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7" r:id="rId1"/>
    <p:sldMasterId id="2147484083" r:id="rId2"/>
  </p:sldMasterIdLst>
  <p:notesMasterIdLst>
    <p:notesMasterId r:id="rId24"/>
  </p:notesMasterIdLst>
  <p:sldIdLst>
    <p:sldId id="292" r:id="rId3"/>
    <p:sldId id="295" r:id="rId4"/>
    <p:sldId id="296" r:id="rId5"/>
    <p:sldId id="297" r:id="rId6"/>
    <p:sldId id="308" r:id="rId7"/>
    <p:sldId id="294" r:id="rId8"/>
    <p:sldId id="299" r:id="rId9"/>
    <p:sldId id="300" r:id="rId10"/>
    <p:sldId id="301" r:id="rId11"/>
    <p:sldId id="302" r:id="rId12"/>
    <p:sldId id="298" r:id="rId13"/>
    <p:sldId id="305" r:id="rId14"/>
    <p:sldId id="304" r:id="rId15"/>
    <p:sldId id="303" r:id="rId16"/>
    <p:sldId id="310" r:id="rId17"/>
    <p:sldId id="311" r:id="rId18"/>
    <p:sldId id="307" r:id="rId19"/>
    <p:sldId id="306" r:id="rId20"/>
    <p:sldId id="309" r:id="rId21"/>
    <p:sldId id="293" r:id="rId22"/>
    <p:sldId id="312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312" y="8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5F12405-2BD2-4098-82DF-8B2C50B9EDDE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BEC26C0-6EE7-4A36-9E12-5F534B8756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6888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B2680364-5211-42EC-93A7-6BDA476BC19E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2B6628E0-C594-422D-B648-F214BE09C1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590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3311B753-592E-4DDB-8A15-D17AECEC9EA4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34D8E2EF-7D44-4EE8-8EAC-2E5FC8287F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87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ED3EF35A-A159-4AE8-817A-DC80FE36E111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206A9068-2318-4C26-B837-6D2747E7C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396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C066E38C-1DEC-4832-ADF1-2BE18FE62EB6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DC8B4DA2-0CA7-4979-9EF8-130F50EBCF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6787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7D5D7761-5960-4F9E-A0AA-D4058AA4CAF8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78222820-5C74-4227-A045-56E12C6E4B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7724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E860EEFD-1622-4858-AB5D-16B1E15BF81D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EE51798F-E373-42A4-9D6B-7EF4E9B3A6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943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9C032A93-7654-49B8-AE4B-F3CD6E1BDE44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A0F0443B-58D0-4C37-B4F0-9CF03C36AD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7648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6932CD6B-FF08-4F86-B2B5-865EDF7C8D85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DA0D817E-DC38-4478-A0FF-DBE4F96482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3481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F699E4E6-6A8B-4F4B-8949-DF98E61D403F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F7572532-9C87-4B1E-BAB5-688F9A89C9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5340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27953BFA-FB33-4A1E-BFEF-2F71D9D54903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D1D0FA30-37CF-4B92-9C44-EF005D0D73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875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EFB29BFB-88A6-46C2-BC71-8ABE39598A41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A833CC7C-871D-4E51-8952-C78D6D4C71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043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31A49C0D-8542-4B5E-A7B4-51EDDF2F59C5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4F313E30-7AB7-40BB-9716-4A71851EA8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2087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F6DAC28C-9BF6-4E07-838D-88BABF671A57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A9FF522E-F999-421B-B18B-4024E5D318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1479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B7282BDF-C715-4FEE-AF4A-D4D6C55B4069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4DDF705B-9FB2-452E-A807-BC073FC559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403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45C7B89A-72C5-4281-9122-31A00E5E47CB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A38804CC-25A7-4755-8705-C352E779FA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591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ED7C0055-0722-4218-B423-F986317CDBB7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D58BF311-C70E-457E-8D7B-4113F9950E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032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348D0CAC-C261-4B44-BA69-EC5078F0D647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0A26CB7B-D8AD-4128-B052-4DA1206053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938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2AC7EEC4-A7A6-44EF-835D-E17E88225239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6C2C1736-2749-4DE8-8AB8-7847A5E27C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104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CAE28C04-BB16-481D-8674-4A9F26F0BA96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903B0FF7-7862-40C2-808E-39C5BBEF23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021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D6D6252A-8152-43CB-B4D5-C11628BE8FA3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091FE1D8-4187-424B-9D4E-7020C0C71C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207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9130EDA9-9FBE-499D-8C40-752BB894B0EF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88B4B5C6-418E-4301-887E-CB2C49DD3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103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83A662BA-DADB-4A5A-A345-B68409E36AED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 Black" pitchFamily="34" charset="0"/>
              </a:defRPr>
            </a:lvl1pPr>
          </a:lstStyle>
          <a:p>
            <a:pPr>
              <a:defRPr/>
            </a:pPr>
            <a:fld id="{38736EA9-39A8-4E08-9BB8-477B3633A0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95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ED48D734-2D49-44A3-A791-ECB51DE53AEB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491CC038-8B0A-4AB5-A089-37654032B3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5" r:id="rId1"/>
    <p:sldLayoutId id="2147484426" r:id="rId2"/>
    <p:sldLayoutId id="2147484427" r:id="rId3"/>
    <p:sldLayoutId id="2147484428" r:id="rId4"/>
    <p:sldLayoutId id="2147484429" r:id="rId5"/>
    <p:sldLayoutId id="2147484430" r:id="rId6"/>
    <p:sldLayoutId id="2147484431" r:id="rId7"/>
    <p:sldLayoutId id="2147484432" r:id="rId8"/>
    <p:sldLayoutId id="2147484433" r:id="rId9"/>
    <p:sldLayoutId id="2147484434" r:id="rId10"/>
    <p:sldLayoutId id="21474844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5FB44EA5-E7E0-4806-ADA9-7CDA43AED74A}" type="datetimeFigureOut">
              <a:rPr lang="ru-RU"/>
              <a:pPr>
                <a:defRPr/>
              </a:pPr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D5A3C1E3-77A2-4702-8799-404860F429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36" r:id="rId1"/>
    <p:sldLayoutId id="2147484437" r:id="rId2"/>
    <p:sldLayoutId id="2147484438" r:id="rId3"/>
    <p:sldLayoutId id="2147484439" r:id="rId4"/>
    <p:sldLayoutId id="2147484440" r:id="rId5"/>
    <p:sldLayoutId id="2147484441" r:id="rId6"/>
    <p:sldLayoutId id="2147484442" r:id="rId7"/>
    <p:sldLayoutId id="2147484443" r:id="rId8"/>
    <p:sldLayoutId id="2147484444" r:id="rId9"/>
    <p:sldLayoutId id="2147484445" r:id="rId10"/>
    <p:sldLayoutId id="214748444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D:\Festival\&#1053;&#1086;&#1074;&#1099;&#1077;\663328\&#1055;&#1088;&#1080;&#1083;&#1086;&#1078;&#1077;&#1085;&#1080;&#1077;%203.mp3" TargetMode="External"/><Relationship Id="rId1" Type="http://schemas.openxmlformats.org/officeDocument/2006/relationships/audio" Target="file:///D:\Festival\&#1053;&#1086;&#1074;&#1099;&#1077;\663328\&#1055;&#1088;&#1080;&#1083;&#1086;&#1078;&#1077;&#1085;&#1080;&#1077;%201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4;&#1086;&#1084;&#1072;&#1096;&#1085;&#1080;&#1081;\Desktop\&#1041;&#1086;&#1085;&#1076;&#1072;&#1088;&#1077;&#1074;\&#1084;&#1077;&#1090;&#1088;&#1086;&#1085;&#1086;&#1084;mp3.mp3" TargetMode="Externa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C:\Users\&#1044;&#1086;&#1084;&#1072;&#1096;&#1085;&#1080;&#1081;\Desktop\&#1086;&#1088;&#1072;&#1085;&#1078;&#1077;&#1074;&#1072;&#1103;%20&#1092;&#1083;&#1077;&#1096;&#1082;&#1072;\&#1041;&#1086;&#1085;&#1076;&#1072;&#1088;&#1077;&#1074;%205%20&#1084;&#1072;&#1103;\-%20&#1046;&#1091;&#1088;&#1072;&#1074;&#1083;&#1080;.mp3" TargetMode="External"/><Relationship Id="rId1" Type="http://schemas.openxmlformats.org/officeDocument/2006/relationships/audio" Target="file:///C:\Users\&#1044;&#1086;&#1084;&#1072;&#1096;&#1085;&#1080;&#1081;\Desktop\&#1086;&#1088;&#1072;&#1085;&#1078;&#1077;&#1074;&#1072;&#1103;%20&#1092;&#1083;&#1077;&#1096;&#1082;&#1072;\&#1041;&#1086;&#1085;&#1076;&#1072;&#1088;&#1077;&#1074;%205%20&#1084;&#1072;&#1103;\&#1042;&#1089;&#1090;&#1072;&#1074;&#1072;&#1081;%20&#1089;&#1090;&#1088;&#1072;&#1085;&#1072;%20&#1086;&#1075;&#1088;&#1086;&#1084;&#1085;&#1086;&#1077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4;&#1086;&#1084;&#1072;&#1096;&#1085;&#1080;&#1081;\Desktop\&#1055;&#1077;&#1088;&#1074;&#1086;&#1077;%20&#1089;&#1077;&#1085;&#1090;&#1103;&#1073;&#1088;&#1103;%202017\-%20&#1046;&#1091;&#1088;&#1072;&#1074;&#1083;&#1080;.mp3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C:\Users\&#1044;&#1086;&#1084;&#1072;&#1096;&#1085;&#1080;&#1081;\Desktop\&#1086;&#1088;&#1072;&#1085;&#1078;&#1077;&#1074;&#1072;&#1103;%20&#1092;&#1083;&#1077;&#1096;&#1082;&#1072;\&#1041;&#1086;&#1085;&#1076;&#1072;&#1088;&#1077;&#1074;%205%20&#1084;&#1072;&#1103;\-%20&#1044;&#1077;&#1085;&#1100;%20&#1055;&#1086;&#1073;&#1077;&#1076;&#1099;.mp3" TargetMode="External"/><Relationship Id="rId1" Type="http://schemas.openxmlformats.org/officeDocument/2006/relationships/audio" Target="file:///C:\Users\&#1044;&#1086;&#1084;&#1072;&#1096;&#1085;&#1080;&#1081;\Desktop\&#1086;&#1088;&#1072;&#1085;&#1078;&#1077;&#1074;&#1072;&#1103;%20&#1092;&#1083;&#1077;&#1096;&#1082;&#1072;\&#1041;&#1086;&#1085;&#1076;&#1072;&#1088;&#1077;&#1074;%205%20&#1084;&#1072;&#1103;\&#1042;&#1077;&#1089;&#1085;&#1072;%2045%20&#1075;&#1086;&#1076;&#1072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4;&#1086;&#1084;&#1072;&#1096;&#1085;&#1080;&#1081;\Desktop\&#1086;&#1088;&#1072;&#1085;&#1078;&#1077;&#1074;&#1072;&#1103;%20&#1092;&#1083;&#1077;&#1096;&#1082;&#1072;\&#1041;&#1086;&#1085;&#1076;&#1072;&#1088;&#1077;&#1074;%205%20&#1084;&#1072;&#1103;\&#1042;&#1077;&#1089;&#1085;&#1072;%2045%20&#1075;&#1086;&#1076;&#1072;.mp3" TargetMode="Externa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Festival\&#1053;&#1086;&#1074;&#1099;&#1077;\663328\&#1055;&#1088;&#1080;&#1083;&#1086;&#1078;&#1077;&#1085;&#1080;&#1077;%202.mp3" TargetMode="Externa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4;&#1086;&#1084;&#1072;&#1096;&#1085;&#1080;&#1081;\Desktop\&#1041;&#1086;&#1085;&#1076;&#1072;&#1088;&#1077;&#1074;\&#1084;&#1077;&#1090;&#1088;&#1086;&#1085;&#1086;&#1084;mp3.mp3" TargetMode="Externa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yuribondarev.ru/index.php?option=com_datsogallery&amp;Itemid=&amp;func=detail&amp;catid=1&amp;id=14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  <a:extLst/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70 лет и 4 года…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idx="4294967295"/>
          </p:nvPr>
        </p:nvSpPr>
        <p:spPr>
          <a:xfrm>
            <a:off x="4284663" y="1285875"/>
            <a:ext cx="4859337" cy="5095875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latin typeface="Times New Roman" charset="0"/>
                <a:cs typeface="Times New Roman" charset="0"/>
              </a:rPr>
              <a:t> 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000" b="1" dirty="0" smtClean="0">
                <a:solidFill>
                  <a:srgbClr val="254061"/>
                </a:solidFill>
                <a:latin typeface="Times New Roman" charset="0"/>
                <a:cs typeface="Times New Roman" charset="0"/>
              </a:rPr>
              <a:t>Поле Куликово, Бородино, Москва, Сталинград…  Для русского солдата — просто земля. И нужно вставать во весь рост и идти в атаку.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000" b="1" dirty="0" smtClean="0">
                <a:solidFill>
                  <a:srgbClr val="254061"/>
                </a:solidFill>
                <a:latin typeface="Times New Roman" charset="0"/>
                <a:cs typeface="Times New Roman" charset="0"/>
              </a:rPr>
              <a:t> И умирать... В чистом поле... Под небом России...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000" b="1" dirty="0" smtClean="0">
                <a:solidFill>
                  <a:srgbClr val="254061"/>
                </a:solidFill>
                <a:latin typeface="Times New Roman" charset="0"/>
                <a:cs typeface="Times New Roman" charset="0"/>
              </a:rPr>
              <a:t>Так русский человек выполнял испокон веков свой долг, так начинался его подвиг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charset="0"/>
                <a:cs typeface="Times New Roman" charset="0"/>
              </a:rPr>
              <a:t>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844824"/>
            <a:ext cx="3888432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Память  человеческая</a:t>
            </a:r>
            <a:r>
              <a:rPr lang="ru-RU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…</a:t>
            </a:r>
            <a:r>
              <a:rPr lang="ru-RU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Четыре года и семьдесят лет!</a:t>
            </a:r>
          </a:p>
          <a:p>
            <a:pPr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Много это или мало?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8" name="Picture 6" descr="C:\Users\Домашний\Desktop\untitl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509120"/>
            <a:ext cx="2304256" cy="2163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C:\Users\Домашний\Desktop\1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26885"/>
            <a:ext cx="2496483" cy="19328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Приложение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5253609" y="5286165"/>
            <a:ext cx="609600" cy="609600"/>
          </a:xfrm>
          <a:prstGeom prst="rect">
            <a:avLst/>
          </a:prstGeom>
        </p:spPr>
      </p:pic>
      <p:pic>
        <p:nvPicPr>
          <p:cNvPr id="6" name="Приложение 3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347859" y="589576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6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0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Ассоциативный куст</a:t>
            </a:r>
          </a:p>
        </p:txBody>
      </p:sp>
      <p:sp>
        <p:nvSpPr>
          <p:cNvPr id="3481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5400" b="1" smtClean="0">
                <a:latin typeface="Times New Roman" pitchFamily="18" charset="0"/>
                <a:cs typeface="Times New Roman" pitchFamily="18" charset="0"/>
              </a:rPr>
              <a:t>Война- это…</a:t>
            </a:r>
          </a:p>
        </p:txBody>
      </p:sp>
      <p:pic>
        <p:nvPicPr>
          <p:cNvPr id="5" name="Рисунок 4" descr="http://im6-tub-ru.yandex.net/i?id=556782009-25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213100"/>
            <a:ext cx="2857500" cy="220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http://im3-tub-ru.yandex.net/i?id=177978243-01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983" y="2276872"/>
            <a:ext cx="3656355" cy="22159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http://im7-tub-ru.yandex.net/i?id=344652616-52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725144"/>
            <a:ext cx="2916324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6851104" cy="1143000"/>
          </a:xfrm>
          <a:extLst/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Страницы романа, которые меня  потрясли…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4294967295"/>
          </p:nvPr>
        </p:nvSpPr>
        <p:spPr>
          <a:xfrm>
            <a:off x="6156325" y="1285875"/>
            <a:ext cx="2987675" cy="5095875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endParaRPr lang="ru-RU" sz="4800" i="1" spc="50" dirty="0" smtClean="0">
              <a:ln w="11430"/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7" name="метрономmp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7626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http://im5-tub-ru.yandex.net/i?id=563277244-01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335172"/>
            <a:ext cx="2957786" cy="22176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Documents and Settings\Gorgeous\Рабочий стол\img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505" y="4310236"/>
            <a:ext cx="3010250" cy="20619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://im4-tub-ru.yandex.net/i?id=277897670-52-72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7"/>
            <a:ext cx="2091540" cy="19442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55875" y="1700213"/>
            <a:ext cx="2663825" cy="43021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Кто за нас погибал, </a:t>
            </a:r>
            <a:br>
              <a:rPr lang="ru-RU" b="1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Нас за это прощал, </a:t>
            </a:r>
            <a:br>
              <a:rPr lang="ru-RU" b="1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Но в бессмертье ушел, не простившись. </a:t>
            </a:r>
            <a:br>
              <a:rPr lang="ru-RU" b="1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Он упал на бегу, </a:t>
            </a:r>
            <a:br>
              <a:rPr lang="ru-RU" b="1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В красно-грязном </a:t>
            </a: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снегу, </a:t>
            </a: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На кургане его захоронят. </a:t>
            </a:r>
            <a:br>
              <a:rPr lang="ru-RU" b="1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А на том берегу, </a:t>
            </a:r>
            <a:br>
              <a:rPr lang="ru-RU" b="1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Заглушая </a:t>
            </a: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пургу, </a:t>
            </a: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b="1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Материнское сердце </a:t>
            </a: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застонет…</a:t>
            </a: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>
              <a:spcBef>
                <a:spcPct val="20000"/>
              </a:spcBef>
              <a:buClr>
                <a:srgbClr val="FF3399"/>
              </a:buClr>
              <a:defRPr/>
            </a:pP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1400" b="1" kern="0" dirty="0">
                <a:latin typeface="Times New Roman" pitchFamily="18" charset="0"/>
                <a:cs typeface="Times New Roman" pitchFamily="18" charset="0"/>
              </a:rPr>
              <a:t>Дмитрий </a:t>
            </a:r>
            <a:r>
              <a:rPr lang="ru-RU" sz="1400" b="1" kern="0" dirty="0" err="1">
                <a:latin typeface="Times New Roman" pitchFamily="18" charset="0"/>
                <a:cs typeface="Times New Roman" pitchFamily="18" charset="0"/>
              </a:rPr>
              <a:t>Дарин</a:t>
            </a:r>
            <a:endParaRPr lang="ru-RU" sz="1400" b="1" kern="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  <p:pic>
        <p:nvPicPr>
          <p:cNvPr id="35849" name="Picture 4" descr="D:\docs\Мои рисунки\день Героев Отечества\фото о войне\орден Победы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4140200"/>
            <a:ext cx="1862137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1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Смерть Зои Елагиной</a:t>
            </a:r>
          </a:p>
        </p:txBody>
      </p:sp>
      <p:pic>
        <p:nvPicPr>
          <p:cNvPr id="36867" name="Picture 4" descr="C:\Users\Домашний\Desktop\3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597025"/>
            <a:ext cx="3671888" cy="464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Прямоугольник 3"/>
          <p:cNvSpPr>
            <a:spLocks noChangeArrowheads="1"/>
          </p:cNvSpPr>
          <p:nvPr/>
        </p:nvSpPr>
        <p:spPr bwMode="auto">
          <a:xfrm>
            <a:off x="468313" y="1700213"/>
            <a:ext cx="3816350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9388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«Кузнечик, тебе и мне приснилось, что </a:t>
            </a:r>
            <a:r>
              <a:rPr lang="ru-RU" altLang="ru-RU" sz="2400" b="1" u="sng">
                <a:latin typeface="Times New Roman" pitchFamily="18" charset="0"/>
                <a:cs typeface="Times New Roman" pitchFamily="18" charset="0"/>
              </a:rPr>
              <a:t>я погибла»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…  Что-то жарко и горько сдвинулось в его горле… Он плакал так </a:t>
            </a:r>
            <a:r>
              <a:rPr lang="ru-RU" altLang="ru-RU" sz="2400" b="1" u="sng">
                <a:latin typeface="Times New Roman" pitchFamily="18" charset="0"/>
                <a:cs typeface="Times New Roman" pitchFamily="18" charset="0"/>
              </a:rPr>
              <a:t>одиноко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, задушевно и отчаянно впервые в жизни, и, когда вытирал лицо, </a:t>
            </a:r>
            <a:r>
              <a:rPr lang="ru-RU" altLang="ru-RU" sz="2400" b="1" u="sng">
                <a:latin typeface="Times New Roman" pitchFamily="18" charset="0"/>
                <a:cs typeface="Times New Roman" pitchFamily="18" charset="0"/>
              </a:rPr>
              <a:t>снег на рукаве ватника был горячим от слез».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0788" cy="1143000"/>
          </a:xfrm>
        </p:spPr>
        <p:txBody>
          <a:bodyPr/>
          <a:lstStyle/>
          <a:p>
            <a:r>
              <a:rPr lang="ru-RU" altLang="ru-RU" b="1" u="sng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Сталинградская битва </a:t>
            </a:r>
            <a:r>
              <a:rPr lang="ru-RU" alt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глазами писателя-гуманиста</a:t>
            </a:r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3128963"/>
            <a:ext cx="2952750" cy="335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2" name="Рисунок 5" descr="http://im5-tub-ru.yandex.net/i?id=456741818-11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925" y="1989138"/>
            <a:ext cx="3071813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Рисунок 4" descr="http://im6-tub-ru.yandex.net/i?id=237376414-45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175" y="250825"/>
            <a:ext cx="1139825" cy="144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Прямоугольник 2"/>
          <p:cNvSpPr>
            <a:spLocks noChangeArrowheads="1"/>
          </p:cNvSpPr>
          <p:nvPr/>
        </p:nvSpPr>
        <p:spPr bwMode="auto">
          <a:xfrm>
            <a:off x="323850" y="2708275"/>
            <a:ext cx="38877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q"/>
            </a:pPr>
            <a:r>
              <a:rPr lang="ru-RU" altLang="ru-RU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Буктрейлер  по книге «Горячий снег»;</a:t>
            </a:r>
          </a:p>
          <a:p>
            <a:pPr eaLnBrk="1" hangingPunct="1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q"/>
            </a:pPr>
            <a:r>
              <a:rPr lang="ru-RU" altLang="ru-RU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Стенгазета «Сталинградская битва»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rgbClr val="C00000"/>
                </a:solidFill>
              </a:rPr>
              <a:t>Список тем книги</a:t>
            </a:r>
          </a:p>
        </p:txBody>
      </p:sp>
      <p:pic>
        <p:nvPicPr>
          <p:cNvPr id="4" name="Рисунок 5" descr="http://im5-tub-ru.yandex.net/i?id=456741818-11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594" y="4541644"/>
            <a:ext cx="3071813" cy="1714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http://im5-tub-ru.yandex.net/i?id=457256931-36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369" y="2852936"/>
            <a:ext cx="2376264" cy="20302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D:\docs\Мои рисунки\3cd81e566efa4250708edd1069355875 свеча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25010"/>
            <a:ext cx="1357313" cy="203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Прямоугольник 8"/>
          <p:cNvSpPr>
            <a:spLocks noChangeArrowheads="1"/>
          </p:cNvSpPr>
          <p:nvPr/>
        </p:nvSpPr>
        <p:spPr bwMode="auto">
          <a:xfrm>
            <a:off x="468313" y="1341438"/>
            <a:ext cx="5543550" cy="513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65138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Проблема нравственного выбора человека в романе;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Героизм и мужество человека на войне;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Герои Сталинградской битвы; 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Любовь на страницах романа;  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На войне всегда есть место подвигу;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«Кто, если не мы…»;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Проблема защиты земли русской;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Музы не молчат;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Победа!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66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Памяти павших будем достойны!</a:t>
            </a:r>
          </a:p>
        </p:txBody>
      </p:sp>
      <p:pic>
        <p:nvPicPr>
          <p:cNvPr id="3993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479675"/>
            <a:ext cx="7002463" cy="347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Вставай страна огромно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Вставай страна огромно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- Журавл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4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84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433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500"/>
          </a:xfrm>
        </p:spPr>
        <p:txBody>
          <a:bodyPr/>
          <a:lstStyle/>
          <a:p>
            <a:pPr algn="l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defRPr/>
            </a:pPr>
            <a:r>
              <a:rPr lang="ru-RU" sz="2000" b="1" u="sng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u="sng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b="1" u="sng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u="sng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b="1" u="sng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u="sng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b="1" u="sng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u="sng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b="1" u="sng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u="sng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b="1" u="sng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u="sng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b="1" u="sng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u="sng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b="1" u="sng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u="sng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b="1" u="sng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u="sng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b="1" u="sng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u="sng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b="1" u="sng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u="sng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b="1" dirty="0" smtClean="0">
                <a:latin typeface="Times New Roman"/>
              </a:rPr>
              <a:t> Книга Памяти </a:t>
            </a:r>
            <a:r>
              <a:rPr lang="ru-RU" sz="2000" b="1" dirty="0">
                <a:latin typeface="Times New Roman"/>
              </a:rPr>
              <a:t>по Волгоградской </a:t>
            </a:r>
            <a:r>
              <a:rPr lang="ru-RU" sz="2000" b="1" dirty="0" smtClean="0">
                <a:latin typeface="Times New Roman"/>
              </a:rPr>
              <a:t>области: </a:t>
            </a:r>
            <a:br>
              <a:rPr lang="ru-RU" sz="2000" b="1" dirty="0" smtClean="0">
                <a:latin typeface="Times New Roman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/>
              </a:rPr>
              <a:t>199 </a:t>
            </a:r>
            <a:r>
              <a:rPr lang="ru-RU" sz="4000" b="1" dirty="0">
                <a:solidFill>
                  <a:srgbClr val="FF0000"/>
                </a:solidFill>
                <a:latin typeface="Times New Roman"/>
              </a:rPr>
              <a:t>975 </a:t>
            </a:r>
            <a:r>
              <a:rPr lang="ru-RU" sz="2000" dirty="0">
                <a:latin typeface="Times New Roman"/>
              </a:rPr>
              <a:t>имён погибших и пропавших без </a:t>
            </a:r>
            <a:r>
              <a:rPr lang="ru-RU" sz="2000" dirty="0" smtClean="0">
                <a:latin typeface="Times New Roman"/>
              </a:rPr>
              <a:t>вести</a:t>
            </a:r>
            <a:r>
              <a:rPr lang="ru-RU" sz="2000" dirty="0">
                <a:latin typeface="Times New Roman"/>
              </a:rPr>
              <a:t> </a:t>
            </a:r>
            <a:r>
              <a:rPr lang="ru-RU" sz="2000" dirty="0" smtClean="0">
                <a:latin typeface="Times New Roman"/>
              </a:rPr>
              <a:t> в </a:t>
            </a:r>
            <a:r>
              <a:rPr lang="ru-RU" sz="2000" dirty="0">
                <a:latin typeface="Times New Roman"/>
              </a:rPr>
              <a:t>период </a:t>
            </a:r>
            <a:r>
              <a:rPr lang="ru-RU" sz="2000" b="1" dirty="0">
                <a:latin typeface="Times New Roman"/>
              </a:rPr>
              <a:t>Сталинградской битвы </a:t>
            </a:r>
            <a:r>
              <a:rPr lang="ru-RU" sz="2000" dirty="0">
                <a:latin typeface="Times New Roman"/>
              </a:rPr>
              <a:t>и захороненных в братских и одиночных могилах на территории </a:t>
            </a:r>
            <a:r>
              <a:rPr lang="ru-RU" sz="2000" dirty="0" smtClean="0">
                <a:latin typeface="Times New Roman"/>
              </a:rPr>
              <a:t>области… </a:t>
            </a:r>
            <a:r>
              <a:rPr lang="ru-RU" sz="2000" b="1" u="sng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u="sng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b="1" u="sng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u="sng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b="1" u="sng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u="sng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b="1" u="sng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b="1" u="sng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Я 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знаю, никакой моей вины</a:t>
            </a:r>
            <a:b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том, что другие не пришли с войны,</a:t>
            </a:r>
            <a:b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том, что они – кто старше, кто моложе –</a:t>
            </a:r>
            <a:b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Остались там, и не о том же речь, -</a:t>
            </a:r>
            <a:b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Речь не о том, но всё же, всё же, всё же… </a:t>
            </a:r>
            <a:r>
              <a:rPr lang="ru-RU" sz="2800" b="1" u="sng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b="1" u="sng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   А.Т. Твардовский</a:t>
            </a:r>
          </a:p>
        </p:txBody>
      </p:sp>
      <p:pic>
        <p:nvPicPr>
          <p:cNvPr id="2" name="- Журав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5165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0" name="Picture 2" descr="C:\Users\Домашний\Desktop\1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669959"/>
            <a:ext cx="2479923" cy="17301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1" name="Picture 3" descr="C:\Users\Домашний\Desktop\untitle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221088"/>
            <a:ext cx="1905000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3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539750" y="209550"/>
            <a:ext cx="8229600" cy="1143000"/>
          </a:xfrm>
        </p:spPr>
        <p:txBody>
          <a:bodyPr/>
          <a:lstStyle/>
          <a:p>
            <a:r>
              <a:rPr lang="ru-RU" alt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41987" name="Прямоугольник 2"/>
          <p:cNvSpPr>
            <a:spLocks noChangeArrowheads="1"/>
          </p:cNvSpPr>
          <p:nvPr/>
        </p:nvSpPr>
        <p:spPr bwMode="auto">
          <a:xfrm>
            <a:off x="684213" y="1341438"/>
            <a:ext cx="6389687" cy="444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Aft>
                <a:spcPts val="1000"/>
              </a:spcAft>
            </a:pPr>
            <a:r>
              <a:rPr lang="ru-RU" altLang="ru-RU" sz="3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Написать сочинение – миниатюру на тему</a:t>
            </a:r>
          </a:p>
          <a:p>
            <a:pPr eaLnBrk="1" hangingPunct="1">
              <a:lnSpc>
                <a:spcPct val="115000"/>
              </a:lnSpc>
              <a:spcAft>
                <a:spcPts val="1000"/>
              </a:spcAft>
            </a:pPr>
            <a:r>
              <a:rPr lang="ru-RU" altLang="ru-RU" sz="3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 </a:t>
            </a:r>
            <a:r>
              <a:rPr lang="ru-RU" altLang="ru-RU" sz="3200" b="1" u="sng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чём заключается смысл заглавия романа.»  </a:t>
            </a:r>
          </a:p>
          <a:p>
            <a:pPr eaLnBrk="1" hangingPunct="1">
              <a:lnSpc>
                <a:spcPct val="115000"/>
              </a:lnSpc>
              <a:spcAft>
                <a:spcPts val="1000"/>
              </a:spcAft>
            </a:pPr>
            <a:r>
              <a:rPr lang="ru-RU" altLang="ru-RU" sz="3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Альтернативное задание :</a:t>
            </a:r>
          </a:p>
          <a:p>
            <a:pPr eaLnBrk="1" hangingPunct="1">
              <a:lnSpc>
                <a:spcPct val="115000"/>
              </a:lnSpc>
              <a:spcAft>
                <a:spcPts val="1000"/>
              </a:spcAft>
            </a:pPr>
            <a:r>
              <a:rPr lang="ru-RU" altLang="ru-RU" sz="3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ПИСЬМО ГЕРОЮ –СТАЛИНГРАДЦУ.</a:t>
            </a:r>
          </a:p>
        </p:txBody>
      </p:sp>
      <p:pic>
        <p:nvPicPr>
          <p:cNvPr id="4" name="Picture 3" descr="C:\Users\User\Pictures\ВсЁ\JskaDcZ5F1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8572" y="1700809"/>
            <a:ext cx="2575100" cy="37444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Ранжирование</a:t>
            </a:r>
          </a:p>
        </p:txBody>
      </p:sp>
      <p:sp>
        <p:nvSpPr>
          <p:cNvPr id="43011" name="Прямоугольник 2"/>
          <p:cNvSpPr>
            <a:spLocks noChangeArrowheads="1"/>
          </p:cNvSpPr>
          <p:nvPr/>
        </p:nvSpPr>
        <p:spPr bwMode="auto">
          <a:xfrm>
            <a:off x="827088" y="835025"/>
            <a:ext cx="7345362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Aft>
                <a:spcPts val="1000"/>
              </a:spcAft>
            </a:pPr>
            <a:r>
              <a:rPr lang="ru-RU" alt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endParaRPr lang="ru-RU" altLang="ru-RU" sz="16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3012" name="Прямоугольник 3"/>
          <p:cNvSpPr>
            <a:spLocks noChangeArrowheads="1"/>
          </p:cNvSpPr>
          <p:nvPr/>
        </p:nvSpPr>
        <p:spPr bwMode="auto">
          <a:xfrm>
            <a:off x="539750" y="1412875"/>
            <a:ext cx="6264275" cy="623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/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Если мы хотим пользоваться миром, приходится сра­жаться.</a:t>
            </a:r>
            <a:r>
              <a:rPr lang="ru-RU" alt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r>
              <a:rPr lang="ru-RU" altLang="ru-RU" sz="2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Цицерон</a:t>
            </a:r>
          </a:p>
          <a:p>
            <a:pPr eaLnBrk="1" hangingPunct="1"/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</a:t>
            </a:r>
            <a:endParaRPr lang="ru-RU" altLang="ru-RU" sz="2000" b="1" i="1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Как ни ужасна война, все же она обнаруживает духов­ное величие человека, бросающего вызов своему сильнейшему наследственному врагу – смерти.</a:t>
            </a:r>
            <a:br>
              <a:rPr lang="ru-RU" altLang="ru-RU" sz="20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</a:t>
            </a:r>
            <a:r>
              <a:rPr lang="ru-RU" altLang="ru-RU" sz="2000" b="1" i="1">
                <a:latin typeface="Times New Roman" pitchFamily="18" charset="0"/>
                <a:cs typeface="Times New Roman" pitchFamily="18" charset="0"/>
              </a:rPr>
              <a:t>Г. Гейне</a:t>
            </a:r>
          </a:p>
          <a:p>
            <a:pPr eaLnBrk="1" hangingPunct="1">
              <a:lnSpc>
                <a:spcPct val="115000"/>
              </a:lnSpc>
              <a:spcAft>
                <a:spcPts val="1000"/>
              </a:spcAft>
            </a:pPr>
            <a:r>
              <a:rPr lang="ru-RU" altLang="ru-RU" sz="20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минувшей войне необходимо знать все. Надо знать и чем она была, и с какой безмерной  душевной тяжестью были связаны для нас дни отступлений и поражений, и каким безмерным счастьем  была для нас ПОБЕДА. </a:t>
            </a:r>
          </a:p>
          <a:p>
            <a:pPr eaLnBrk="1" hangingPunct="1">
              <a:lnSpc>
                <a:spcPct val="115000"/>
              </a:lnSpc>
              <a:spcAft>
                <a:spcPts val="1000"/>
              </a:spcAft>
            </a:pPr>
            <a:r>
              <a:rPr lang="ru-RU" altLang="ru-RU" sz="20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К. Симонов</a:t>
            </a:r>
            <a:endParaRPr lang="ru-RU" altLang="ru-RU" sz="160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5000"/>
              </a:lnSpc>
              <a:spcAft>
                <a:spcPts val="1000"/>
              </a:spcAft>
            </a:pPr>
            <a:endParaRPr lang="ru-RU" altLang="ru-RU" sz="1600" b="1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1" hangingPunct="1"/>
            <a:endParaRPr lang="ru-RU" altLang="ru-RU"/>
          </a:p>
        </p:txBody>
      </p:sp>
      <p:pic>
        <p:nvPicPr>
          <p:cNvPr id="83970" name="Picture 2" descr="C:\Users\Домашний\Desktop\S120x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412777"/>
            <a:ext cx="1246930" cy="16729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1" name="Picture 3" descr="C:\Users\Домашний\Desktop\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7" y="3429000"/>
            <a:ext cx="1133052" cy="1368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2" name="Picture 4" descr="C:\Users\Домашний\Desktop\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450" y="5073146"/>
            <a:ext cx="1071139" cy="1481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Продолжите предложения: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188" y="1773238"/>
            <a:ext cx="6246812" cy="5222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q"/>
              <a:defRPr/>
            </a:pP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Урок, посвящённый</a:t>
            </a:r>
          </a:p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роману «Горячий снег</a:t>
            </a: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», </a:t>
            </a: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помог мне…</a:t>
            </a:r>
          </a:p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q"/>
              <a:defRPr/>
            </a:pP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Сегодняшний разговор заставил </a:t>
            </a:r>
          </a:p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задуматься о…</a:t>
            </a:r>
          </a:p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endParaRPr lang="ru-RU" sz="24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q"/>
              <a:defRPr/>
            </a:pP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Роман «Горячий снег»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-это…</a:t>
            </a:r>
            <a:endParaRPr lang="ru-RU" sz="24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endParaRPr lang="ru-RU" sz="2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6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</p:txBody>
      </p:sp>
      <p:pic>
        <p:nvPicPr>
          <p:cNvPr id="4" name="Рисунок 5" descr="http://im5-tub-ru.yandex.net/i?id=456741818-11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340768"/>
            <a:ext cx="2757930" cy="25090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3429000"/>
            <a:ext cx="2447925" cy="278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xtLst/>
        </p:spPr>
        <p:txBody>
          <a:bodyPr/>
          <a:lstStyle/>
          <a:p>
            <a:pPr>
              <a:defRPr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ВЕЛИКАЯ Победа!</a:t>
            </a:r>
            <a:br>
              <a:rPr lang="ru-RU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70 ЛЕТ!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778" name="Picture 2" descr="C:\Users\Домашний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279" y="2098584"/>
            <a:ext cx="4355976" cy="39369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8" name="Прямоугольник 2"/>
          <p:cNvSpPr>
            <a:spLocks noChangeArrowheads="1"/>
          </p:cNvSpPr>
          <p:nvPr/>
        </p:nvSpPr>
        <p:spPr bwMode="auto">
          <a:xfrm>
            <a:off x="468313" y="2133600"/>
            <a:ext cx="3887787" cy="405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9388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Aft>
                <a:spcPts val="1000"/>
              </a:spcAft>
            </a:pPr>
            <a:r>
              <a:rPr lang="ru-RU" altLang="ru-RU" sz="3200" b="1">
                <a:solidFill>
                  <a:srgbClr val="10253F"/>
                </a:solidFill>
                <a:latin typeface="Times New Roman" pitchFamily="18" charset="0"/>
                <a:cs typeface="Times New Roman" pitchFamily="18" charset="0"/>
              </a:rPr>
              <a:t>Война высветила характер русского народа, показала его великое мужество и истинный патриотизм</a:t>
            </a:r>
            <a:r>
              <a:rPr lang="ru-RU" altLang="ru-RU" sz="3200" b="1">
                <a:latin typeface="Times New Roman" pitchFamily="18" charset="0"/>
                <a:cs typeface="Times New Roman" pitchFamily="18" charset="0"/>
              </a:rPr>
              <a:t>…</a:t>
            </a:r>
            <a:endParaRPr lang="ru-RU" altLang="ru-RU" sz="3200" b="1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  <a:extLst/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Память сердца…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059" name="Содержимое 2"/>
          <p:cNvSpPr>
            <a:spLocks noGrp="1"/>
          </p:cNvSpPr>
          <p:nvPr>
            <p:ph idx="4294967295"/>
          </p:nvPr>
        </p:nvSpPr>
        <p:spPr>
          <a:xfrm>
            <a:off x="4284663" y="1285875"/>
            <a:ext cx="4859337" cy="50958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sz="2800" smtClean="0"/>
              <a:t>    </a:t>
            </a: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Перелистывая страницы произведений о войне, написанные в дни военных потрясений и после Великой Победы, мы словно листаем страницы памяти своего сердца, и это  помогает нам вспомнить историю, оживить память нашего сердца и прикоснуться к судьбе поколения победителей…</a:t>
            </a:r>
          </a:p>
          <a:p>
            <a:pPr algn="ctr" eaLnBrk="1" hangingPunct="1">
              <a:buFont typeface="Arial" charset="0"/>
              <a:buNone/>
            </a:pPr>
            <a:r>
              <a:rPr lang="ru-RU" altLang="ru-RU" sz="240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40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ДНЁМ ПОБЕДЫ!</a:t>
            </a:r>
          </a:p>
          <a:p>
            <a:pPr eaLnBrk="1" hangingPunct="1">
              <a:buFont typeface="Arial" charset="0"/>
              <a:buNone/>
            </a:pPr>
            <a:endParaRPr lang="ru-RU" altLang="ru-RU" sz="2800" smtClean="0"/>
          </a:p>
        </p:txBody>
      </p:sp>
      <p:pic>
        <p:nvPicPr>
          <p:cNvPr id="6" name="Picture 5" descr="&#10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268760"/>
            <a:ext cx="4320480" cy="51035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Весна 45 го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7626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- День Победы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2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06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1331913" y="115888"/>
            <a:ext cx="8229600" cy="1143000"/>
          </a:xfrm>
        </p:spPr>
        <p:txBody>
          <a:bodyPr/>
          <a:lstStyle/>
          <a:p>
            <a:r>
              <a:rPr lang="ru-RU" alt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70 лет Победы!</a:t>
            </a:r>
          </a:p>
        </p:txBody>
      </p:sp>
      <p:pic>
        <p:nvPicPr>
          <p:cNvPr id="46083" name="Picture 2" descr="C:\Users\Домашний\Desktop\ofitsialnaya_emblema_prazdnovaniya_70-y_godovschinyi_pobedy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713" y="3068638"/>
            <a:ext cx="2605087" cy="338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Прямоугольник 9"/>
          <p:cNvSpPr>
            <a:spLocks noChangeArrowheads="1"/>
          </p:cNvSpPr>
          <p:nvPr/>
        </p:nvSpPr>
        <p:spPr bwMode="auto">
          <a:xfrm>
            <a:off x="5003800" y="15875"/>
            <a:ext cx="3744913" cy="601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 eaLnBrk="1" hangingPunct="1">
              <a:lnSpc>
                <a:spcPts val="1500"/>
              </a:lnSpc>
              <a:spcAft>
                <a:spcPts val="1000"/>
              </a:spcAft>
            </a:pPr>
            <a:endParaRPr lang="ru-RU" altLang="ru-RU" sz="24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ts val="1500"/>
              </a:lnSpc>
              <a:spcAft>
                <a:spcPts val="1000"/>
              </a:spcAft>
            </a:pPr>
            <a:endParaRPr lang="ru-RU" altLang="ru-RU" sz="24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ts val="1500"/>
              </a:lnSpc>
              <a:spcAft>
                <a:spcPts val="1000"/>
              </a:spcAft>
            </a:pPr>
            <a:endParaRPr lang="ru-RU" altLang="ru-RU" sz="24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ts val="1500"/>
              </a:lnSpc>
              <a:spcAft>
                <a:spcPts val="1000"/>
              </a:spcAft>
            </a:pPr>
            <a:endParaRPr lang="ru-RU" altLang="ru-RU" sz="24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ts val="1500"/>
              </a:lnSpc>
              <a:spcAft>
                <a:spcPts val="1000"/>
              </a:spcAft>
            </a:pPr>
            <a:endParaRPr lang="ru-RU" altLang="ru-RU" sz="1400">
              <a:solidFill>
                <a:srgbClr val="C00000"/>
              </a:solidFill>
              <a:latin typeface="Arial" charset="0"/>
              <a:ea typeface="Times New Roman" pitchFamily="18" charset="0"/>
              <a:cs typeface="Arial" charset="0"/>
            </a:endParaRPr>
          </a:p>
          <a:p>
            <a:pPr algn="just" eaLnBrk="1" hangingPunct="1">
              <a:lnSpc>
                <a:spcPts val="1500"/>
              </a:lnSpc>
              <a:spcAft>
                <a:spcPts val="1000"/>
              </a:spcAft>
            </a:pPr>
            <a:endParaRPr lang="ru-RU" altLang="ru-RU" sz="1400" b="1">
              <a:solidFill>
                <a:srgbClr val="C00000"/>
              </a:solidFill>
              <a:latin typeface="Arial" charset="0"/>
              <a:ea typeface="Times New Roman" pitchFamily="18" charset="0"/>
              <a:cs typeface="Arial" charset="0"/>
            </a:endParaRPr>
          </a:p>
          <a:p>
            <a:pPr eaLnBrk="1" hangingPunct="1">
              <a:spcAft>
                <a:spcPts val="1000"/>
              </a:spcAft>
            </a:pPr>
            <a: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Клубились яростно метели</a:t>
            </a:r>
            <a:b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сталинградской по земле,</a:t>
            </a:r>
            <a:b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Дымились потные шинели,</a:t>
            </a:r>
            <a:b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шли солдаты по золе.</a:t>
            </a:r>
            <a:b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танк в сугробе, как в болоте,</a:t>
            </a:r>
            <a:b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бьют снаряды по броне...</a:t>
            </a:r>
            <a:b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Снежинки таяли в полете,</a:t>
            </a:r>
            <a:b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ветки с листьями в огне,</a:t>
            </a:r>
            <a:b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падал в битве человек</a:t>
            </a:r>
            <a:b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горячий снег, кровавый снег…</a:t>
            </a:r>
            <a:r>
              <a:rPr lang="ru-RU" altLang="ru-RU" sz="2000">
                <a:solidFill>
                  <a:srgbClr val="253037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>
                <a:solidFill>
                  <a:srgbClr val="25303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>
                <a:solidFill>
                  <a:srgbClr val="253037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>
                <a:solidFill>
                  <a:srgbClr val="253037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00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Весна 45 го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863" y="57626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2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9093200" cy="1287463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ts val="1000"/>
              </a:spcAft>
            </a:pPr>
            <a:r>
              <a:rPr lang="ru-RU" alt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Произведения о Великой Отечественной войне помогают нам сохранить память о беспримерном мужестве нашего народа, совершившего подвиг </a:t>
            </a:r>
            <a:br>
              <a:rPr lang="ru-RU" alt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 имя жизни на земле…</a:t>
            </a:r>
            <a:r>
              <a:rPr lang="ru-RU" altLang="ru-RU" sz="200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200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</a:br>
            <a:endParaRPr lang="ru-RU" altLang="ru-RU" sz="2000" smtClean="0"/>
          </a:p>
        </p:txBody>
      </p:sp>
      <p:pic>
        <p:nvPicPr>
          <p:cNvPr id="76802" name="Picture 2" descr="C:\Users\Домашний\Desktop\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483866"/>
            <a:ext cx="1940171" cy="19401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3" name="Picture 3" descr="C:\Users\Домашний\Desktop\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098" y="4684881"/>
            <a:ext cx="2108198" cy="2108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4" name="Picture 4" descr="C:\Users\Домашний\Desktop\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394" y="4123787"/>
            <a:ext cx="2004814" cy="20048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5" name="Picture 5" descr="C:\Users\Домашний\Desktop\1pn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433" y="2924944"/>
            <a:ext cx="1781656" cy="1781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6" name="Picture 6" descr="C:\Users\Домашний\Desktop\untitle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14102"/>
            <a:ext cx="1802835" cy="18028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5" descr="http://im2-tub-ru.yandex.net/i?id=127778085-43-72&amp;n=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939" y="2750746"/>
            <a:ext cx="1943221" cy="2375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9093200" cy="1287463"/>
          </a:xfrm>
        </p:spPr>
        <p:txBody>
          <a:bodyPr/>
          <a:lstStyle/>
          <a:p>
            <a:pPr eaLnBrk="1" hangingPunct="1">
              <a:lnSpc>
                <a:spcPct val="115000"/>
              </a:lnSpc>
              <a:spcAft>
                <a:spcPts val="1000"/>
              </a:spcAft>
            </a:pPr>
            <a:r>
              <a:rPr lang="ru-RU" alt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000" smtClean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9931"/>
            <a:ext cx="4464893" cy="58202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62550" y="466725"/>
            <a:ext cx="3600450" cy="4400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Память </a:t>
            </a:r>
          </a:p>
          <a:p>
            <a:pPr>
              <a:defRPr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зарастаю памятью,</a:t>
            </a:r>
          </a:p>
          <a:p>
            <a:pPr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лесом зарастает пустошь.</a:t>
            </a:r>
          </a:p>
          <a:p>
            <a:pPr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птицы-память по утрам поют,</a:t>
            </a:r>
          </a:p>
          <a:p>
            <a:pPr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ветер-память по ночам гудит,</a:t>
            </a:r>
          </a:p>
          <a:p>
            <a:pPr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Деревья-память целый день лепечут.</a:t>
            </a:r>
            <a:b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там, в пернатой памяти моей,</a:t>
            </a:r>
          </a:p>
          <a:p>
            <a:pPr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 сказки начинаются с     "однажды". </a:t>
            </a:r>
          </a:p>
          <a:p>
            <a:pPr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в этом однократность бытия</a:t>
            </a:r>
          </a:p>
          <a:p>
            <a:pPr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однократность утоленья жажды.</a:t>
            </a:r>
          </a:p>
          <a:p>
            <a:pPr>
              <a:defRPr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 в памяти такая скрыта мощь,</a:t>
            </a:r>
          </a:p>
          <a:p>
            <a:pPr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возвращает образы и множит...</a:t>
            </a:r>
          </a:p>
          <a:p>
            <a:pPr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Шумит, не умолкая, память-дождь,</a:t>
            </a:r>
          </a:p>
          <a:p>
            <a:pPr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память-снег летит и пасть не может.</a:t>
            </a:r>
          </a:p>
          <a:p>
            <a:pPr>
              <a:defRPr/>
            </a:pP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Давид Самойлов </a:t>
            </a:r>
          </a:p>
          <a:p>
            <a:pPr>
              <a:defRPr/>
            </a:pP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1964 г.</a:t>
            </a:r>
          </a:p>
        </p:txBody>
      </p:sp>
      <p:pic>
        <p:nvPicPr>
          <p:cNvPr id="4" name="Приложение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44408" y="5229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3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38100" dir="12000000" sx="111000" sy="111000" algn="tl" rotWithShape="0">
                    <a:schemeClr val="bg1">
                      <a:alpha val="40000"/>
                    </a:schemeClr>
                  </a:outerShdw>
                </a:effectLst>
              </a:rPr>
              <a:t> </a:t>
            </a:r>
            <a:r>
              <a:rPr lang="ru-RU" sz="5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38100" dir="12000000" sx="111000" sy="111000" algn="tl" rotWithShape="0">
                    <a:schemeClr val="bg1">
                      <a:alpha val="40000"/>
                    </a:schemeClr>
                  </a:outerShdw>
                </a:effectLst>
              </a:rPr>
              <a:t>«Здесь сталь кипела, плавился металл…»</a:t>
            </a:r>
            <a:endParaRPr lang="ru-RU" sz="54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38100" dir="12000000" sx="111000" sy="111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365104"/>
            <a:ext cx="8033546" cy="1321340"/>
          </a:xfrm>
          <a:extLst/>
        </p:spPr>
        <p:txBody>
          <a:bodyPr rtlCol="0">
            <a:normAutofit/>
            <a:scene3d>
              <a:camera prst="perspectiveFront"/>
              <a:lightRig rig="threePt" dir="t"/>
            </a:scene3d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(</a:t>
            </a:r>
            <a:r>
              <a:rPr lang="ru-RU" sz="4000" b="1" dirty="0" smtClean="0">
                <a:solidFill>
                  <a:schemeClr val="tx1"/>
                </a:solidFill>
              </a:rPr>
              <a:t>По роману Ю.В. Бондарева «Горячий снег»)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6851104" cy="1143000"/>
          </a:xfrm>
          <a:extLst/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Слово об авторе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723" name="Содержимое 2"/>
          <p:cNvSpPr>
            <a:spLocks noGrp="1"/>
          </p:cNvSpPr>
          <p:nvPr>
            <p:ph idx="4294967295"/>
          </p:nvPr>
        </p:nvSpPr>
        <p:spPr>
          <a:xfrm>
            <a:off x="6156325" y="1285875"/>
            <a:ext cx="2987675" cy="50958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altLang="ru-RU" sz="2000" i="1" smtClean="0">
              <a:solidFill>
                <a:srgbClr val="10253F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altLang="ru-RU" sz="2800" i="1" smtClean="0">
                <a:latin typeface="Times New Roman" pitchFamily="18" charset="0"/>
                <a:cs typeface="Times New Roman" pitchFamily="18" charset="0"/>
              </a:rPr>
              <a:t>В годы Великой Отечественной войны писатель в качестве артиллериста прошел длинный путь </a:t>
            </a:r>
            <a:r>
              <a:rPr lang="ru-RU" altLang="ru-RU" sz="2800" i="1" u="sng" smtClean="0">
                <a:latin typeface="Times New Roman" pitchFamily="18" charset="0"/>
                <a:cs typeface="Times New Roman" pitchFamily="18" charset="0"/>
              </a:rPr>
              <a:t>от Сталинграда до </a:t>
            </a:r>
            <a:r>
              <a:rPr lang="ru-RU" altLang="ru-RU" sz="2800" i="1" u="sng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Чехословакии</a:t>
            </a:r>
            <a:r>
              <a:rPr lang="ru-RU" altLang="ru-RU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... </a:t>
            </a:r>
            <a:endParaRPr lang="ru-RU" altLang="ru-RU" sz="2800" i="1" smtClean="0">
              <a:solidFill>
                <a:srgbClr val="10253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метрономmp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76262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3" descr="http://img12.nnm.ru/7/c/6/9/3/60d770a4628affc5eb022cfc31f_pre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285667"/>
            <a:ext cx="5472608" cy="52977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1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80013" y="620713"/>
            <a:ext cx="3495675" cy="2376487"/>
          </a:xfrm>
        </p:spPr>
        <p:txBody>
          <a:bodyPr/>
          <a:lstStyle/>
          <a:p>
            <a:pPr eaLnBrk="1" hangingPunct="1"/>
            <a:r>
              <a:rPr lang="ru-RU" alt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Ю.В. Бондарев</a:t>
            </a:r>
            <a:br>
              <a:rPr lang="ru-RU" alt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«Горячий снег»</a:t>
            </a:r>
            <a:br>
              <a:rPr lang="ru-RU" altLang="ru-RU" sz="24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(1969 г.)</a:t>
            </a:r>
          </a:p>
        </p:txBody>
      </p:sp>
      <p:pic>
        <p:nvPicPr>
          <p:cNvPr id="23555" name="Picture 7" descr="Bondarev 13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89872"/>
            <a:ext cx="2766198" cy="43916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Прямоугольник 1"/>
          <p:cNvSpPr>
            <a:spLocks noChangeArrowheads="1"/>
          </p:cNvSpPr>
          <p:nvPr/>
        </p:nvSpPr>
        <p:spPr bwMode="auto">
          <a:xfrm>
            <a:off x="4211638" y="2205038"/>
            <a:ext cx="4681537" cy="417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9388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ru-RU" altLang="ru-RU" sz="2000" b="1" i="1">
                <a:latin typeface="Times New Roman" pitchFamily="18" charset="0"/>
                <a:cs typeface="Times New Roman" pitchFamily="18" charset="0"/>
              </a:rPr>
              <a:t>«Я вспоминал многое, что за протяжённостью лет стал забывать: зиму 1942-го, холод, степь, ледяные траншеи, танковые атаки, бомбёжки, запах гари и горелой брони…</a:t>
            </a:r>
          </a:p>
          <a:p>
            <a:pPr eaLnBrk="1" hangingPunct="1"/>
            <a:r>
              <a:rPr lang="ru-RU" altLang="ru-RU" sz="2000" b="1" i="1">
                <a:latin typeface="Arial" charset="0"/>
                <a:cs typeface="Times New Roman" pitchFamily="18" charset="0"/>
              </a:rPr>
              <a:t>    </a:t>
            </a:r>
            <a:r>
              <a:rPr lang="ru-RU" altLang="ru-RU" sz="2000" b="1" i="1">
                <a:latin typeface="Times New Roman" pitchFamily="18" charset="0"/>
                <a:cs typeface="Times New Roman" pitchFamily="18" charset="0"/>
              </a:rPr>
              <a:t>Конечно, если бы я не принимал участия в сражении, которое 2-ая гвардейская армия вела в заволжских степях в лютый декабрь 42-го года с танковыми дивизиями Манштейна, то, возможно, роман был бы несколько иным…»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-56787"/>
            <a:ext cx="7776864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+mj-ea"/>
                <a:cs typeface="+mj-cs"/>
              </a:rPr>
              <a:t>История создания романа</a:t>
            </a:r>
          </a:p>
          <a:p>
            <a:pPr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ea typeface="+mj-ea"/>
                <a:cs typeface="+mj-cs"/>
              </a:rPr>
              <a:t>и история в романе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rgbClr val="C00000"/>
                </a:solidFill>
              </a:rPr>
              <a:t>Индуктор</a:t>
            </a:r>
          </a:p>
        </p:txBody>
      </p:sp>
      <p:sp>
        <p:nvSpPr>
          <p:cNvPr id="32771" name="Объект 2"/>
          <p:cNvSpPr>
            <a:spLocks noGrp="1"/>
          </p:cNvSpPr>
          <p:nvPr>
            <p:ph idx="1"/>
          </p:nvPr>
        </p:nvSpPr>
        <p:spPr>
          <a:xfrm>
            <a:off x="395288" y="1052513"/>
            <a:ext cx="3529012" cy="45259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ru-RU" altLang="ru-RU" b="1" i="1" smtClean="0">
              <a:solidFill>
                <a:srgbClr val="215968"/>
              </a:solidFill>
              <a:latin typeface="Times New Roman" pitchFamily="18" charset="0"/>
              <a:cs typeface="Calibri" pitchFamily="34" charset="0"/>
            </a:endParaRPr>
          </a:p>
          <a:p>
            <a:pPr marL="0" indent="0">
              <a:buFont typeface="Arial" charset="0"/>
              <a:buNone/>
            </a:pPr>
            <a:r>
              <a:rPr lang="ru-RU" altLang="ru-RU" b="1" i="1" smtClean="0">
                <a:solidFill>
                  <a:srgbClr val="215968"/>
                </a:solidFill>
                <a:latin typeface="Times New Roman" pitchFamily="18" charset="0"/>
                <a:cs typeface="Calibri" pitchFamily="34" charset="0"/>
              </a:rPr>
              <a:t>Как в романе отразилась тема Великой Отечественной войны , изменившей судьбы всех героев произведения?</a:t>
            </a:r>
            <a:endParaRPr lang="ru-RU" altLang="ru-RU" b="1" smtClean="0">
              <a:solidFill>
                <a:srgbClr val="215968"/>
              </a:solidFill>
            </a:endParaRPr>
          </a:p>
        </p:txBody>
      </p:sp>
      <p:pic>
        <p:nvPicPr>
          <p:cNvPr id="32772" name="Рисунок 3" descr="http://im2-tub-ru.yandex.net/i?id=80129711-37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484313"/>
            <a:ext cx="3852863" cy="500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Эпиграф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113" y="1368425"/>
            <a:ext cx="5781675" cy="5013325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ru-RU" sz="2400" b="1" u="sng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Священная годов минувших память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ru-RU" sz="2400" b="1" u="sng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Да будет в новом подвиге жива!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А.Т. 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Твардовский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Я знаю, никакой моей вины</a:t>
            </a:r>
            <a:endParaRPr lang="ru-RU" sz="2000" b="1" u="sng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том, что другие не пришли с войны,</a:t>
            </a:r>
            <a:endParaRPr lang="ru-RU" sz="2000" b="1" u="sng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том, что они – кто старше, кто моложе –</a:t>
            </a:r>
            <a:endParaRPr lang="ru-RU" sz="2000" b="1" u="sng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Остались там, и не о том же речь, -</a:t>
            </a:r>
            <a:endParaRPr lang="ru-RU" sz="2000" b="1" u="sng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Речь не о том, но всё же, всё же, всё же…</a:t>
            </a:r>
            <a:r>
              <a:rPr lang="ru-RU" sz="2000" b="1" u="sng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   А.Т. Твардовский</a:t>
            </a:r>
          </a:p>
          <a:p>
            <a:pPr>
              <a:defRPr/>
            </a:pP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 descr="D:\docs\Мои рисунки\день Героев Отечества\фото о войне\бкччсертен ваш подвиг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22" y="1772816"/>
            <a:ext cx="2568220" cy="40324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871</TotalTime>
  <Words>594</Words>
  <Application>Microsoft Office PowerPoint</Application>
  <PresentationFormat>Экран (4:3)</PresentationFormat>
  <Paragraphs>109</Paragraphs>
  <Slides>21</Slides>
  <Notes>0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 Black</vt:lpstr>
      <vt:lpstr>Arial</vt:lpstr>
      <vt:lpstr>Calibri</vt:lpstr>
      <vt:lpstr>Times New Roman</vt:lpstr>
      <vt:lpstr>Wingdings</vt:lpstr>
      <vt:lpstr>Тема Office</vt:lpstr>
      <vt:lpstr>1_Тема Office</vt:lpstr>
      <vt:lpstr>70 лет и 4 года…</vt:lpstr>
      <vt:lpstr>ВЕЛИКАЯ Победа!  70 ЛЕТ!</vt:lpstr>
      <vt:lpstr>  Произведения о Великой Отечественной войне помогают нам сохранить память о беспримерном мужестве нашего народа, совершившего подвиг  во имя жизни на земле… </vt:lpstr>
      <vt:lpstr>  </vt:lpstr>
      <vt:lpstr> «Здесь сталь кипела, плавился металл…»</vt:lpstr>
      <vt:lpstr>Слово об авторе</vt:lpstr>
      <vt:lpstr>Ю.В. Бондарев . «Горячий снег» (1969 г.)</vt:lpstr>
      <vt:lpstr>Индуктор</vt:lpstr>
      <vt:lpstr>Эпиграф</vt:lpstr>
      <vt:lpstr>Ассоциативный куст</vt:lpstr>
      <vt:lpstr>Страницы романа, которые меня  потрясли…</vt:lpstr>
      <vt:lpstr>Смерть Зои Елагиной</vt:lpstr>
      <vt:lpstr>Сталинградская битва  глазами писателя-гуманиста</vt:lpstr>
      <vt:lpstr>Список тем книги</vt:lpstr>
      <vt:lpstr>Памяти павших будем достойны!</vt:lpstr>
      <vt:lpstr>            Книга Памяти по Волгоградской области:  199 975 имён погибших и пропавших без вести  в период Сталинградской битвы и захороненных в братских и одиночных могилах на территории области…     Я знаю, никакой моей вины В том, что другие не пришли с войны, В том, что они – кто старше, кто моложе – Остались там, и не о том же речь, - Речь не о том, но всё же, всё же, всё же…                                         А.Т. Твардовский</vt:lpstr>
      <vt:lpstr>Домашнее задание</vt:lpstr>
      <vt:lpstr>Ранжирование</vt:lpstr>
      <vt:lpstr>Продолжите предложения:</vt:lpstr>
      <vt:lpstr>Память сердца…</vt:lpstr>
      <vt:lpstr>70 лет Победы!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Юные герои Сталинградской битвы</dc:title>
  <dc:creator>user</dc:creator>
  <cp:lastModifiedBy>User</cp:lastModifiedBy>
  <cp:revision>102</cp:revision>
  <dcterms:created xsi:type="dcterms:W3CDTF">2007-01-28T12:52:23Z</dcterms:created>
  <dcterms:modified xsi:type="dcterms:W3CDTF">2017-02-01T20:27:19Z</dcterms:modified>
</cp:coreProperties>
</file>