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20"/>
  </p:notesMasterIdLst>
  <p:sldIdLst>
    <p:sldId id="310" r:id="rId3"/>
    <p:sldId id="307" r:id="rId4"/>
    <p:sldId id="308" r:id="rId5"/>
    <p:sldId id="297" r:id="rId6"/>
    <p:sldId id="280" r:id="rId7"/>
    <p:sldId id="296" r:id="rId8"/>
    <p:sldId id="312" r:id="rId9"/>
    <p:sldId id="313" r:id="rId10"/>
    <p:sldId id="314" r:id="rId11"/>
    <p:sldId id="315" r:id="rId12"/>
    <p:sldId id="316" r:id="rId13"/>
    <p:sldId id="265" r:id="rId14"/>
    <p:sldId id="320" r:id="rId15"/>
    <p:sldId id="322" r:id="rId16"/>
    <p:sldId id="321" r:id="rId17"/>
    <p:sldId id="291" r:id="rId18"/>
    <p:sldId id="309" r:id="rId19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relyOnVml="1" encoding="utf-8"/>
  <p:clrMru>
    <a:srgbClr val="008000"/>
    <a:srgbClr val="CC3300"/>
    <a:srgbClr val="A50021"/>
    <a:srgbClr val="FF3300"/>
    <a:srgbClr val="0066FF"/>
    <a:srgbClr val="993366"/>
    <a:srgbClr val="CC0000"/>
    <a:srgbClr val="33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00"/>
    <p:restoredTop sz="94600"/>
  </p:normalViewPr>
  <p:slideViewPr>
    <p:cSldViewPr>
      <p:cViewPr varScale="1">
        <p:scale>
          <a:sx n="85" d="100"/>
          <a:sy n="85" d="100"/>
        </p:scale>
        <p:origin x="-78" y="-96"/>
      </p:cViewPr>
      <p:guideLst>
        <p:guide orient="horz" pos="663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519A01DC-B873-47F6-A618-A9BE3B0F0429}" type="datetimeFigureOut">
              <a:rPr lang="ru-RU"/>
              <a:pPr>
                <a:defRPr/>
              </a:pPr>
              <a:t>02.01.2017</a:t>
            </a:fld>
            <a:endParaRPr lang="ru-RU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7A77D1CA-5226-4215-BB2F-9E9FBAFEB4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dirty="0" smtClean="0">
                <a:latin typeface="Arial" charset="0"/>
              </a:rPr>
              <a:t>Лишним может быть </a:t>
            </a:r>
            <a:r>
              <a:rPr lang="ru-RU" dirty="0" smtClean="0">
                <a:latin typeface="Arial" charset="0"/>
              </a:rPr>
              <a:t>шестиугольник </a:t>
            </a:r>
            <a:r>
              <a:rPr lang="ru-RU" dirty="0" smtClean="0">
                <a:latin typeface="Arial" charset="0"/>
              </a:rPr>
              <a:t>или </a:t>
            </a:r>
            <a:r>
              <a:rPr lang="ru-RU" dirty="0" err="1" smtClean="0">
                <a:latin typeface="Arial" charset="0"/>
              </a:rPr>
              <a:t>розовый</a:t>
            </a:r>
            <a:r>
              <a:rPr lang="ru-RU" dirty="0" smtClean="0">
                <a:latin typeface="Arial" charset="0"/>
              </a:rPr>
              <a:t> </a:t>
            </a:r>
            <a:r>
              <a:rPr lang="ru-RU" dirty="0" smtClean="0">
                <a:latin typeface="Arial" charset="0"/>
              </a:rPr>
              <a:t>квадрат. </a:t>
            </a:r>
            <a:r>
              <a:rPr lang="ru-RU" dirty="0" smtClean="0">
                <a:latin typeface="Arial" charset="0"/>
              </a:rPr>
              <a:t>Кликнув по этим фигурам мышкой, они будут покачиваться.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ru-RU" smtClean="0">
                <a:latin typeface="Arial" charset="0"/>
              </a:rPr>
              <a:t>Необходимо кликнуть по звеньям 1, 2 или 3. Лишние звенья исчезнут, недостающее звено переместится на нужное место.</a:t>
            </a:r>
          </a:p>
        </p:txBody>
      </p:sp>
      <p:sp>
        <p:nvSpPr>
          <p:cNvPr id="25604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F1D0CB4-C0F1-4D5C-8679-C9EC69B67008}" type="slidenum">
              <a:rPr lang="ru-RU" sz="1200">
                <a:latin typeface="Calibri" pitchFamily="34" charset="0"/>
              </a:rPr>
              <a:pPr algn="r"/>
              <a:t>3</a:t>
            </a:fld>
            <a:endParaRPr 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77D1CA-5226-4215-BB2F-9E9FBAFEB468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>
                <a:latin typeface="Arial" charset="0"/>
              </a:rPr>
              <a:t>Правильный ответ появляется по щелчку мышки в любом месте слайда.</a:t>
            </a:r>
          </a:p>
          <a:p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>
                <a:latin typeface="Arial" charset="0"/>
              </a:rPr>
              <a:t>По щелчку мышки появляется краткая запись условия задачи, решение и ответ.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latin typeface="Arial" charset="0"/>
              </a:rPr>
              <a:t>Правильный ответ появляется по щелчку мышки в любом месте слайда.</a:t>
            </a:r>
            <a:endParaRPr lang="ru-RU" dirty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6CF82-37DA-493E-AA37-DB9FCC6100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2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E4335-0A67-4281-AA2F-D106FA5104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ADB49-41CB-4009-BBDC-AA39A70704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E637C7-4EBC-42B2-A305-22C7B65521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ED8D4-B0AA-43C6-A48A-CD5DE73801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481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86300" y="1981200"/>
            <a:ext cx="38481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E63D5-28C7-4BA3-9CE0-76AA726004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AD6B9-B07C-4D67-8310-C0D9BE75B2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2991C7-C233-4B7F-8ED2-A2695C2BF2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0099B-E446-4282-8160-2C43EDA25C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05DF2-7C7C-4291-93C0-944ED1C5F8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09DE76-2B33-417B-A28D-C7862AF36B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A5766-58AB-4F5B-AE20-B68D2F21BF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CA086-ACE7-48C3-BDBA-F405AF3E26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2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2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69B3AE-6CFA-43EB-BEF9-3CBB3B1131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481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81200"/>
            <a:ext cx="38481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1693B-9973-41BA-BAE6-2A964C8AFD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79FE5-9279-46B7-BE4E-A7D2EA46D5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87CC8-22EF-428A-A7B2-F79189C85B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5777FB-5FC8-4254-84B6-AF4A53710E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847D2F-76FC-4950-8584-709F5D0F3F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AC8B4-89B5-4357-B988-93D790A063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23448-7A81-4820-ACA7-3671057AB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848600" cy="414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F0478B2-FF9C-424E-B054-828E57F97F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</p:sldLayoutIdLst>
  <p:transition spd="med">
    <p:strips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848600" cy="414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D1925AE-FC9F-491D-A79B-4A823F7297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 spd="med">
    <p:strips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frolschool.ucoz.ru/graffiti/104256806_otr012.png" TargetMode="External"/><Relationship Id="rId3" Type="http://schemas.openxmlformats.org/officeDocument/2006/relationships/hyperlink" Target="http://img3.imgbb.ru/f/6/3/f636a305f4e369fc1236542034cfe689.png" TargetMode="External"/><Relationship Id="rId7" Type="http://schemas.openxmlformats.org/officeDocument/2006/relationships/hyperlink" Target="http://img3.proshkolu.ru/content/media/pic/std/2000000/1890000/1889210-44b979069572f9b4.jpg" TargetMode="External"/><Relationship Id="rId2" Type="http://schemas.openxmlformats.org/officeDocument/2006/relationships/hyperlink" Target="http://img-fotki.yandex.ru/get/4137/200418627.d3/0_14ab8f_4920a81_M.png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skazka1dou.ucoz.ru/cheburashka.png" TargetMode="External"/><Relationship Id="rId5" Type="http://schemas.openxmlformats.org/officeDocument/2006/relationships/hyperlink" Target="http://cs624531.vk.me/v624531723/161a5/m9e4HN7otuE.jpg" TargetMode="External"/><Relationship Id="rId4" Type="http://schemas.openxmlformats.org/officeDocument/2006/relationships/hyperlink" Target="http://&#1084;&#1080;&#1096;&#1091;&#1090;&#1082;&#1080;&#1085;&#1072;-&#1096;&#1082;&#1086;&#1083;&#1072;.&#1088;&#1092;/98/109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785786" y="857232"/>
            <a:ext cx="7715304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Умножение числа 2 и на 2</a:t>
            </a:r>
            <a:r>
              <a:rPr lang="ru-RU" sz="3200" b="1" spc="50" dirty="0" smtClean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ru-RU" sz="3200" b="1" spc="50" dirty="0" smtClean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</a:br>
            <a:endParaRPr lang="ru-RU" sz="3200" b="1" spc="50" dirty="0" smtClean="0">
              <a:ln w="11430"/>
              <a:solidFill>
                <a:srgbClr val="FF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ru-RU" sz="2800" b="1" spc="50" dirty="0" smtClean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Урок 1</a:t>
            </a:r>
          </a:p>
          <a:p>
            <a:pPr>
              <a:spcBef>
                <a:spcPct val="50000"/>
              </a:spcBef>
              <a:defRPr/>
            </a:pPr>
            <a:r>
              <a:rPr lang="ru-RU" sz="2400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Математика</a:t>
            </a:r>
            <a:br>
              <a:rPr lang="ru-RU" sz="2400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2400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класс</a:t>
            </a:r>
            <a:br>
              <a:rPr lang="ru-RU" sz="2400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2400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УМК «Школа России»</a:t>
            </a:r>
            <a:endParaRPr lang="ru-RU" sz="2400" b="1" spc="50" dirty="0">
              <a:ln w="11430"/>
              <a:solidFill>
                <a:schemeClr val="bg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4143372" y="4286256"/>
            <a:ext cx="4392612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spcBef>
                <a:spcPct val="50000"/>
              </a:spcBef>
            </a:pPr>
            <a:r>
              <a:rPr lang="ru-RU" b="1" spc="50" dirty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Терпугова Наталья Валентиновна, </a:t>
            </a:r>
            <a:br>
              <a:rPr lang="ru-RU" b="1" spc="50" dirty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1600" b="1" spc="50" dirty="0">
                <a:ln w="11430"/>
                <a:solidFill>
                  <a:schemeClr val="bg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учитель начальных классов</a:t>
            </a:r>
            <a:br>
              <a:rPr lang="ru-RU" sz="1600" b="1" spc="50" dirty="0">
                <a:ln w="11430"/>
                <a:solidFill>
                  <a:schemeClr val="bg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1600" b="1" spc="50" dirty="0">
                <a:ln w="11430"/>
                <a:solidFill>
                  <a:schemeClr val="bg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МКОУ «Воробьевская СОШ» </a:t>
            </a:r>
            <a:br>
              <a:rPr lang="ru-RU" sz="1600" b="1" spc="50" dirty="0">
                <a:ln w="11430"/>
                <a:solidFill>
                  <a:schemeClr val="bg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1600" b="1" spc="50" dirty="0">
                <a:ln w="11430"/>
                <a:solidFill>
                  <a:schemeClr val="bg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с. Воробьевка</a:t>
            </a:r>
            <a:br>
              <a:rPr lang="ru-RU" sz="1600" b="1" spc="50" dirty="0">
                <a:ln w="11430"/>
                <a:solidFill>
                  <a:schemeClr val="bg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1600" b="1" spc="50" dirty="0">
                <a:ln w="11430"/>
                <a:solidFill>
                  <a:schemeClr val="bg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Воробьевского района</a:t>
            </a:r>
            <a:br>
              <a:rPr lang="ru-RU" sz="1600" b="1" spc="50" dirty="0">
                <a:ln w="11430"/>
                <a:solidFill>
                  <a:schemeClr val="bg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1600" b="1" spc="50" dirty="0">
                <a:ln w="11430"/>
                <a:solidFill>
                  <a:schemeClr val="bg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Воронежской области</a:t>
            </a:r>
            <a:r>
              <a:rPr lang="ru-RU" sz="1600" b="1" spc="50" dirty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ru-RU" sz="1600" b="1" spc="50" dirty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</a:br>
            <a:endParaRPr lang="ru-RU" sz="1600" b="1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3556" name="AutoShape 4" descr="https://img-fotki.yandex.ru/get/4137/200418627.d3/0_14ab8f_4920a81_M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58" name="AutoShape 6" descr="https://img-fotki.yandex.ru/get/4137/200418627.d3/0_14ab8f_4920a81_M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0" name="AutoShape 8" descr="https://img-fotki.yandex.ru/get/4137/200418627.d3/0_14ab8f_4920a81_M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" name="Рисунок 9" descr="0_14ab8f_4920a81_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3000372"/>
            <a:ext cx="1571636" cy="2725381"/>
          </a:xfrm>
          <a:prstGeom prst="rect">
            <a:avLst/>
          </a:prstGeom>
        </p:spPr>
      </p:pic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714348" y="1214422"/>
            <a:ext cx="807249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</a:t>
            </a: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+ 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+ 2 + 2 + 2 + 2 + 2 </a:t>
            </a: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= 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14 (</a:t>
            </a:r>
            <a:r>
              <a:rPr lang="ru-RU" sz="3200" b="1" spc="50" dirty="0" err="1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уч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.)</a:t>
            </a:r>
            <a:endParaRPr lang="ru-RU" sz="32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500166" y="2571744"/>
            <a:ext cx="607223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48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• 7 </a:t>
            </a:r>
            <a:r>
              <a:rPr lang="ru-RU" sz="4800" b="1" spc="50" dirty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= </a:t>
            </a:r>
            <a:r>
              <a:rPr lang="ru-RU" sz="48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14 (</a:t>
            </a:r>
            <a:r>
              <a:rPr lang="ru-RU" sz="4800" b="1" spc="50" dirty="0" err="1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уч</a:t>
            </a:r>
            <a:r>
              <a:rPr lang="ru-RU" sz="48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.)</a:t>
            </a:r>
            <a:endParaRPr lang="ru-RU" sz="4800" b="1" spc="50" dirty="0">
              <a:ln w="11430"/>
              <a:solidFill>
                <a:srgbClr val="CC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8" name="AutoShape 3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29652" y="6357958"/>
            <a:ext cx="360362" cy="287337"/>
          </a:xfrm>
          <a:prstGeom prst="actionButtonForwardNext">
            <a:avLst/>
          </a:prstGeom>
          <a:solidFill>
            <a:srgbClr val="2C987C">
              <a:alpha val="6901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9" name="Группа 8"/>
          <p:cNvGrpSpPr/>
          <p:nvPr/>
        </p:nvGrpSpPr>
        <p:grpSpPr>
          <a:xfrm>
            <a:off x="1142976" y="3786190"/>
            <a:ext cx="2058640" cy="1714512"/>
            <a:chOff x="5179106" y="3576041"/>
            <a:chExt cx="1777608" cy="1366838"/>
          </a:xfrm>
        </p:grpSpPr>
        <p:pic>
          <p:nvPicPr>
            <p:cNvPr id="10" name="Picture 12" descr="174531f737e2"/>
            <p:cNvPicPr>
              <a:picLocks noChangeAspect="1" noChangeArrowheads="1"/>
            </p:cNvPicPr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042708" y="4145558"/>
              <a:ext cx="914006" cy="7140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1" descr="af857422a2e6"/>
            <p:cNvPicPr>
              <a:picLocks noChangeAspect="1" noChangeArrowheads="1"/>
            </p:cNvPicPr>
            <p:nvPr/>
          </p:nvPicPr>
          <p:blipFill>
            <a:blip r:embed="rId3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179106" y="3576041"/>
              <a:ext cx="915125" cy="1366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543054" y="2071678"/>
            <a:ext cx="22320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</a:t>
            </a:r>
            <a:r>
              <a:rPr lang="en-US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·</a:t>
            </a: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2 = </a:t>
            </a:r>
            <a:r>
              <a:rPr lang="ru-RU" sz="3200" b="1" spc="50" dirty="0">
                <a:ln w="11430"/>
                <a:solidFill>
                  <a:srgbClr val="CC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4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543054" y="2647941"/>
            <a:ext cx="22320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</a:t>
            </a:r>
            <a:r>
              <a:rPr lang="en-US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·</a:t>
            </a: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3 </a:t>
            </a: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= </a:t>
            </a:r>
            <a:r>
              <a:rPr lang="ru-RU" sz="3200" b="1" spc="50" dirty="0">
                <a:ln w="11430"/>
                <a:solidFill>
                  <a:srgbClr val="CC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6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543054" y="3295641"/>
            <a:ext cx="22320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</a:t>
            </a:r>
            <a:r>
              <a:rPr lang="en-US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·</a:t>
            </a: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4 </a:t>
            </a: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= </a:t>
            </a:r>
            <a:r>
              <a:rPr lang="ru-RU" sz="3200" b="1" spc="50" dirty="0">
                <a:ln w="11430"/>
                <a:solidFill>
                  <a:srgbClr val="CC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8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1543054" y="3943341"/>
            <a:ext cx="267175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</a:t>
            </a:r>
            <a:r>
              <a:rPr lang="en-US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·</a:t>
            </a: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 </a:t>
            </a: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= </a:t>
            </a:r>
            <a:r>
              <a:rPr lang="ru-RU" sz="3200" b="1" spc="50" dirty="0">
                <a:ln w="11430"/>
                <a:solidFill>
                  <a:srgbClr val="CC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10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841750" y="4437063"/>
            <a:ext cx="1458913" cy="1150937"/>
            <a:chOff x="657" y="527"/>
            <a:chExt cx="1542" cy="1315"/>
          </a:xfrm>
        </p:grpSpPr>
        <p:pic>
          <p:nvPicPr>
            <p:cNvPr id="19469" name="Picture 9" descr="af857422a2e6"/>
            <p:cNvPicPr>
              <a:picLocks noChangeAspect="1" noChangeArrowheads="1"/>
            </p:cNvPicPr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57" y="527"/>
              <a:ext cx="817" cy="1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0" name="Picture 10" descr="174531f737e2"/>
            <p:cNvPicPr>
              <a:picLocks noChangeAspect="1" noChangeArrowheads="1"/>
            </p:cNvPicPr>
            <p:nvPr/>
          </p:nvPicPr>
          <p:blipFill>
            <a:blip r:embed="rId3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83" y="1117"/>
              <a:ext cx="816" cy="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7052" name="Text Box 12"/>
          <p:cNvSpPr txBox="1">
            <a:spLocks noChangeArrowheads="1"/>
          </p:cNvSpPr>
          <p:nvPr/>
        </p:nvSpPr>
        <p:spPr bwMode="auto">
          <a:xfrm>
            <a:off x="5143504" y="2071678"/>
            <a:ext cx="22320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</a:t>
            </a:r>
            <a:r>
              <a:rPr lang="en-US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·</a:t>
            </a: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2 = </a:t>
            </a:r>
            <a:r>
              <a:rPr lang="ru-RU" sz="3200" b="1" spc="50" dirty="0">
                <a:ln w="11430"/>
                <a:solidFill>
                  <a:srgbClr val="CC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4</a:t>
            </a:r>
          </a:p>
        </p:txBody>
      </p:sp>
      <p:sp>
        <p:nvSpPr>
          <p:cNvPr id="87053" name="Text Box 13"/>
          <p:cNvSpPr txBox="1">
            <a:spLocks noChangeArrowheads="1"/>
          </p:cNvSpPr>
          <p:nvPr/>
        </p:nvSpPr>
        <p:spPr bwMode="auto">
          <a:xfrm>
            <a:off x="5143504" y="2647941"/>
            <a:ext cx="22320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3 </a:t>
            </a:r>
            <a:r>
              <a:rPr lang="en-US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·</a:t>
            </a: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</a:t>
            </a: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= </a:t>
            </a:r>
            <a:r>
              <a:rPr lang="ru-RU" sz="3200" b="1" spc="50" dirty="0">
                <a:ln w="11430"/>
                <a:solidFill>
                  <a:srgbClr val="CC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6</a:t>
            </a:r>
          </a:p>
        </p:txBody>
      </p:sp>
      <p:sp>
        <p:nvSpPr>
          <p:cNvPr id="87054" name="Text Box 14"/>
          <p:cNvSpPr txBox="1">
            <a:spLocks noChangeArrowheads="1"/>
          </p:cNvSpPr>
          <p:nvPr/>
        </p:nvSpPr>
        <p:spPr bwMode="auto">
          <a:xfrm>
            <a:off x="5143504" y="3295641"/>
            <a:ext cx="22320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4 </a:t>
            </a:r>
            <a:r>
              <a:rPr lang="en-US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·</a:t>
            </a: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</a:t>
            </a: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= </a:t>
            </a:r>
            <a:r>
              <a:rPr lang="ru-RU" sz="3200" b="1" spc="50" dirty="0">
                <a:ln w="11430"/>
                <a:solidFill>
                  <a:srgbClr val="CC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8</a:t>
            </a:r>
          </a:p>
        </p:txBody>
      </p:sp>
      <p:sp>
        <p:nvSpPr>
          <p:cNvPr id="87055" name="Text Box 15"/>
          <p:cNvSpPr txBox="1">
            <a:spLocks noChangeArrowheads="1"/>
          </p:cNvSpPr>
          <p:nvPr/>
        </p:nvSpPr>
        <p:spPr bwMode="auto">
          <a:xfrm>
            <a:off x="5143504" y="3943341"/>
            <a:ext cx="28575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 </a:t>
            </a:r>
            <a:r>
              <a:rPr lang="en-US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·</a:t>
            </a: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</a:t>
            </a: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= </a:t>
            </a:r>
            <a:r>
              <a:rPr lang="ru-RU" sz="3200" b="1" spc="50" dirty="0">
                <a:ln w="11430"/>
                <a:solidFill>
                  <a:srgbClr val="CC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10</a:t>
            </a:r>
          </a:p>
        </p:txBody>
      </p:sp>
      <p:sp>
        <p:nvSpPr>
          <p:cNvPr id="15" name="AutoShape 3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29652" y="6357958"/>
            <a:ext cx="360362" cy="287337"/>
          </a:xfrm>
          <a:prstGeom prst="actionButtonForwardNext">
            <a:avLst/>
          </a:prstGeom>
          <a:solidFill>
            <a:srgbClr val="2C987C">
              <a:alpha val="6901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7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7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7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7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52" grpId="0"/>
      <p:bldP spid="87053" grpId="0"/>
      <p:bldP spid="87054" grpId="0"/>
      <p:bldP spid="87055" grpId="0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0"/>
          <p:cNvSpPr txBox="1">
            <a:spLocks noChangeArrowheads="1"/>
          </p:cNvSpPr>
          <p:nvPr/>
        </p:nvSpPr>
        <p:spPr bwMode="auto">
          <a:xfrm>
            <a:off x="714348" y="1643050"/>
            <a:ext cx="770413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7200" b="1" spc="50" dirty="0" err="1" smtClean="0">
                <a:ln w="11430"/>
                <a:solidFill>
                  <a:schemeClr val="bg1">
                    <a:lumMod val="60000"/>
                    <a:lumOff val="4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Физминутка</a:t>
            </a:r>
            <a:endParaRPr lang="ru-RU" sz="7200" b="1" spc="50" dirty="0">
              <a:ln w="11430"/>
              <a:solidFill>
                <a:schemeClr val="bg1">
                  <a:lumMod val="60000"/>
                  <a:lumOff val="4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2291" name="Picture 19" descr="mult6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2643182"/>
            <a:ext cx="1817876" cy="2997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AutoShape 3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29652" y="6357958"/>
            <a:ext cx="360362" cy="287337"/>
          </a:xfrm>
          <a:prstGeom prst="actionButtonForwardNext">
            <a:avLst/>
          </a:prstGeom>
          <a:solidFill>
            <a:srgbClr val="2C987C">
              <a:alpha val="6901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2832100" y="3028950"/>
            <a:ext cx="34798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539" name="Rectangle 35"/>
          <p:cNvSpPr>
            <a:spLocks noChangeArrowheads="1"/>
          </p:cNvSpPr>
          <p:nvPr/>
        </p:nvSpPr>
        <p:spPr bwMode="auto">
          <a:xfrm>
            <a:off x="2252663" y="3028950"/>
            <a:ext cx="34798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553" name="Line 49"/>
          <p:cNvSpPr>
            <a:spLocks noChangeShapeType="1"/>
          </p:cNvSpPr>
          <p:nvPr/>
        </p:nvSpPr>
        <p:spPr bwMode="auto">
          <a:xfrm>
            <a:off x="1476375" y="1773238"/>
            <a:ext cx="9361488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54" name="Line 50"/>
          <p:cNvSpPr>
            <a:spLocks noChangeShapeType="1"/>
          </p:cNvSpPr>
          <p:nvPr/>
        </p:nvSpPr>
        <p:spPr bwMode="auto">
          <a:xfrm>
            <a:off x="1331913" y="5300663"/>
            <a:ext cx="9361487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55" name="Line 51"/>
          <p:cNvSpPr>
            <a:spLocks noChangeShapeType="1"/>
          </p:cNvSpPr>
          <p:nvPr/>
        </p:nvSpPr>
        <p:spPr bwMode="auto">
          <a:xfrm>
            <a:off x="1476375" y="1773238"/>
            <a:ext cx="0" cy="2927350"/>
          </a:xfrm>
          <a:prstGeom prst="lin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56" name="Line 52"/>
          <p:cNvSpPr>
            <a:spLocks noChangeShapeType="1"/>
          </p:cNvSpPr>
          <p:nvPr/>
        </p:nvSpPr>
        <p:spPr bwMode="auto">
          <a:xfrm>
            <a:off x="10837863" y="1773238"/>
            <a:ext cx="0" cy="2927350"/>
          </a:xfrm>
          <a:prstGeom prst="lin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96" name="AutoShape 9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360362" cy="287337"/>
          </a:xfrm>
          <a:prstGeom prst="actionButtonForwardNext">
            <a:avLst/>
          </a:prstGeom>
          <a:solidFill>
            <a:srgbClr val="2C987C">
              <a:alpha val="6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1071538" y="2000240"/>
            <a:ext cx="27146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</a:t>
            </a:r>
            <a:r>
              <a:rPr lang="en-US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·</a:t>
            </a: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4 + 2 = </a:t>
            </a:r>
            <a:endParaRPr lang="ru-RU" sz="32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5" name="Text Box 72"/>
          <p:cNvSpPr txBox="1">
            <a:spLocks noChangeArrowheads="1"/>
          </p:cNvSpPr>
          <p:nvPr/>
        </p:nvSpPr>
        <p:spPr bwMode="auto">
          <a:xfrm>
            <a:off x="1214414" y="1714488"/>
            <a:ext cx="86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28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8</a:t>
            </a:r>
            <a:endParaRPr lang="ru-RU" sz="2800" b="1" spc="50" dirty="0">
              <a:ln w="11430"/>
              <a:solidFill>
                <a:srgbClr val="CC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6" name="Text Box 72"/>
          <p:cNvSpPr txBox="1">
            <a:spLocks noChangeArrowheads="1"/>
          </p:cNvSpPr>
          <p:nvPr/>
        </p:nvSpPr>
        <p:spPr bwMode="auto">
          <a:xfrm>
            <a:off x="3428992" y="2000240"/>
            <a:ext cx="863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10</a:t>
            </a:r>
            <a:endParaRPr lang="ru-RU" sz="32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1071538" y="3000372"/>
            <a:ext cx="27146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</a:t>
            </a:r>
            <a:r>
              <a:rPr lang="en-US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·</a:t>
            </a: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4 - 2 = </a:t>
            </a:r>
            <a:endParaRPr lang="ru-RU" sz="32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8" name="Text Box 72"/>
          <p:cNvSpPr txBox="1">
            <a:spLocks noChangeArrowheads="1"/>
          </p:cNvSpPr>
          <p:nvPr/>
        </p:nvSpPr>
        <p:spPr bwMode="auto">
          <a:xfrm>
            <a:off x="1214414" y="2714620"/>
            <a:ext cx="86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28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8</a:t>
            </a:r>
            <a:endParaRPr lang="ru-RU" sz="2800" b="1" spc="50" dirty="0">
              <a:ln w="11430"/>
              <a:solidFill>
                <a:srgbClr val="CC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9" name="Text Box 72"/>
          <p:cNvSpPr txBox="1">
            <a:spLocks noChangeArrowheads="1"/>
          </p:cNvSpPr>
          <p:nvPr/>
        </p:nvSpPr>
        <p:spPr bwMode="auto">
          <a:xfrm>
            <a:off x="3428992" y="3000372"/>
            <a:ext cx="863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6</a:t>
            </a:r>
            <a:endParaRPr lang="ru-RU" sz="32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0" name="Text Box 3"/>
          <p:cNvSpPr txBox="1">
            <a:spLocks noChangeArrowheads="1"/>
          </p:cNvSpPr>
          <p:nvPr/>
        </p:nvSpPr>
        <p:spPr bwMode="auto">
          <a:xfrm>
            <a:off x="5214942" y="2000240"/>
            <a:ext cx="27146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</a:t>
            </a:r>
            <a:r>
              <a:rPr lang="en-US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·</a:t>
            </a: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3 + 2 = </a:t>
            </a:r>
            <a:endParaRPr lang="ru-RU" sz="32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1" name="Text Box 72"/>
          <p:cNvSpPr txBox="1">
            <a:spLocks noChangeArrowheads="1"/>
          </p:cNvSpPr>
          <p:nvPr/>
        </p:nvSpPr>
        <p:spPr bwMode="auto">
          <a:xfrm>
            <a:off x="5357818" y="1714488"/>
            <a:ext cx="86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28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6</a:t>
            </a:r>
            <a:endParaRPr lang="ru-RU" sz="2800" b="1" spc="50" dirty="0">
              <a:ln w="11430"/>
              <a:solidFill>
                <a:srgbClr val="CC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2" name="Text Box 72"/>
          <p:cNvSpPr txBox="1">
            <a:spLocks noChangeArrowheads="1"/>
          </p:cNvSpPr>
          <p:nvPr/>
        </p:nvSpPr>
        <p:spPr bwMode="auto">
          <a:xfrm>
            <a:off x="7500958" y="2000240"/>
            <a:ext cx="863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8</a:t>
            </a:r>
            <a:endParaRPr lang="ru-RU" sz="32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9" name="Text Box 3"/>
          <p:cNvSpPr txBox="1">
            <a:spLocks noChangeArrowheads="1"/>
          </p:cNvSpPr>
          <p:nvPr/>
        </p:nvSpPr>
        <p:spPr bwMode="auto">
          <a:xfrm>
            <a:off x="5214942" y="3000372"/>
            <a:ext cx="27146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</a:t>
            </a:r>
            <a:r>
              <a:rPr lang="en-US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·</a:t>
            </a: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3 - 2 = </a:t>
            </a:r>
            <a:endParaRPr lang="ru-RU" sz="32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0" name="Text Box 72"/>
          <p:cNvSpPr txBox="1">
            <a:spLocks noChangeArrowheads="1"/>
          </p:cNvSpPr>
          <p:nvPr/>
        </p:nvSpPr>
        <p:spPr bwMode="auto">
          <a:xfrm>
            <a:off x="5357818" y="2714620"/>
            <a:ext cx="86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28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6</a:t>
            </a:r>
            <a:endParaRPr lang="ru-RU" sz="2800" b="1" spc="50" dirty="0">
              <a:ln w="11430"/>
              <a:solidFill>
                <a:srgbClr val="CC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1" name="Text Box 72"/>
          <p:cNvSpPr txBox="1">
            <a:spLocks noChangeArrowheads="1"/>
          </p:cNvSpPr>
          <p:nvPr/>
        </p:nvSpPr>
        <p:spPr bwMode="auto">
          <a:xfrm>
            <a:off x="7500958" y="3000372"/>
            <a:ext cx="863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4</a:t>
            </a:r>
            <a:endParaRPr lang="ru-RU" sz="32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2" name="Text Box 3"/>
          <p:cNvSpPr txBox="1">
            <a:spLocks noChangeArrowheads="1"/>
          </p:cNvSpPr>
          <p:nvPr/>
        </p:nvSpPr>
        <p:spPr bwMode="auto">
          <a:xfrm>
            <a:off x="3214678" y="3857628"/>
            <a:ext cx="27146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</a:t>
            </a:r>
            <a:r>
              <a:rPr lang="en-US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·</a:t>
            </a: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+ 2 = </a:t>
            </a:r>
            <a:endParaRPr lang="ru-RU" sz="32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3" name="Text Box 72"/>
          <p:cNvSpPr txBox="1">
            <a:spLocks noChangeArrowheads="1"/>
          </p:cNvSpPr>
          <p:nvPr/>
        </p:nvSpPr>
        <p:spPr bwMode="auto">
          <a:xfrm>
            <a:off x="3428992" y="3500438"/>
            <a:ext cx="86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28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4</a:t>
            </a:r>
            <a:endParaRPr lang="ru-RU" sz="2800" b="1" spc="50" dirty="0">
              <a:ln w="11430"/>
              <a:solidFill>
                <a:srgbClr val="CC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4" name="Text Box 72"/>
          <p:cNvSpPr txBox="1">
            <a:spLocks noChangeArrowheads="1"/>
          </p:cNvSpPr>
          <p:nvPr/>
        </p:nvSpPr>
        <p:spPr bwMode="auto">
          <a:xfrm>
            <a:off x="5500694" y="3857628"/>
            <a:ext cx="863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6</a:t>
            </a:r>
            <a:endParaRPr lang="ru-RU" sz="32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5" name="Text Box 3"/>
          <p:cNvSpPr txBox="1">
            <a:spLocks noChangeArrowheads="1"/>
          </p:cNvSpPr>
          <p:nvPr/>
        </p:nvSpPr>
        <p:spPr bwMode="auto">
          <a:xfrm>
            <a:off x="3214678" y="4643446"/>
            <a:ext cx="27146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</a:t>
            </a:r>
            <a:r>
              <a:rPr lang="en-US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·</a:t>
            </a: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2 - 2 = </a:t>
            </a:r>
            <a:endParaRPr lang="ru-RU" sz="32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6" name="Text Box 72"/>
          <p:cNvSpPr txBox="1">
            <a:spLocks noChangeArrowheads="1"/>
          </p:cNvSpPr>
          <p:nvPr/>
        </p:nvSpPr>
        <p:spPr bwMode="auto">
          <a:xfrm>
            <a:off x="3357554" y="4357694"/>
            <a:ext cx="86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28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4</a:t>
            </a:r>
            <a:endParaRPr lang="ru-RU" sz="2800" b="1" spc="50" dirty="0">
              <a:ln w="11430"/>
              <a:solidFill>
                <a:srgbClr val="CC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7" name="Text Box 72"/>
          <p:cNvSpPr txBox="1">
            <a:spLocks noChangeArrowheads="1"/>
          </p:cNvSpPr>
          <p:nvPr/>
        </p:nvSpPr>
        <p:spPr bwMode="auto">
          <a:xfrm>
            <a:off x="5500694" y="4643446"/>
            <a:ext cx="863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</a:t>
            </a:r>
            <a:endParaRPr lang="ru-RU" sz="32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33" name="Picture 2" descr="http://frolschool.ucoz.ru/graffiti/104256806_otr012.pn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28728" y="3500438"/>
            <a:ext cx="1038968" cy="185738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1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1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1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96" grpId="0" animBg="1"/>
      <p:bldP spid="25" grpId="0"/>
      <p:bldP spid="26" grpId="0"/>
      <p:bldP spid="28" grpId="0"/>
      <p:bldP spid="29" grpId="0"/>
      <p:bldP spid="31" grpId="0"/>
      <p:bldP spid="32" grpId="0"/>
      <p:bldP spid="40" grpId="0"/>
      <p:bldP spid="41" grpId="0"/>
      <p:bldP spid="43" grpId="0"/>
      <p:bldP spid="44" grpId="0"/>
      <p:bldP spid="46" grpId="0"/>
      <p:bldP spid="4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78" name="Oval 30"/>
          <p:cNvSpPr>
            <a:spLocks noChangeArrowheads="1"/>
          </p:cNvSpPr>
          <p:nvPr/>
        </p:nvSpPr>
        <p:spPr bwMode="auto">
          <a:xfrm>
            <a:off x="4143372" y="2643182"/>
            <a:ext cx="500066" cy="500066"/>
          </a:xfrm>
          <a:prstGeom prst="ellipse">
            <a:avLst/>
          </a:prstGeom>
          <a:solidFill>
            <a:schemeClr val="accent1">
              <a:alpha val="0"/>
            </a:schemeClr>
          </a:soli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785918" y="1500174"/>
            <a:ext cx="20161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en-US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I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день</a:t>
            </a:r>
            <a:endParaRPr lang="ru-RU" sz="32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1714480" y="2000240"/>
            <a:ext cx="24495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en-US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II 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день</a:t>
            </a:r>
            <a:endParaRPr lang="ru-RU" sz="32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1684342" y="2566986"/>
            <a:ext cx="203040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en-US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III 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день</a:t>
            </a:r>
            <a:endParaRPr lang="ru-RU" sz="32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3357554" y="1571612"/>
            <a:ext cx="72072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2400" b="1" spc="50" dirty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-</a:t>
            </a:r>
          </a:p>
          <a:p>
            <a:pPr>
              <a:spcBef>
                <a:spcPct val="50000"/>
              </a:spcBef>
            </a:pPr>
            <a:r>
              <a:rPr lang="ru-RU" sz="2400" b="1" spc="50" dirty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-</a:t>
            </a:r>
          </a:p>
          <a:p>
            <a:pPr>
              <a:spcBef>
                <a:spcPct val="50000"/>
              </a:spcBef>
            </a:pPr>
            <a:r>
              <a:rPr lang="ru-RU" sz="2400" b="1" spc="50" dirty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-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3929058" y="1571612"/>
            <a:ext cx="250984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ru-RU" sz="32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12 ст.</a:t>
            </a:r>
            <a:endParaRPr lang="ru-RU" sz="3200" b="1" spc="50" dirty="0">
              <a:ln w="11430"/>
              <a:solidFill>
                <a:srgbClr val="CC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3786182" y="2071678"/>
            <a:ext cx="18573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32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18 ст.</a:t>
            </a:r>
            <a:endParaRPr lang="ru-RU" sz="3200" b="1" spc="50" dirty="0">
              <a:ln w="11430"/>
              <a:solidFill>
                <a:srgbClr val="CC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4214811" y="2571744"/>
            <a:ext cx="571504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ru-RU" sz="32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?</a:t>
            </a:r>
            <a:endParaRPr lang="ru-RU" sz="3200" b="1" spc="50" dirty="0">
              <a:ln w="11430"/>
              <a:solidFill>
                <a:srgbClr val="CC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7674" name="Text Box 26"/>
          <p:cNvSpPr txBox="1">
            <a:spLocks noChangeArrowheads="1"/>
          </p:cNvSpPr>
          <p:nvPr/>
        </p:nvSpPr>
        <p:spPr bwMode="auto">
          <a:xfrm>
            <a:off x="1285852" y="4714884"/>
            <a:ext cx="692948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1260475" indent="-1260475" algn="l">
              <a:spcBef>
                <a:spcPct val="50000"/>
              </a:spcBef>
            </a:pPr>
            <a:r>
              <a:rPr lang="ru-RU" sz="28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Ответ: </a:t>
            </a:r>
            <a:r>
              <a:rPr lang="ru-RU" sz="2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24 стула продали в третий </a:t>
            </a:r>
            <a:br>
              <a:rPr lang="ru-RU" sz="2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2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день.</a:t>
            </a:r>
            <a:endParaRPr lang="ru-RU" sz="2600" b="1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7679" name="Text Box 31"/>
          <p:cNvSpPr txBox="1">
            <a:spLocks noChangeArrowheads="1"/>
          </p:cNvSpPr>
          <p:nvPr/>
        </p:nvSpPr>
        <p:spPr bwMode="auto">
          <a:xfrm>
            <a:off x="1000100" y="3143248"/>
            <a:ext cx="771530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ru-RU" sz="26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1) </a:t>
            </a:r>
            <a:r>
              <a:rPr lang="ru-RU" sz="2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12 </a:t>
            </a:r>
            <a:r>
              <a:rPr lang="ru-RU" sz="26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+ </a:t>
            </a:r>
            <a:r>
              <a:rPr lang="ru-RU" sz="2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18 </a:t>
            </a:r>
            <a:r>
              <a:rPr lang="ru-RU" sz="26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= </a:t>
            </a:r>
            <a:r>
              <a:rPr lang="ru-RU" sz="2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30 (ст.) </a:t>
            </a:r>
            <a:r>
              <a:rPr lang="ru-RU" sz="26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– </a:t>
            </a:r>
            <a:r>
              <a:rPr lang="ru-RU" sz="2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в</a:t>
            </a:r>
            <a:r>
              <a:rPr lang="en-US" sz="2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I </a:t>
            </a:r>
            <a:r>
              <a:rPr lang="ru-RU" sz="2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и во </a:t>
            </a:r>
            <a:r>
              <a:rPr lang="en-US" sz="2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II </a:t>
            </a:r>
            <a:r>
              <a:rPr lang="ru-RU" sz="2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дни. </a:t>
            </a:r>
            <a:endParaRPr lang="ru-RU" sz="2600" b="1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7680" name="Text Box 32"/>
          <p:cNvSpPr txBox="1">
            <a:spLocks noChangeArrowheads="1"/>
          </p:cNvSpPr>
          <p:nvPr/>
        </p:nvSpPr>
        <p:spPr bwMode="auto">
          <a:xfrm>
            <a:off x="1071538" y="3643314"/>
            <a:ext cx="669766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ru-RU" sz="26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2) </a:t>
            </a:r>
            <a:r>
              <a:rPr lang="ru-RU" sz="2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54 </a:t>
            </a:r>
            <a:r>
              <a:rPr lang="ru-RU" sz="26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– </a:t>
            </a:r>
            <a:r>
              <a:rPr lang="ru-RU" sz="2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30 </a:t>
            </a:r>
            <a:r>
              <a:rPr lang="ru-RU" sz="26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= </a:t>
            </a:r>
            <a:r>
              <a:rPr lang="ru-RU" sz="2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24 (ст.) </a:t>
            </a:r>
            <a:r>
              <a:rPr lang="ru-RU" sz="26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– </a:t>
            </a:r>
            <a:r>
              <a:rPr lang="ru-RU" sz="2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в </a:t>
            </a:r>
            <a:r>
              <a:rPr lang="en-US" sz="2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III </a:t>
            </a:r>
            <a:r>
              <a:rPr lang="ru-RU" sz="2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день.</a:t>
            </a:r>
            <a:endParaRPr lang="ru-RU" sz="2600" b="1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7683" name="AutoShape 3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360362" cy="287337"/>
          </a:xfrm>
          <a:prstGeom prst="actionButtonForwardNext">
            <a:avLst/>
          </a:prstGeom>
          <a:solidFill>
            <a:srgbClr val="2C987C">
              <a:alpha val="6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25" name="Picture 29" descr="mult3"/>
          <p:cNvPicPr>
            <a:picLocks noChangeAspect="1" noChangeArrowheads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00958" y="142852"/>
            <a:ext cx="1643042" cy="1839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Правая фигурная скобка 28"/>
          <p:cNvSpPr/>
          <p:nvPr/>
        </p:nvSpPr>
        <p:spPr>
          <a:xfrm>
            <a:off x="5214942" y="1714488"/>
            <a:ext cx="500066" cy="1357322"/>
          </a:xfrm>
          <a:prstGeom prst="rightBrace">
            <a:avLst/>
          </a:prstGeom>
          <a:ln w="25400">
            <a:solidFill>
              <a:srgbClr val="C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5715008" y="2071678"/>
            <a:ext cx="20002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ru-RU" sz="32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54 ст.</a:t>
            </a:r>
            <a:endParaRPr lang="ru-RU" sz="3200" b="1" spc="50" dirty="0">
              <a:ln w="11430"/>
              <a:solidFill>
                <a:srgbClr val="CC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7" name="AutoShape 33"/>
          <p:cNvSpPr>
            <a:spLocks noChangeArrowheads="1"/>
          </p:cNvSpPr>
          <p:nvPr/>
        </p:nvSpPr>
        <p:spPr bwMode="auto">
          <a:xfrm>
            <a:off x="4214810" y="285728"/>
            <a:ext cx="2813046" cy="792163"/>
          </a:xfrm>
          <a:prstGeom prst="cloudCallout">
            <a:avLst>
              <a:gd name="adj1" fmla="val 79185"/>
              <a:gd name="adj2" fmla="val 34617"/>
            </a:avLst>
          </a:prstGeom>
          <a:solidFill>
            <a:srgbClr val="FF99CC">
              <a:alpha val="25000"/>
            </a:srgbClr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ru-RU" sz="2400" b="1" spc="50" dirty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Молодцы!</a:t>
            </a:r>
          </a:p>
        </p:txBody>
      </p:sp>
      <p:sp>
        <p:nvSpPr>
          <p:cNvPr id="18" name="Text Box 32"/>
          <p:cNvSpPr txBox="1">
            <a:spLocks noChangeArrowheads="1"/>
          </p:cNvSpPr>
          <p:nvPr/>
        </p:nvSpPr>
        <p:spPr bwMode="auto">
          <a:xfrm>
            <a:off x="1214414" y="4286256"/>
            <a:ext cx="742955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ru-RU" sz="26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54 </a:t>
            </a:r>
            <a:r>
              <a:rPr lang="ru-RU" sz="2600" b="1" spc="50" dirty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– </a:t>
            </a:r>
            <a:r>
              <a:rPr lang="ru-RU" sz="26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(12 + 18) </a:t>
            </a:r>
            <a:r>
              <a:rPr lang="ru-RU" sz="2600" b="1" spc="50" dirty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= </a:t>
            </a:r>
            <a:r>
              <a:rPr lang="ru-RU" sz="26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24 (ст.) </a:t>
            </a:r>
            <a:r>
              <a:rPr lang="ru-RU" sz="2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– </a:t>
            </a:r>
            <a:r>
              <a:rPr lang="ru-RU" sz="26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в </a:t>
            </a:r>
            <a:r>
              <a:rPr lang="en-US" sz="26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III </a:t>
            </a:r>
            <a:r>
              <a:rPr lang="ru-RU" sz="26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день.</a:t>
            </a:r>
            <a:endParaRPr lang="ru-RU" sz="2600" b="1" spc="50" dirty="0">
              <a:ln w="11430"/>
              <a:solidFill>
                <a:srgbClr val="CC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2285984" y="3929066"/>
            <a:ext cx="143827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32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30 ст.</a:t>
            </a:r>
            <a:endParaRPr lang="ru-RU" b="1" spc="50" dirty="0">
              <a:ln w="11430"/>
              <a:solidFill>
                <a:srgbClr val="CC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500"/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500"/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500"/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125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500"/>
                                        <p:tgtEl>
                                          <p:spTgt spid="276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500"/>
                                        <p:tgtEl>
                                          <p:spTgt spid="276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500"/>
                                        <p:tgtEl>
                                          <p:spTgt spid="276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375"/>
                            </p:stCondLst>
                            <p:childTnLst>
                              <p:par>
                                <p:cTn id="2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455"/>
                            </p:stCondLst>
                            <p:childTnLst>
                              <p:par>
                                <p:cTn id="2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35"/>
                            </p:stCondLst>
                            <p:childTnLst>
                              <p:par>
                                <p:cTn id="3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500"/>
                                        <p:tgtEl>
                                          <p:spTgt spid="276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500"/>
                                        <p:tgtEl>
                                          <p:spTgt spid="276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500"/>
                                        <p:tgtEl>
                                          <p:spTgt spid="276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500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500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500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500"/>
                                        <p:tgtEl>
                                          <p:spTgt spid="276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500"/>
                                        <p:tgtEl>
                                          <p:spTgt spid="276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500"/>
                                        <p:tgtEl>
                                          <p:spTgt spid="276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7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7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7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27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27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27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8" dur="80"/>
                                        <p:tgtEl>
                                          <p:spTgt spid="276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9" dur="80"/>
                                        <p:tgtEl>
                                          <p:spTgt spid="276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80"/>
                                        <p:tgtEl>
                                          <p:spTgt spid="276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0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1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7" dur="500"/>
                                        <p:tgtEl>
                                          <p:spTgt spid="27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8" dur="500"/>
                                        <p:tgtEl>
                                          <p:spTgt spid="27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500"/>
                                        <p:tgtEl>
                                          <p:spTgt spid="27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375"/>
                            </p:stCondLst>
                            <p:childTnLst>
                              <p:par>
                                <p:cTn id="1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76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76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7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78" grpId="0" animBg="1"/>
      <p:bldP spid="27683" grpId="0" animBg="1"/>
      <p:bldP spid="2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http://frolschool.ucoz.ru/graffiti/104256806_otr012.pn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3000364" y="3643314"/>
            <a:ext cx="1143008" cy="1915672"/>
          </a:xfrm>
          <a:prstGeom prst="rect">
            <a:avLst/>
          </a:prstGeom>
          <a:noFill/>
        </p:spPr>
      </p:pic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071538" y="2000240"/>
            <a:ext cx="27146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</a:t>
            </a:r>
            <a:r>
              <a:rPr lang="en-US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·</a:t>
            </a: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4 - 2</a:t>
            </a:r>
            <a:endParaRPr lang="ru-RU" sz="32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3" name="Text Box 72"/>
          <p:cNvSpPr txBox="1">
            <a:spLocks noChangeArrowheads="1"/>
          </p:cNvSpPr>
          <p:nvPr/>
        </p:nvSpPr>
        <p:spPr bwMode="auto">
          <a:xfrm>
            <a:off x="1214414" y="1714488"/>
            <a:ext cx="86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28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8</a:t>
            </a:r>
            <a:endParaRPr lang="ru-RU" sz="2800" b="1" spc="50" dirty="0">
              <a:ln w="11430"/>
              <a:solidFill>
                <a:srgbClr val="CC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4" name="Text Box 72"/>
          <p:cNvSpPr txBox="1">
            <a:spLocks noChangeArrowheads="1"/>
          </p:cNvSpPr>
          <p:nvPr/>
        </p:nvSpPr>
        <p:spPr bwMode="auto">
          <a:xfrm>
            <a:off x="3357554" y="2000240"/>
            <a:ext cx="150019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</a:t>
            </a:r>
            <a:r>
              <a:rPr lang="en-US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·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3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   </a:t>
            </a:r>
            <a:endParaRPr lang="ru-RU" sz="32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5" name="Text Box 72"/>
          <p:cNvSpPr txBox="1">
            <a:spLocks noChangeArrowheads="1"/>
          </p:cNvSpPr>
          <p:nvPr/>
        </p:nvSpPr>
        <p:spPr bwMode="auto">
          <a:xfrm>
            <a:off x="2071670" y="1571612"/>
            <a:ext cx="863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3200" b="1" u="sng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6</a:t>
            </a:r>
            <a:endParaRPr lang="ru-RU" sz="3200" b="1" u="sng" spc="50" dirty="0">
              <a:ln w="11430"/>
              <a:solidFill>
                <a:srgbClr val="CC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6" name="Text Box 72"/>
          <p:cNvSpPr txBox="1">
            <a:spLocks noChangeArrowheads="1"/>
          </p:cNvSpPr>
          <p:nvPr/>
        </p:nvSpPr>
        <p:spPr bwMode="auto">
          <a:xfrm>
            <a:off x="3714744" y="1571612"/>
            <a:ext cx="863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3200" b="1" u="sng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6</a:t>
            </a:r>
            <a:endParaRPr lang="ru-RU" sz="3200" b="1" u="sng" spc="50" dirty="0">
              <a:ln w="11430"/>
              <a:solidFill>
                <a:srgbClr val="CC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071802" y="2071678"/>
            <a:ext cx="500066" cy="500066"/>
          </a:xfrm>
          <a:prstGeom prst="ellips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solidFill>
                  <a:srgbClr val="CC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=</a:t>
            </a:r>
            <a:endParaRPr lang="ru-RU" sz="4400" b="1" spc="50" dirty="0">
              <a:ln w="11430"/>
              <a:solidFill>
                <a:srgbClr val="CC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214414" y="3214686"/>
            <a:ext cx="27146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4 </a:t>
            </a:r>
            <a:r>
              <a:rPr lang="en-US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·</a:t>
            </a: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</a:t>
            </a:r>
            <a:endParaRPr lang="ru-RU" sz="32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7" name="Text Box 72"/>
          <p:cNvSpPr txBox="1">
            <a:spLocks noChangeArrowheads="1"/>
          </p:cNvSpPr>
          <p:nvPr/>
        </p:nvSpPr>
        <p:spPr bwMode="auto">
          <a:xfrm>
            <a:off x="1357290" y="2928934"/>
            <a:ext cx="86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28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8</a:t>
            </a:r>
            <a:endParaRPr lang="ru-RU" sz="2800" b="1" spc="50" dirty="0">
              <a:ln w="11430"/>
              <a:solidFill>
                <a:srgbClr val="CC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8" name="Text Box 72"/>
          <p:cNvSpPr txBox="1">
            <a:spLocks noChangeArrowheads="1"/>
          </p:cNvSpPr>
          <p:nvPr/>
        </p:nvSpPr>
        <p:spPr bwMode="auto">
          <a:xfrm>
            <a:off x="3071802" y="3214686"/>
            <a:ext cx="20002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</a:t>
            </a:r>
            <a:r>
              <a:rPr lang="en-US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·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 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– 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   </a:t>
            </a:r>
            <a:endParaRPr lang="ru-RU" sz="32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0" name="Text Box 72"/>
          <p:cNvSpPr txBox="1">
            <a:spLocks noChangeArrowheads="1"/>
          </p:cNvSpPr>
          <p:nvPr/>
        </p:nvSpPr>
        <p:spPr bwMode="auto">
          <a:xfrm>
            <a:off x="3214678" y="2928934"/>
            <a:ext cx="86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28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10</a:t>
            </a:r>
            <a:endParaRPr lang="ru-RU" sz="2800" b="1" spc="50" dirty="0">
              <a:ln w="11430"/>
              <a:solidFill>
                <a:srgbClr val="CC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2500298" y="3214686"/>
            <a:ext cx="500066" cy="500066"/>
          </a:xfrm>
          <a:prstGeom prst="ellips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solidFill>
                  <a:srgbClr val="CC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=</a:t>
            </a:r>
            <a:endParaRPr lang="ru-RU" sz="4400" b="1" spc="50" dirty="0">
              <a:ln w="11430"/>
              <a:solidFill>
                <a:srgbClr val="CC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2" name="Text Box 72"/>
          <p:cNvSpPr txBox="1">
            <a:spLocks noChangeArrowheads="1"/>
          </p:cNvSpPr>
          <p:nvPr/>
        </p:nvSpPr>
        <p:spPr bwMode="auto">
          <a:xfrm>
            <a:off x="4000496" y="2786058"/>
            <a:ext cx="863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3200" b="1" u="sng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8</a:t>
            </a:r>
            <a:endParaRPr lang="ru-RU" sz="3200" b="1" u="sng" spc="50" dirty="0">
              <a:ln w="11430"/>
              <a:solidFill>
                <a:srgbClr val="CC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5286380" y="2000240"/>
            <a:ext cx="17859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</a:t>
            </a:r>
            <a:r>
              <a:rPr lang="en-US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·</a:t>
            </a: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3</a:t>
            </a:r>
            <a:endParaRPr lang="ru-RU" sz="32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0" name="Text Box 72"/>
          <p:cNvSpPr txBox="1">
            <a:spLocks noChangeArrowheads="1"/>
          </p:cNvSpPr>
          <p:nvPr/>
        </p:nvSpPr>
        <p:spPr bwMode="auto">
          <a:xfrm>
            <a:off x="5429256" y="1643050"/>
            <a:ext cx="86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28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6</a:t>
            </a:r>
            <a:endParaRPr lang="ru-RU" sz="2800" b="1" spc="50" dirty="0">
              <a:ln w="11430"/>
              <a:solidFill>
                <a:srgbClr val="CC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1" name="Text Box 72"/>
          <p:cNvSpPr txBox="1">
            <a:spLocks noChangeArrowheads="1"/>
          </p:cNvSpPr>
          <p:nvPr/>
        </p:nvSpPr>
        <p:spPr bwMode="auto">
          <a:xfrm>
            <a:off x="6786578" y="2000240"/>
            <a:ext cx="150019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3 </a:t>
            </a:r>
            <a:r>
              <a:rPr lang="en-US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·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   </a:t>
            </a:r>
            <a:endParaRPr lang="ru-RU" sz="32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3" name="Text Box 72"/>
          <p:cNvSpPr txBox="1">
            <a:spLocks noChangeArrowheads="1"/>
          </p:cNvSpPr>
          <p:nvPr/>
        </p:nvSpPr>
        <p:spPr bwMode="auto">
          <a:xfrm>
            <a:off x="7143768" y="1643050"/>
            <a:ext cx="86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28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6</a:t>
            </a:r>
            <a:endParaRPr lang="ru-RU" sz="2800" b="1" spc="50" dirty="0">
              <a:ln w="11430"/>
              <a:solidFill>
                <a:srgbClr val="CC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6429388" y="2000240"/>
            <a:ext cx="500066" cy="500066"/>
          </a:xfrm>
          <a:prstGeom prst="ellips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solidFill>
                  <a:srgbClr val="CC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=</a:t>
            </a:r>
            <a:endParaRPr lang="ru-RU" sz="4400" b="1" spc="50" dirty="0">
              <a:ln w="11430"/>
              <a:solidFill>
                <a:srgbClr val="CC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0" name="Text Box 3"/>
          <p:cNvSpPr txBox="1">
            <a:spLocks noChangeArrowheads="1"/>
          </p:cNvSpPr>
          <p:nvPr/>
        </p:nvSpPr>
        <p:spPr bwMode="auto">
          <a:xfrm>
            <a:off x="5286380" y="3214686"/>
            <a:ext cx="17859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</a:pP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 </a:t>
            </a:r>
            <a:r>
              <a:rPr lang="en-US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·</a:t>
            </a: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</a:t>
            </a:r>
            <a:endParaRPr lang="ru-RU" sz="32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1" name="Text Box 72"/>
          <p:cNvSpPr txBox="1">
            <a:spLocks noChangeArrowheads="1"/>
          </p:cNvSpPr>
          <p:nvPr/>
        </p:nvSpPr>
        <p:spPr bwMode="auto">
          <a:xfrm>
            <a:off x="5429256" y="2857496"/>
            <a:ext cx="86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28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10</a:t>
            </a:r>
            <a:endParaRPr lang="ru-RU" sz="2800" b="1" spc="50" dirty="0">
              <a:ln w="11430"/>
              <a:solidFill>
                <a:srgbClr val="CC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2" name="Text Box 72"/>
          <p:cNvSpPr txBox="1">
            <a:spLocks noChangeArrowheads="1"/>
          </p:cNvSpPr>
          <p:nvPr/>
        </p:nvSpPr>
        <p:spPr bwMode="auto">
          <a:xfrm>
            <a:off x="6786578" y="3214686"/>
            <a:ext cx="150019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</a:t>
            </a:r>
            <a:r>
              <a:rPr lang="en-US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·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5</a:t>
            </a:r>
            <a:r>
              <a:rPr lang="ru-RU" sz="32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   </a:t>
            </a:r>
            <a:endParaRPr lang="ru-RU" sz="32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3" name="Text Box 72"/>
          <p:cNvSpPr txBox="1">
            <a:spLocks noChangeArrowheads="1"/>
          </p:cNvSpPr>
          <p:nvPr/>
        </p:nvSpPr>
        <p:spPr bwMode="auto">
          <a:xfrm>
            <a:off x="7143768" y="2857496"/>
            <a:ext cx="86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28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10</a:t>
            </a:r>
            <a:endParaRPr lang="ru-RU" sz="2800" b="1" spc="50" dirty="0">
              <a:ln w="11430"/>
              <a:solidFill>
                <a:srgbClr val="CC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6429388" y="3214686"/>
            <a:ext cx="500066" cy="500066"/>
          </a:xfrm>
          <a:prstGeom prst="ellips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solidFill>
                  <a:srgbClr val="CC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=</a:t>
            </a:r>
            <a:endParaRPr lang="ru-RU" sz="4400" b="1" spc="50" dirty="0">
              <a:ln w="11430"/>
              <a:solidFill>
                <a:srgbClr val="CC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5" name="AutoShape 33"/>
          <p:cNvSpPr>
            <a:spLocks noChangeArrowheads="1"/>
          </p:cNvSpPr>
          <p:nvPr/>
        </p:nvSpPr>
        <p:spPr bwMode="auto">
          <a:xfrm>
            <a:off x="4429124" y="4000504"/>
            <a:ext cx="2813046" cy="792163"/>
          </a:xfrm>
          <a:prstGeom prst="cloudCallout">
            <a:avLst>
              <a:gd name="adj1" fmla="val -74227"/>
              <a:gd name="adj2" fmla="val -32953"/>
            </a:avLst>
          </a:prstGeom>
          <a:solidFill>
            <a:srgbClr val="FF99CC">
              <a:alpha val="25000"/>
            </a:srgbClr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ru-RU" sz="2400" b="1" spc="50" dirty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Молодцы!</a:t>
            </a:r>
          </a:p>
        </p:txBody>
      </p:sp>
      <p:sp>
        <p:nvSpPr>
          <p:cNvPr id="46" name="AutoShape 9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360362" cy="287337"/>
          </a:xfrm>
          <a:prstGeom prst="actionButtonForwardNext">
            <a:avLst/>
          </a:prstGeom>
          <a:solidFill>
            <a:srgbClr val="2C987C">
              <a:alpha val="6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1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10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10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000"/>
                            </p:stCondLst>
                            <p:childTnLst>
                              <p:par>
                                <p:cTn id="8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-142908" y="1643050"/>
            <a:ext cx="7929618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spcBef>
                <a:spcPct val="50000"/>
              </a:spcBef>
            </a:pPr>
            <a:r>
              <a:rPr lang="ru-RU" sz="3200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Было интересно…</a:t>
            </a:r>
          </a:p>
          <a:p>
            <a:pPr algn="r">
              <a:spcBef>
                <a:spcPct val="50000"/>
              </a:spcBef>
            </a:pPr>
            <a:r>
              <a:rPr lang="ru-RU" sz="3200" b="1" spc="50" dirty="0" smtClean="0">
                <a:ln w="11430"/>
                <a:solidFill>
                  <a:schemeClr val="bg1">
                    <a:lumMod val="60000"/>
                    <a:lumOff val="4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Было трудно</a:t>
            </a:r>
            <a:r>
              <a:rPr lang="ru-RU" sz="3200" b="1" spc="50" dirty="0">
                <a:ln w="11430"/>
                <a:solidFill>
                  <a:schemeClr val="bg1">
                    <a:lumMod val="60000"/>
                    <a:lumOff val="4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…</a:t>
            </a:r>
          </a:p>
          <a:p>
            <a:pPr algn="r">
              <a:spcBef>
                <a:spcPct val="50000"/>
              </a:spcBef>
            </a:pPr>
            <a:r>
              <a:rPr lang="ru-RU" sz="3200" b="1" spc="50" dirty="0" smtClean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Теперь </a:t>
            </a:r>
            <a:r>
              <a:rPr lang="ru-RU" sz="3200" b="1" spc="50" dirty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я могу</a:t>
            </a:r>
            <a:r>
              <a:rPr lang="ru-RU" sz="3200" b="1" spc="50" dirty="0" smtClean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…</a:t>
            </a:r>
          </a:p>
          <a:p>
            <a:pPr indent="1438275" algn="r">
              <a:spcBef>
                <a:spcPct val="50000"/>
              </a:spcBef>
            </a:pPr>
            <a:r>
              <a:rPr lang="ru-RU" sz="3200" b="1" spc="50" dirty="0" smtClean="0">
                <a:ln w="11430"/>
                <a:solidFill>
                  <a:schemeClr val="accent3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Полученные знания мне пригодятся для …</a:t>
            </a:r>
            <a:endParaRPr lang="ru-RU" sz="3200" b="1" spc="50" dirty="0">
              <a:ln w="11430"/>
              <a:solidFill>
                <a:schemeClr val="accent3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  <a:p>
            <a:pPr algn="l">
              <a:spcBef>
                <a:spcPct val="50000"/>
              </a:spcBef>
            </a:pP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3" name="Рисунок 2" descr="0_14ab8f_4920a81_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042" y="1571612"/>
            <a:ext cx="1359465" cy="2357454"/>
          </a:xfrm>
          <a:prstGeom prst="rect">
            <a:avLst/>
          </a:prstGeom>
        </p:spPr>
      </p:pic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928662" y="357166"/>
            <a:ext cx="771530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400" b="1" spc="50" dirty="0" smtClean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Итоги урока</a:t>
            </a:r>
            <a:endParaRPr lang="ru-RU" sz="4400" b="1" spc="50" dirty="0">
              <a:ln w="11430"/>
              <a:solidFill>
                <a:srgbClr val="FF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4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4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4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4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4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4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64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64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64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645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645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645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1538" y="1643050"/>
            <a:ext cx="7286676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 algn="l">
              <a:spcBef>
                <a:spcPct val="50000"/>
              </a:spcBef>
              <a:buFontTx/>
              <a:buChar char="•"/>
              <a:defRPr/>
            </a:pPr>
            <a:r>
              <a:rPr lang="ru-RU" sz="1400" dirty="0" smtClean="0">
                <a:latin typeface="Comic Sans MS" pitchFamily="66" charset="0"/>
              </a:rPr>
              <a:t> </a:t>
            </a:r>
            <a:r>
              <a:rPr lang="en-US" sz="1400" dirty="0" smtClean="0">
                <a:latin typeface="Comic Sans MS" pitchFamily="66" charset="0"/>
                <a:hlinkClick r:id="rId2"/>
              </a:rPr>
              <a:t>http://img-fotki.yandex.ru/get/4137/200418627.d3/0_14ab8f_4920a81_M.png</a:t>
            </a:r>
            <a:r>
              <a:rPr lang="ru-RU" sz="1400" dirty="0" smtClean="0">
                <a:latin typeface="Comic Sans MS" pitchFamily="66" charset="0"/>
              </a:rPr>
              <a:t> ученик</a:t>
            </a:r>
          </a:p>
          <a:p>
            <a:pPr marL="88900" algn="l">
              <a:spcBef>
                <a:spcPct val="50000"/>
              </a:spcBef>
              <a:buFontTx/>
              <a:buChar char="•"/>
              <a:defRPr/>
            </a:pPr>
            <a:r>
              <a:rPr lang="ru-RU" sz="1400" dirty="0" smtClean="0"/>
              <a:t> </a:t>
            </a:r>
            <a:r>
              <a:rPr lang="en-US" sz="1400" dirty="0" smtClean="0">
                <a:latin typeface="Comic Sans MS" pitchFamily="66" charset="0"/>
                <a:hlinkClick r:id="rId3"/>
              </a:rPr>
              <a:t>http://img3.imgbb.ru/f/6/3/f636a305f4e369fc1236542034cfe689.png</a:t>
            </a:r>
            <a:r>
              <a:rPr lang="ru-RU" sz="1400" dirty="0" smtClean="0">
                <a:latin typeface="Comic Sans MS" pitchFamily="66" charset="0"/>
              </a:rPr>
              <a:t> Львёнок и Черепаха</a:t>
            </a: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en-US" sz="1400" dirty="0" smtClean="0">
                <a:latin typeface="Comic Sans MS" pitchFamily="66" charset="0"/>
                <a:hlinkClick r:id="rId4"/>
              </a:rPr>
              <a:t>http://xn----7sbb3aaldicno5bm3eh.xn--p1ai/98/109.jpg</a:t>
            </a:r>
            <a:r>
              <a:rPr lang="ru-RU" sz="1400" dirty="0" smtClean="0">
                <a:latin typeface="Comic Sans MS" pitchFamily="66" charset="0"/>
              </a:rPr>
              <a:t>  Буратино </a:t>
            </a: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ru-RU" sz="1400" dirty="0" smtClean="0">
                <a:latin typeface="Comic Sans MS" pitchFamily="66" charset="0"/>
              </a:rPr>
              <a:t> </a:t>
            </a:r>
            <a:r>
              <a:rPr lang="en-US" sz="1400" dirty="0" smtClean="0">
                <a:latin typeface="Comic Sans MS" pitchFamily="66" charset="0"/>
                <a:hlinkClick r:id="rId5"/>
              </a:rPr>
              <a:t>http://cs624531.vk.me/v624531723/161a5/m9e4HN7otuE.jpg</a:t>
            </a:r>
            <a:r>
              <a:rPr lang="ru-RU" sz="1400" dirty="0" smtClean="0">
                <a:latin typeface="Comic Sans MS" pitchFamily="66" charset="0"/>
              </a:rPr>
              <a:t> </a:t>
            </a:r>
            <a:r>
              <a:rPr lang="en-US" sz="1400" dirty="0" smtClean="0">
                <a:latin typeface="Comic Sans MS" pitchFamily="66" charset="0"/>
              </a:rPr>
              <a:t> </a:t>
            </a:r>
            <a:r>
              <a:rPr lang="ru-RU" sz="1400" dirty="0" smtClean="0">
                <a:latin typeface="Comic Sans MS" pitchFamily="66" charset="0"/>
              </a:rPr>
              <a:t>Крокодил Гена</a:t>
            </a: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ru-RU" sz="1400" dirty="0" smtClean="0">
                <a:latin typeface="Comic Sans MS" pitchFamily="66" charset="0"/>
              </a:rPr>
              <a:t> </a:t>
            </a:r>
            <a:r>
              <a:rPr lang="en-US" sz="1400" dirty="0" smtClean="0">
                <a:latin typeface="Comic Sans MS" pitchFamily="66" charset="0"/>
                <a:hlinkClick r:id="rId6"/>
              </a:rPr>
              <a:t>http://skazka1dou.ucoz.ru/cheburashka.png</a:t>
            </a:r>
            <a:r>
              <a:rPr lang="ru-RU" sz="1400" dirty="0" smtClean="0">
                <a:latin typeface="Comic Sans MS" pitchFamily="66" charset="0"/>
              </a:rPr>
              <a:t> </a:t>
            </a:r>
            <a:r>
              <a:rPr lang="en-US" sz="1400" dirty="0" smtClean="0">
                <a:latin typeface="Comic Sans MS" pitchFamily="66" charset="0"/>
              </a:rPr>
              <a:t> </a:t>
            </a:r>
            <a:r>
              <a:rPr lang="ru-RU" sz="1400" dirty="0" err="1" smtClean="0">
                <a:latin typeface="Comic Sans MS" pitchFamily="66" charset="0"/>
              </a:rPr>
              <a:t>Чебурашка</a:t>
            </a:r>
            <a:endParaRPr lang="ru-RU" sz="1400" dirty="0" smtClean="0">
              <a:latin typeface="Comic Sans MS" pitchFamily="66" charset="0"/>
            </a:endParaRP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ru-RU" sz="1400" dirty="0" smtClean="0">
                <a:latin typeface="Comic Sans MS" pitchFamily="66" charset="0"/>
                <a:hlinkClick r:id="rId7"/>
              </a:rPr>
              <a:t> </a:t>
            </a:r>
            <a:r>
              <a:rPr lang="en-US" sz="1400" dirty="0" smtClean="0">
                <a:latin typeface="Comic Sans MS" pitchFamily="66" charset="0"/>
                <a:hlinkClick r:id="rId7"/>
              </a:rPr>
              <a:t>http://img3.proshkolu.ru/content/media/pic/std/2000000/1890000/1889210-44b979069572f9b4.jpg</a:t>
            </a:r>
            <a:r>
              <a:rPr lang="ru-RU" sz="1400" dirty="0" smtClean="0">
                <a:latin typeface="Comic Sans MS" pitchFamily="66" charset="0"/>
              </a:rPr>
              <a:t>   </a:t>
            </a:r>
            <a:r>
              <a:rPr lang="ru-RU" sz="1400" dirty="0" err="1" smtClean="0">
                <a:latin typeface="Comic Sans MS" pitchFamily="66" charset="0"/>
              </a:rPr>
              <a:t>Карлсон</a:t>
            </a:r>
            <a:r>
              <a:rPr lang="ru-RU" sz="1400" dirty="0" smtClean="0">
                <a:latin typeface="Comic Sans MS" pitchFamily="66" charset="0"/>
              </a:rPr>
              <a:t> </a:t>
            </a: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ru-RU" sz="1400" dirty="0" smtClean="0">
                <a:latin typeface="Comic Sans MS" pitchFamily="66" charset="0"/>
                <a:hlinkClick r:id="rId8"/>
              </a:rPr>
              <a:t> </a:t>
            </a:r>
            <a:r>
              <a:rPr lang="en-US" sz="1400" dirty="0" smtClean="0">
                <a:latin typeface="Comic Sans MS" pitchFamily="66" charset="0"/>
                <a:hlinkClick r:id="rId8"/>
              </a:rPr>
              <a:t>http://frolschool.ucoz.ru/graffiti/104256806_otr012.png</a:t>
            </a:r>
            <a:r>
              <a:rPr lang="ru-RU" sz="1400" dirty="0" smtClean="0">
                <a:latin typeface="Comic Sans MS" pitchFamily="66" charset="0"/>
              </a:rPr>
              <a:t> Кот Леопольд </a:t>
            </a: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642910" y="357166"/>
            <a:ext cx="771530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3600" b="1" spc="50" dirty="0" smtClean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Источники графики</a:t>
            </a:r>
            <a:endParaRPr lang="ru-RU" sz="3600" b="1" spc="50" dirty="0">
              <a:ln w="11430"/>
              <a:solidFill>
                <a:srgbClr val="FF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360362" cy="287337"/>
          </a:xfrm>
          <a:prstGeom prst="actionButtonForwardNext">
            <a:avLst/>
          </a:prstGeom>
          <a:solidFill>
            <a:srgbClr val="2C987C">
              <a:alpha val="6901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714348" y="1428736"/>
            <a:ext cx="771530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Какая фигура лишняя?</a:t>
            </a:r>
          </a:p>
        </p:txBody>
      </p:sp>
      <p:pic>
        <p:nvPicPr>
          <p:cNvPr id="9" name="Picture 2" descr="http://media.meta.ua/files/pic/0/25/197/Zdw5bDCdIv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2786058"/>
            <a:ext cx="1928826" cy="1636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5857884" y="2214554"/>
            <a:ext cx="2071687" cy="1285875"/>
          </a:xfrm>
          <a:prstGeom prst="rect">
            <a:avLst/>
          </a:prstGeom>
          <a:solidFill>
            <a:srgbClr val="008000">
              <a:alpha val="70000"/>
            </a:srgbClr>
          </a:solidFill>
          <a:ln w="25400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AutoShape 7"/>
          <p:cNvSpPr>
            <a:spLocks noChangeArrowheads="1"/>
          </p:cNvSpPr>
          <p:nvPr/>
        </p:nvSpPr>
        <p:spPr bwMode="auto">
          <a:xfrm>
            <a:off x="1500166" y="4071942"/>
            <a:ext cx="2143125" cy="1225550"/>
          </a:xfrm>
          <a:prstGeom prst="parallelogram">
            <a:avLst>
              <a:gd name="adj" fmla="val 44722"/>
            </a:avLst>
          </a:prstGeom>
          <a:solidFill>
            <a:srgbClr val="008000">
              <a:alpha val="70000"/>
            </a:srgbClr>
          </a:solidFill>
          <a:ln w="25400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Шестиугольник 10"/>
          <p:cNvSpPr/>
          <p:nvPr/>
        </p:nvSpPr>
        <p:spPr>
          <a:xfrm>
            <a:off x="1428728" y="2285992"/>
            <a:ext cx="1571636" cy="1285884"/>
          </a:xfrm>
          <a:prstGeom prst="hexagon">
            <a:avLst/>
          </a:prstGeom>
          <a:solidFill>
            <a:srgbClr val="008000">
              <a:alpha val="70000"/>
            </a:srgbClr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5929322" y="3786190"/>
            <a:ext cx="1714512" cy="157163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 advClick="0">
    <p:strips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275D1"/>
                                      </p:to>
                                    </p:animClr>
                                    <p:animClr clrSpc="rgb">
                                      <p:cBhvr>
                                        <p:cTn id="7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75D1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275D1"/>
                                      </p:to>
                                    </p:animClr>
                                    <p:animClr clrSpc="rgb">
                                      <p:cBhvr>
                                        <p:cTn id="20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75D1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олилиния 37"/>
          <p:cNvSpPr/>
          <p:nvPr/>
        </p:nvSpPr>
        <p:spPr>
          <a:xfrm>
            <a:off x="1928813" y="571500"/>
            <a:ext cx="5857875" cy="4071938"/>
          </a:xfrm>
          <a:custGeom>
            <a:avLst/>
            <a:gdLst>
              <a:gd name="connsiteX0" fmla="*/ 0 w 5092262"/>
              <a:gd name="connsiteY0" fmla="*/ 0 h 2632841"/>
              <a:gd name="connsiteX1" fmla="*/ 1166649 w 5092262"/>
              <a:gd name="connsiteY1" fmla="*/ 236483 h 2632841"/>
              <a:gd name="connsiteX2" fmla="*/ 1198180 w 5092262"/>
              <a:gd name="connsiteY2" fmla="*/ 1229710 h 2632841"/>
              <a:gd name="connsiteX3" fmla="*/ 4367049 w 5092262"/>
              <a:gd name="connsiteY3" fmla="*/ 1781503 h 2632841"/>
              <a:gd name="connsiteX4" fmla="*/ 5092262 w 5092262"/>
              <a:gd name="connsiteY4" fmla="*/ 2632841 h 2632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92262" h="2632841">
                <a:moveTo>
                  <a:pt x="0" y="0"/>
                </a:moveTo>
                <a:cubicBezTo>
                  <a:pt x="483476" y="15765"/>
                  <a:pt x="966952" y="31531"/>
                  <a:pt x="1166649" y="236483"/>
                </a:cubicBezTo>
                <a:cubicBezTo>
                  <a:pt x="1366346" y="441435"/>
                  <a:pt x="664780" y="972207"/>
                  <a:pt x="1198180" y="1229710"/>
                </a:cubicBezTo>
                <a:cubicBezTo>
                  <a:pt x="1731580" y="1487213"/>
                  <a:pt x="3718035" y="1547648"/>
                  <a:pt x="4367049" y="1781503"/>
                </a:cubicBezTo>
                <a:cubicBezTo>
                  <a:pt x="5016063" y="2015358"/>
                  <a:pt x="5054162" y="2324099"/>
                  <a:pt x="5092262" y="2632841"/>
                </a:cubicBezTo>
              </a:path>
            </a:pathLst>
          </a:custGeom>
          <a:ln w="38100">
            <a:solidFill>
              <a:schemeClr val="bg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2857500" y="714375"/>
            <a:ext cx="571500" cy="500063"/>
          </a:xfrm>
          <a:prstGeom prst="ellipse">
            <a:avLst/>
          </a:prstGeom>
          <a:solidFill>
            <a:srgbClr val="92D05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Блок-схема: решение 15"/>
          <p:cNvSpPr/>
          <p:nvPr/>
        </p:nvSpPr>
        <p:spPr>
          <a:xfrm rot="2446022">
            <a:off x="2395538" y="339725"/>
            <a:ext cx="428625" cy="714375"/>
          </a:xfrm>
          <a:prstGeom prst="flowChartDecision">
            <a:avLst/>
          </a:prstGeom>
          <a:solidFill>
            <a:srgbClr val="00B0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2857500" y="1357313"/>
            <a:ext cx="571500" cy="500062"/>
          </a:xfrm>
          <a:prstGeom prst="ellipse">
            <a:avLst/>
          </a:prstGeom>
          <a:solidFill>
            <a:srgbClr val="00B0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Блок-схема: решение 19"/>
          <p:cNvSpPr/>
          <p:nvPr/>
        </p:nvSpPr>
        <p:spPr>
          <a:xfrm rot="4088375">
            <a:off x="2967038" y="1911350"/>
            <a:ext cx="428625" cy="714375"/>
          </a:xfrm>
          <a:prstGeom prst="flowChartDecision">
            <a:avLst/>
          </a:prstGeom>
          <a:solidFill>
            <a:srgbClr val="92D05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3357563" y="2357438"/>
            <a:ext cx="571500" cy="500062"/>
          </a:xfrm>
          <a:prstGeom prst="ellipse">
            <a:avLst/>
          </a:prstGeom>
          <a:solidFill>
            <a:srgbClr val="00B0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4071938" y="2571750"/>
            <a:ext cx="571500" cy="500063"/>
          </a:xfrm>
          <a:prstGeom prst="ellipse">
            <a:avLst/>
          </a:prstGeom>
          <a:solidFill>
            <a:srgbClr val="92D05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Блок-схема: решение 22"/>
          <p:cNvSpPr/>
          <p:nvPr/>
        </p:nvSpPr>
        <p:spPr>
          <a:xfrm rot="714973">
            <a:off x="4840288" y="2617788"/>
            <a:ext cx="428625" cy="714375"/>
          </a:xfrm>
          <a:prstGeom prst="flowChartDecision">
            <a:avLst/>
          </a:prstGeom>
          <a:solidFill>
            <a:srgbClr val="00B0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5357813" y="2786063"/>
            <a:ext cx="571500" cy="500062"/>
          </a:xfrm>
          <a:prstGeom prst="ellipse">
            <a:avLst/>
          </a:prstGeom>
          <a:solidFill>
            <a:srgbClr val="92D05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6072188" y="2928938"/>
            <a:ext cx="571500" cy="500062"/>
          </a:xfrm>
          <a:prstGeom prst="ellipse">
            <a:avLst/>
          </a:prstGeom>
          <a:solidFill>
            <a:srgbClr val="00B0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2" name="Группа 28"/>
          <p:cNvGrpSpPr>
            <a:grpSpLocks/>
          </p:cNvGrpSpPr>
          <p:nvPr/>
        </p:nvGrpSpPr>
        <p:grpSpPr bwMode="auto">
          <a:xfrm>
            <a:off x="4714875" y="5000625"/>
            <a:ext cx="1319213" cy="1446213"/>
            <a:chOff x="4110299" y="4839601"/>
            <a:chExt cx="1318957" cy="1446919"/>
          </a:xfrm>
        </p:grpSpPr>
        <p:sp>
          <p:nvSpPr>
            <p:cNvPr id="26" name="Блок-схема: решение 25"/>
            <p:cNvSpPr/>
            <p:nvPr/>
          </p:nvSpPr>
          <p:spPr>
            <a:xfrm rot="1416135">
              <a:off x="4110299" y="4839601"/>
              <a:ext cx="428542" cy="714724"/>
            </a:xfrm>
            <a:prstGeom prst="flowChartDecision">
              <a:avLst/>
            </a:prstGeom>
            <a:solidFill>
              <a:srgbClr val="92D05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7" name="Овал 26"/>
            <p:cNvSpPr/>
            <p:nvPr/>
          </p:nvSpPr>
          <p:spPr>
            <a:xfrm>
              <a:off x="4857867" y="5786213"/>
              <a:ext cx="571389" cy="500307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8" name="Овал 27"/>
            <p:cNvSpPr/>
            <p:nvPr/>
          </p:nvSpPr>
          <p:spPr>
            <a:xfrm>
              <a:off x="4572172" y="5214434"/>
              <a:ext cx="571389" cy="500307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1619250" y="4437063"/>
            <a:ext cx="1803400" cy="1227137"/>
            <a:chOff x="1020" y="2795"/>
            <a:chExt cx="1136" cy="773"/>
          </a:xfrm>
        </p:grpSpPr>
        <p:grpSp>
          <p:nvGrpSpPr>
            <p:cNvPr id="6168" name="Группа 36"/>
            <p:cNvGrpSpPr>
              <a:grpSpLocks/>
            </p:cNvGrpSpPr>
            <p:nvPr/>
          </p:nvGrpSpPr>
          <p:grpSpPr bwMode="auto">
            <a:xfrm>
              <a:off x="1020" y="2795"/>
              <a:ext cx="1136" cy="511"/>
              <a:chOff x="1625719" y="3975216"/>
              <a:chExt cx="1803273" cy="811106"/>
            </a:xfrm>
          </p:grpSpPr>
          <p:sp>
            <p:nvSpPr>
              <p:cNvPr id="30" name="Блок-схема: решение 29"/>
              <p:cNvSpPr/>
              <p:nvPr/>
            </p:nvSpPr>
            <p:spPr>
              <a:xfrm rot="714973">
                <a:off x="1625719" y="3975216"/>
                <a:ext cx="428595" cy="714282"/>
              </a:xfrm>
              <a:prstGeom prst="flowChartDecision">
                <a:avLst/>
              </a:prstGeom>
              <a:solidFill>
                <a:srgbClr val="00B0F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31" name="Овал 30"/>
              <p:cNvSpPr/>
              <p:nvPr/>
            </p:nvSpPr>
            <p:spPr>
              <a:xfrm>
                <a:off x="2143208" y="4143469"/>
                <a:ext cx="571460" cy="499997"/>
              </a:xfrm>
              <a:prstGeom prst="ellipse">
                <a:avLst/>
              </a:prstGeom>
              <a:solidFill>
                <a:srgbClr val="92D05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32" name="Овал 31"/>
              <p:cNvSpPr/>
              <p:nvPr/>
            </p:nvSpPr>
            <p:spPr>
              <a:xfrm>
                <a:off x="2857532" y="4286325"/>
                <a:ext cx="571460" cy="499997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sp>
          <p:nvSpPr>
            <p:cNvPr id="48156" name="Text Box 28"/>
            <p:cNvSpPr txBox="1">
              <a:spLocks noChangeArrowheads="1"/>
            </p:cNvSpPr>
            <p:nvPr/>
          </p:nvSpPr>
          <p:spPr bwMode="auto">
            <a:xfrm>
              <a:off x="1338" y="3203"/>
              <a:ext cx="31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ru-RU" sz="3200" b="1" spc="50" dirty="0">
                  <a:ln w="11430"/>
                  <a:solidFill>
                    <a:srgbClr val="CC33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Comic Sans MS" pitchFamily="66" charset="0"/>
                </a:rPr>
                <a:t>1</a:t>
              </a:r>
            </a:p>
          </p:txBody>
        </p:sp>
      </p:grpSp>
      <p:sp>
        <p:nvSpPr>
          <p:cNvPr id="48158" name="Text Box 30"/>
          <p:cNvSpPr txBox="1">
            <a:spLocks noChangeArrowheads="1"/>
          </p:cNvSpPr>
          <p:nvPr/>
        </p:nvSpPr>
        <p:spPr bwMode="auto">
          <a:xfrm>
            <a:off x="4932363" y="5876925"/>
            <a:ext cx="5048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b="1" spc="50" dirty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</a:t>
            </a:r>
          </a:p>
        </p:txBody>
      </p: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6769100" y="706438"/>
            <a:ext cx="1403350" cy="1933575"/>
            <a:chOff x="4264" y="445"/>
            <a:chExt cx="884" cy="1218"/>
          </a:xfrm>
        </p:grpSpPr>
        <p:grpSp>
          <p:nvGrpSpPr>
            <p:cNvPr id="6163" name="Группа 35"/>
            <p:cNvGrpSpPr>
              <a:grpSpLocks/>
            </p:cNvGrpSpPr>
            <p:nvPr/>
          </p:nvGrpSpPr>
          <p:grpSpPr bwMode="auto">
            <a:xfrm>
              <a:off x="4264" y="445"/>
              <a:ext cx="696" cy="946"/>
              <a:chOff x="6769255" y="707227"/>
              <a:chExt cx="1104643" cy="1500198"/>
            </a:xfrm>
          </p:grpSpPr>
          <p:sp>
            <p:nvSpPr>
              <p:cNvPr id="33" name="Овал 32"/>
              <p:cNvSpPr/>
              <p:nvPr/>
            </p:nvSpPr>
            <p:spPr>
              <a:xfrm>
                <a:off x="6802585" y="707227"/>
                <a:ext cx="571367" cy="499537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34" name="Блок-схема: решение 33"/>
              <p:cNvSpPr/>
              <p:nvPr/>
            </p:nvSpPr>
            <p:spPr>
              <a:xfrm rot="4088375">
                <a:off x="6912272" y="1260390"/>
                <a:ext cx="428175" cy="714209"/>
              </a:xfrm>
              <a:prstGeom prst="flowChartDecision">
                <a:avLst/>
              </a:prstGeom>
              <a:solidFill>
                <a:srgbClr val="92D05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35" name="Овал 34"/>
              <p:cNvSpPr/>
              <p:nvPr/>
            </p:nvSpPr>
            <p:spPr>
              <a:xfrm>
                <a:off x="7302531" y="1707887"/>
                <a:ext cx="571367" cy="499538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sp>
          <p:nvSpPr>
            <p:cNvPr id="48159" name="Text Box 31"/>
            <p:cNvSpPr txBox="1">
              <a:spLocks noChangeArrowheads="1"/>
            </p:cNvSpPr>
            <p:nvPr/>
          </p:nvSpPr>
          <p:spPr bwMode="auto">
            <a:xfrm>
              <a:off x="4830" y="1298"/>
              <a:ext cx="31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ru-RU" sz="3200" b="1" spc="50" dirty="0">
                  <a:ln w="11430"/>
                  <a:solidFill>
                    <a:srgbClr val="CC33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Comic Sans MS" pitchFamily="66" charset="0"/>
                </a:rPr>
                <a:t>3</a:t>
              </a:r>
            </a:p>
          </p:txBody>
        </p:sp>
      </p:grpSp>
      <p:sp>
        <p:nvSpPr>
          <p:cNvPr id="48161" name="AutoShape 33"/>
          <p:cNvSpPr>
            <a:spLocks noChangeArrowheads="1"/>
          </p:cNvSpPr>
          <p:nvPr/>
        </p:nvSpPr>
        <p:spPr bwMode="auto">
          <a:xfrm>
            <a:off x="1071539" y="2857496"/>
            <a:ext cx="2786082" cy="720725"/>
          </a:xfrm>
          <a:prstGeom prst="cloudCallout">
            <a:avLst>
              <a:gd name="adj1" fmla="val 59306"/>
              <a:gd name="adj2" fmla="val 78255"/>
            </a:avLst>
          </a:prstGeom>
          <a:solidFill>
            <a:srgbClr val="FF99CC">
              <a:alpha val="25000"/>
            </a:srgbClr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ru-RU" sz="2400" b="1" spc="50" dirty="0" smtClean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Молодцы!</a:t>
            </a:r>
            <a:endParaRPr lang="ru-RU" sz="2400" b="1" spc="50" dirty="0">
              <a:ln w="11430"/>
              <a:solidFill>
                <a:srgbClr val="FF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36" name="Picture 2" descr="http://media.meta.ua/files/pic/0/25/197/Zdw5bDCdIv.jpg"/>
          <p:cNvPicPr>
            <a:picLocks noChangeAspect="1" noChangeArrowheads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3286124"/>
            <a:ext cx="1928826" cy="1636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AutoShape 3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360362" cy="287337"/>
          </a:xfrm>
          <a:prstGeom prst="actionButtonForwardNext">
            <a:avLst/>
          </a:prstGeom>
          <a:solidFill>
            <a:srgbClr val="2C987C">
              <a:alpha val="6901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 advClick="0">
    <p:strips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465 -0.01944 L 0.21945 -0.2819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-1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481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1000100" y="1785926"/>
            <a:ext cx="64801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  <a:defRPr/>
            </a:pPr>
            <a:r>
              <a:rPr lang="ru-RU" sz="40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2,  4,  6, </a:t>
            </a:r>
          </a:p>
        </p:txBody>
      </p:sp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3857620" y="1785926"/>
            <a:ext cx="9366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8,</a:t>
            </a:r>
          </a:p>
        </p:txBody>
      </p:sp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4714876" y="1785926"/>
            <a:ext cx="11525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10,</a:t>
            </a:r>
          </a:p>
        </p:txBody>
      </p:sp>
      <p:sp>
        <p:nvSpPr>
          <p:cNvPr id="78855" name="Text Box 7"/>
          <p:cNvSpPr txBox="1">
            <a:spLocks noChangeArrowheads="1"/>
          </p:cNvSpPr>
          <p:nvPr/>
        </p:nvSpPr>
        <p:spPr bwMode="auto">
          <a:xfrm>
            <a:off x="5786446" y="1785926"/>
            <a:ext cx="11525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12,</a:t>
            </a:r>
          </a:p>
        </p:txBody>
      </p:sp>
      <p:sp>
        <p:nvSpPr>
          <p:cNvPr id="78856" name="Text Box 8"/>
          <p:cNvSpPr txBox="1">
            <a:spLocks noChangeArrowheads="1"/>
          </p:cNvSpPr>
          <p:nvPr/>
        </p:nvSpPr>
        <p:spPr bwMode="auto">
          <a:xfrm>
            <a:off x="6858016" y="1785926"/>
            <a:ext cx="11525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14,</a:t>
            </a:r>
          </a:p>
        </p:txBody>
      </p:sp>
      <p:sp>
        <p:nvSpPr>
          <p:cNvPr id="78857" name="Text Box 9"/>
          <p:cNvSpPr txBox="1">
            <a:spLocks noChangeArrowheads="1"/>
          </p:cNvSpPr>
          <p:nvPr/>
        </p:nvSpPr>
        <p:spPr bwMode="auto">
          <a:xfrm>
            <a:off x="2571736" y="2571744"/>
            <a:ext cx="1511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16,</a:t>
            </a:r>
          </a:p>
        </p:txBody>
      </p:sp>
      <p:sp>
        <p:nvSpPr>
          <p:cNvPr id="78858" name="Text Box 10"/>
          <p:cNvSpPr txBox="1">
            <a:spLocks noChangeArrowheads="1"/>
          </p:cNvSpPr>
          <p:nvPr/>
        </p:nvSpPr>
        <p:spPr bwMode="auto">
          <a:xfrm>
            <a:off x="1357290" y="3500438"/>
            <a:ext cx="64801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>
              <a:spcBef>
                <a:spcPct val="50000"/>
              </a:spcBef>
              <a:defRPr/>
            </a:pPr>
            <a:r>
              <a:rPr lang="ru-RU" sz="4000" b="1" spc="50" dirty="0">
                <a:ln w="11430"/>
                <a:solidFill>
                  <a:srgbClr val="A5002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20, 18, 16, </a:t>
            </a:r>
          </a:p>
        </p:txBody>
      </p:sp>
      <p:sp>
        <p:nvSpPr>
          <p:cNvPr id="78859" name="Text Box 11"/>
          <p:cNvSpPr txBox="1">
            <a:spLocks noChangeArrowheads="1"/>
          </p:cNvSpPr>
          <p:nvPr/>
        </p:nvSpPr>
        <p:spPr bwMode="auto">
          <a:xfrm>
            <a:off x="4572000" y="3500438"/>
            <a:ext cx="10810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>
                <a:ln w="11430"/>
                <a:solidFill>
                  <a:srgbClr val="A5002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14,</a:t>
            </a:r>
          </a:p>
        </p:txBody>
      </p:sp>
      <p:sp>
        <p:nvSpPr>
          <p:cNvPr id="78860" name="Text Box 12"/>
          <p:cNvSpPr txBox="1">
            <a:spLocks noChangeArrowheads="1"/>
          </p:cNvSpPr>
          <p:nvPr/>
        </p:nvSpPr>
        <p:spPr bwMode="auto">
          <a:xfrm>
            <a:off x="5580062" y="3500438"/>
            <a:ext cx="11525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>
                <a:ln w="11430"/>
                <a:solidFill>
                  <a:srgbClr val="A5002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12,</a:t>
            </a:r>
          </a:p>
        </p:txBody>
      </p:sp>
      <p:sp>
        <p:nvSpPr>
          <p:cNvPr id="78861" name="Text Box 13"/>
          <p:cNvSpPr txBox="1">
            <a:spLocks noChangeArrowheads="1"/>
          </p:cNvSpPr>
          <p:nvPr/>
        </p:nvSpPr>
        <p:spPr bwMode="auto">
          <a:xfrm>
            <a:off x="6445250" y="3500438"/>
            <a:ext cx="18002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>
                <a:ln w="11430"/>
                <a:solidFill>
                  <a:srgbClr val="A5002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10,</a:t>
            </a:r>
          </a:p>
        </p:txBody>
      </p:sp>
      <p:sp>
        <p:nvSpPr>
          <p:cNvPr id="14" name="AutoShape 3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360362" cy="287337"/>
          </a:xfrm>
          <a:prstGeom prst="actionButtonForwardNext">
            <a:avLst/>
          </a:prstGeom>
          <a:solidFill>
            <a:srgbClr val="2C987C">
              <a:alpha val="6901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4000496" y="2571744"/>
            <a:ext cx="1511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18,</a:t>
            </a: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5357818" y="2571744"/>
            <a:ext cx="1511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20</a:t>
            </a:r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2484436" y="4286256"/>
            <a:ext cx="10810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>
                <a:ln w="11430"/>
                <a:solidFill>
                  <a:srgbClr val="A5002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8,</a:t>
            </a:r>
          </a:p>
        </p:txBody>
      </p:sp>
      <p:sp>
        <p:nvSpPr>
          <p:cNvPr id="18" name="Text Box 12"/>
          <p:cNvSpPr txBox="1">
            <a:spLocks noChangeArrowheads="1"/>
          </p:cNvSpPr>
          <p:nvPr/>
        </p:nvSpPr>
        <p:spPr bwMode="auto">
          <a:xfrm>
            <a:off x="3492498" y="4286256"/>
            <a:ext cx="11525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>
                <a:ln w="11430"/>
                <a:solidFill>
                  <a:srgbClr val="A5002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6,</a:t>
            </a:r>
          </a:p>
        </p:txBody>
      </p:sp>
      <p:sp>
        <p:nvSpPr>
          <p:cNvPr id="19" name="Text Box 13"/>
          <p:cNvSpPr txBox="1">
            <a:spLocks noChangeArrowheads="1"/>
          </p:cNvSpPr>
          <p:nvPr/>
        </p:nvSpPr>
        <p:spPr bwMode="auto">
          <a:xfrm>
            <a:off x="4143372" y="4286256"/>
            <a:ext cx="18002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>
                <a:ln w="11430"/>
                <a:solidFill>
                  <a:srgbClr val="A5002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4,</a:t>
            </a:r>
          </a:p>
        </p:txBody>
      </p:sp>
      <p:sp>
        <p:nvSpPr>
          <p:cNvPr id="20" name="Text Box 13"/>
          <p:cNvSpPr txBox="1">
            <a:spLocks noChangeArrowheads="1"/>
          </p:cNvSpPr>
          <p:nvPr/>
        </p:nvSpPr>
        <p:spPr bwMode="auto">
          <a:xfrm>
            <a:off x="5000628" y="4286256"/>
            <a:ext cx="18002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>
                <a:ln w="11430"/>
                <a:solidFill>
                  <a:srgbClr val="A5002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</a:t>
            </a:r>
          </a:p>
        </p:txBody>
      </p:sp>
      <p:sp>
        <p:nvSpPr>
          <p:cNvPr id="21" name="AutoShape 33"/>
          <p:cNvSpPr>
            <a:spLocks noChangeArrowheads="1"/>
          </p:cNvSpPr>
          <p:nvPr/>
        </p:nvSpPr>
        <p:spPr bwMode="auto">
          <a:xfrm>
            <a:off x="3000364" y="5000637"/>
            <a:ext cx="2813046" cy="642941"/>
          </a:xfrm>
          <a:prstGeom prst="cloudCallout">
            <a:avLst>
              <a:gd name="adj1" fmla="val 65368"/>
              <a:gd name="adj2" fmla="val -32651"/>
            </a:avLst>
          </a:prstGeom>
          <a:solidFill>
            <a:srgbClr val="FF99CC">
              <a:alpha val="25000"/>
            </a:srgbClr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ru-RU" sz="2400" b="1" spc="50" dirty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Молодцы!</a:t>
            </a:r>
          </a:p>
        </p:txBody>
      </p:sp>
      <p:pic>
        <p:nvPicPr>
          <p:cNvPr id="22" name="Picture 2" descr="http://media.meta.ua/files/pic/0/25/197/Zdw5bDCdIv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60" y="4643446"/>
            <a:ext cx="1928826" cy="1636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8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8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8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8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78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78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500"/>
                            </p:stCondLst>
                            <p:childTnLst>
                              <p:par>
                                <p:cTn id="8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40" name="Rectangle 16"/>
          <p:cNvSpPr>
            <a:spLocks noChangeArrowheads="1"/>
          </p:cNvSpPr>
          <p:nvPr/>
        </p:nvSpPr>
        <p:spPr bwMode="auto">
          <a:xfrm>
            <a:off x="6588125" y="3343275"/>
            <a:ext cx="1295400" cy="733425"/>
          </a:xfrm>
          <a:prstGeom prst="rect">
            <a:avLst/>
          </a:prstGeom>
          <a:noFill/>
          <a:ln w="222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30</a:t>
            </a:r>
          </a:p>
        </p:txBody>
      </p:sp>
      <p:sp>
        <p:nvSpPr>
          <p:cNvPr id="52239" name="Rectangle 15"/>
          <p:cNvSpPr>
            <a:spLocks noChangeArrowheads="1"/>
          </p:cNvSpPr>
          <p:nvPr/>
        </p:nvSpPr>
        <p:spPr bwMode="auto">
          <a:xfrm>
            <a:off x="5292725" y="3343275"/>
            <a:ext cx="1295400" cy="733425"/>
          </a:xfrm>
          <a:prstGeom prst="rect">
            <a:avLst/>
          </a:prstGeom>
          <a:noFill/>
          <a:ln w="222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15</a:t>
            </a:r>
          </a:p>
        </p:txBody>
      </p:sp>
      <p:sp>
        <p:nvSpPr>
          <p:cNvPr id="52238" name="Rectangle 14"/>
          <p:cNvSpPr>
            <a:spLocks noChangeArrowheads="1"/>
          </p:cNvSpPr>
          <p:nvPr/>
        </p:nvSpPr>
        <p:spPr bwMode="auto">
          <a:xfrm>
            <a:off x="3708400" y="3343275"/>
            <a:ext cx="1584325" cy="733425"/>
          </a:xfrm>
          <a:prstGeom prst="rect">
            <a:avLst/>
          </a:prstGeom>
          <a:noFill/>
          <a:ln w="222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ru-RU" sz="3200" b="1" spc="50" dirty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8</a:t>
            </a:r>
          </a:p>
        </p:txBody>
      </p:sp>
      <p:sp>
        <p:nvSpPr>
          <p:cNvPr id="52237" name="Rectangle 13"/>
          <p:cNvSpPr>
            <a:spLocks noChangeArrowheads="1"/>
          </p:cNvSpPr>
          <p:nvPr/>
        </p:nvSpPr>
        <p:spPr bwMode="auto">
          <a:xfrm>
            <a:off x="1258888" y="3343275"/>
            <a:ext cx="2449512" cy="733425"/>
          </a:xfrm>
          <a:prstGeom prst="rect">
            <a:avLst/>
          </a:prstGeom>
          <a:noFill/>
          <a:ln w="222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 eaLnBrk="0" hangingPunct="0">
              <a:spcBef>
                <a:spcPct val="20000"/>
              </a:spcBef>
              <a:defRPr/>
            </a:pPr>
            <a:r>
              <a:rPr lang="ru-RU" sz="2400" b="1" spc="50" dirty="0" smtClean="0">
                <a:ln w="11430"/>
                <a:solidFill>
                  <a:schemeClr val="bg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Произведение</a:t>
            </a:r>
            <a:endParaRPr lang="ru-RU" sz="2400" b="1" spc="50" dirty="0">
              <a:ln w="11430"/>
              <a:solidFill>
                <a:schemeClr val="bg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52236" name="Rectangle 12"/>
          <p:cNvSpPr>
            <a:spLocks noChangeArrowheads="1"/>
          </p:cNvSpPr>
          <p:nvPr/>
        </p:nvSpPr>
        <p:spPr bwMode="auto">
          <a:xfrm>
            <a:off x="6588125" y="2595563"/>
            <a:ext cx="1295400" cy="747712"/>
          </a:xfrm>
          <a:prstGeom prst="rect">
            <a:avLst/>
          </a:prstGeom>
          <a:noFill/>
          <a:ln w="222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ru-RU" sz="3200" b="1" spc="50" dirty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3</a:t>
            </a:r>
          </a:p>
        </p:txBody>
      </p:sp>
      <p:sp>
        <p:nvSpPr>
          <p:cNvPr id="52235" name="Rectangle 11"/>
          <p:cNvSpPr>
            <a:spLocks noChangeArrowheads="1"/>
          </p:cNvSpPr>
          <p:nvPr/>
        </p:nvSpPr>
        <p:spPr bwMode="auto">
          <a:xfrm>
            <a:off x="5292725" y="2595563"/>
            <a:ext cx="1295400" cy="747712"/>
          </a:xfrm>
          <a:prstGeom prst="rect">
            <a:avLst/>
          </a:prstGeom>
          <a:noFill/>
          <a:ln w="222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3</a:t>
            </a:r>
          </a:p>
        </p:txBody>
      </p:sp>
      <p:sp>
        <p:nvSpPr>
          <p:cNvPr id="52234" name="Rectangle 10"/>
          <p:cNvSpPr>
            <a:spLocks noChangeArrowheads="1"/>
          </p:cNvSpPr>
          <p:nvPr/>
        </p:nvSpPr>
        <p:spPr bwMode="auto">
          <a:xfrm>
            <a:off x="3708400" y="2595563"/>
            <a:ext cx="1584325" cy="747712"/>
          </a:xfrm>
          <a:prstGeom prst="rect">
            <a:avLst/>
          </a:prstGeom>
          <a:noFill/>
          <a:ln w="222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</a:t>
            </a:r>
          </a:p>
        </p:txBody>
      </p:sp>
      <p:sp>
        <p:nvSpPr>
          <p:cNvPr id="52233" name="Rectangle 9"/>
          <p:cNvSpPr>
            <a:spLocks noChangeArrowheads="1"/>
          </p:cNvSpPr>
          <p:nvPr/>
        </p:nvSpPr>
        <p:spPr bwMode="auto">
          <a:xfrm>
            <a:off x="1258888" y="2595563"/>
            <a:ext cx="2449512" cy="747712"/>
          </a:xfrm>
          <a:prstGeom prst="rect">
            <a:avLst/>
          </a:prstGeom>
          <a:noFill/>
          <a:ln w="222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 eaLnBrk="0" hangingPunct="0">
              <a:spcBef>
                <a:spcPct val="20000"/>
              </a:spcBef>
              <a:defRPr/>
            </a:pPr>
            <a:r>
              <a:rPr lang="ru-RU" sz="2800" b="1" spc="50" dirty="0">
                <a:ln w="11430"/>
                <a:solidFill>
                  <a:schemeClr val="bg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Множитель</a:t>
            </a:r>
          </a:p>
        </p:txBody>
      </p:sp>
      <p:sp>
        <p:nvSpPr>
          <p:cNvPr id="52232" name="Rectangle 8"/>
          <p:cNvSpPr>
            <a:spLocks noChangeArrowheads="1"/>
          </p:cNvSpPr>
          <p:nvPr/>
        </p:nvSpPr>
        <p:spPr bwMode="auto">
          <a:xfrm>
            <a:off x="6588125" y="1844675"/>
            <a:ext cx="1295400" cy="750888"/>
          </a:xfrm>
          <a:prstGeom prst="rect">
            <a:avLst/>
          </a:prstGeom>
          <a:noFill/>
          <a:ln w="222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10</a:t>
            </a:r>
          </a:p>
        </p:txBody>
      </p:sp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5292725" y="1844675"/>
            <a:ext cx="1295400" cy="750888"/>
          </a:xfrm>
          <a:prstGeom prst="rect">
            <a:avLst/>
          </a:prstGeom>
          <a:noFill/>
          <a:ln w="222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ru-RU" sz="3200" b="1" spc="50" dirty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</a:t>
            </a:r>
          </a:p>
        </p:txBody>
      </p:sp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3708400" y="1844675"/>
            <a:ext cx="1584325" cy="750888"/>
          </a:xfrm>
          <a:prstGeom prst="rect">
            <a:avLst/>
          </a:prstGeom>
          <a:noFill/>
          <a:ln w="22225">
            <a:solidFill>
              <a:srgbClr val="00B0F0"/>
            </a:solidFill>
            <a:miter lim="800000"/>
            <a:headEnd/>
            <a:tailEnd/>
          </a:ln>
          <a:effectLst/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ru-RU" sz="32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8</a:t>
            </a:r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1258888" y="1844675"/>
            <a:ext cx="2449512" cy="750888"/>
          </a:xfrm>
          <a:prstGeom prst="rect">
            <a:avLst/>
          </a:prstGeom>
          <a:noFill/>
          <a:ln w="222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 eaLnBrk="0" hangingPunct="0">
              <a:spcBef>
                <a:spcPct val="20000"/>
              </a:spcBef>
              <a:defRPr/>
            </a:pPr>
            <a:r>
              <a:rPr lang="ru-RU" sz="2800" b="1" spc="50" dirty="0">
                <a:ln w="11430"/>
                <a:solidFill>
                  <a:schemeClr val="bg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Множитель</a:t>
            </a:r>
          </a:p>
        </p:txBody>
      </p:sp>
      <p:sp>
        <p:nvSpPr>
          <p:cNvPr id="8206" name="Line 17"/>
          <p:cNvSpPr>
            <a:spLocks noChangeShapeType="1"/>
          </p:cNvSpPr>
          <p:nvPr/>
        </p:nvSpPr>
        <p:spPr bwMode="auto">
          <a:xfrm>
            <a:off x="1258888" y="1844675"/>
            <a:ext cx="6624637" cy="0"/>
          </a:xfrm>
          <a:prstGeom prst="line">
            <a:avLst/>
          </a:prstGeom>
          <a:noFill/>
          <a:ln w="22225" cap="sq">
            <a:solidFill>
              <a:schemeClr val="bg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7" name="Line 18"/>
          <p:cNvSpPr>
            <a:spLocks noChangeShapeType="1"/>
          </p:cNvSpPr>
          <p:nvPr/>
        </p:nvSpPr>
        <p:spPr bwMode="auto">
          <a:xfrm>
            <a:off x="1258888" y="2595563"/>
            <a:ext cx="6624637" cy="0"/>
          </a:xfrm>
          <a:prstGeom prst="line">
            <a:avLst/>
          </a:prstGeom>
          <a:noFill/>
          <a:ln w="22225">
            <a:solidFill>
              <a:schemeClr val="bg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8" name="Line 19"/>
          <p:cNvSpPr>
            <a:spLocks noChangeShapeType="1"/>
          </p:cNvSpPr>
          <p:nvPr/>
        </p:nvSpPr>
        <p:spPr bwMode="auto">
          <a:xfrm>
            <a:off x="1258888" y="3343275"/>
            <a:ext cx="6624637" cy="0"/>
          </a:xfrm>
          <a:prstGeom prst="line">
            <a:avLst/>
          </a:prstGeom>
          <a:noFill/>
          <a:ln w="22225">
            <a:solidFill>
              <a:schemeClr val="bg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9" name="Line 20"/>
          <p:cNvSpPr>
            <a:spLocks noChangeShapeType="1"/>
          </p:cNvSpPr>
          <p:nvPr/>
        </p:nvSpPr>
        <p:spPr bwMode="auto">
          <a:xfrm>
            <a:off x="1258888" y="4076700"/>
            <a:ext cx="6624637" cy="0"/>
          </a:xfrm>
          <a:prstGeom prst="line">
            <a:avLst/>
          </a:prstGeom>
          <a:noFill/>
          <a:ln w="22225" cap="sq">
            <a:solidFill>
              <a:schemeClr val="bg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10" name="Line 21"/>
          <p:cNvSpPr>
            <a:spLocks noChangeShapeType="1"/>
          </p:cNvSpPr>
          <p:nvPr/>
        </p:nvSpPr>
        <p:spPr bwMode="auto">
          <a:xfrm>
            <a:off x="1258888" y="1844675"/>
            <a:ext cx="0" cy="2232025"/>
          </a:xfrm>
          <a:prstGeom prst="line">
            <a:avLst/>
          </a:prstGeom>
          <a:noFill/>
          <a:ln w="22225" cap="sq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11" name="Line 22"/>
          <p:cNvSpPr>
            <a:spLocks noChangeShapeType="1"/>
          </p:cNvSpPr>
          <p:nvPr/>
        </p:nvSpPr>
        <p:spPr bwMode="auto">
          <a:xfrm>
            <a:off x="3708400" y="1844675"/>
            <a:ext cx="0" cy="2232025"/>
          </a:xfrm>
          <a:prstGeom prst="line">
            <a:avLst/>
          </a:prstGeom>
          <a:noFill/>
          <a:ln w="22225">
            <a:solidFill>
              <a:schemeClr val="bg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12" name="Line 23"/>
          <p:cNvSpPr>
            <a:spLocks noChangeShapeType="1"/>
          </p:cNvSpPr>
          <p:nvPr/>
        </p:nvSpPr>
        <p:spPr bwMode="auto">
          <a:xfrm>
            <a:off x="5292725" y="1844675"/>
            <a:ext cx="0" cy="2232025"/>
          </a:xfrm>
          <a:prstGeom prst="line">
            <a:avLst/>
          </a:prstGeom>
          <a:noFill/>
          <a:ln w="22225">
            <a:solidFill>
              <a:schemeClr val="bg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13" name="Line 24"/>
          <p:cNvSpPr>
            <a:spLocks noChangeShapeType="1"/>
          </p:cNvSpPr>
          <p:nvPr/>
        </p:nvSpPr>
        <p:spPr bwMode="auto">
          <a:xfrm>
            <a:off x="6588125" y="1844675"/>
            <a:ext cx="0" cy="2232025"/>
          </a:xfrm>
          <a:prstGeom prst="line">
            <a:avLst/>
          </a:prstGeom>
          <a:noFill/>
          <a:ln w="22225">
            <a:solidFill>
              <a:schemeClr val="bg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14" name="Line 25"/>
          <p:cNvSpPr>
            <a:spLocks noChangeShapeType="1"/>
          </p:cNvSpPr>
          <p:nvPr/>
        </p:nvSpPr>
        <p:spPr bwMode="auto">
          <a:xfrm>
            <a:off x="7883525" y="1844675"/>
            <a:ext cx="0" cy="2232025"/>
          </a:xfrm>
          <a:prstGeom prst="line">
            <a:avLst/>
          </a:prstGeom>
          <a:noFill/>
          <a:ln w="22225" cap="sq">
            <a:solidFill>
              <a:schemeClr val="bg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" name="AutoShape 33"/>
          <p:cNvSpPr>
            <a:spLocks noChangeArrowheads="1"/>
          </p:cNvSpPr>
          <p:nvPr/>
        </p:nvSpPr>
        <p:spPr bwMode="auto">
          <a:xfrm>
            <a:off x="2857488" y="4357694"/>
            <a:ext cx="2813046" cy="792163"/>
          </a:xfrm>
          <a:prstGeom prst="cloudCallout">
            <a:avLst>
              <a:gd name="adj1" fmla="val 67689"/>
              <a:gd name="adj2" fmla="val 37432"/>
            </a:avLst>
          </a:prstGeom>
          <a:solidFill>
            <a:srgbClr val="FF99CC">
              <a:alpha val="25000"/>
            </a:srgbClr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ru-RU" sz="2400" b="1" spc="50" dirty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Молодцы!</a:t>
            </a:r>
          </a:p>
        </p:txBody>
      </p:sp>
      <p:sp>
        <p:nvSpPr>
          <p:cNvPr id="27" name="AutoShape 3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360362" cy="287337"/>
          </a:xfrm>
          <a:prstGeom prst="actionButtonForwardNext">
            <a:avLst/>
          </a:prstGeom>
          <a:solidFill>
            <a:srgbClr val="2C987C">
              <a:alpha val="6901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28" name="Picture 2" descr="http://media.meta.ua/files/pic/0/25/197/Zdw5bDCdIv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60" y="4643446"/>
            <a:ext cx="1928826" cy="1636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971550" y="1052513"/>
            <a:ext cx="4464050" cy="4724400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7" name="Arc 3"/>
          <p:cNvSpPr>
            <a:spLocks/>
          </p:cNvSpPr>
          <p:nvPr/>
        </p:nvSpPr>
        <p:spPr bwMode="auto">
          <a:xfrm rot="901265">
            <a:off x="3203575" y="1052513"/>
            <a:ext cx="2324100" cy="1433512"/>
          </a:xfrm>
          <a:custGeom>
            <a:avLst/>
            <a:gdLst>
              <a:gd name="T0" fmla="*/ 0 w 43055"/>
              <a:gd name="T1" fmla="*/ 1007609 h 27179"/>
              <a:gd name="T2" fmla="*/ 2284533 w 43055"/>
              <a:gd name="T3" fmla="*/ 1433512 h 27179"/>
              <a:gd name="T4" fmla="*/ 1158136 w 43055"/>
              <a:gd name="T5" fmla="*/ 1139257 h 27179"/>
              <a:gd name="T6" fmla="*/ 0 60000 65536"/>
              <a:gd name="T7" fmla="*/ 0 60000 65536"/>
              <a:gd name="T8" fmla="*/ 0 60000 65536"/>
              <a:gd name="T9" fmla="*/ 0 w 43055"/>
              <a:gd name="T10" fmla="*/ 0 h 27179"/>
              <a:gd name="T11" fmla="*/ 43055 w 43055"/>
              <a:gd name="T12" fmla="*/ 27179 h 271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055" h="27179" fill="none" extrusionOk="0">
                <a:moveTo>
                  <a:pt x="-1" y="19103"/>
                </a:moveTo>
                <a:cubicBezTo>
                  <a:pt x="1266" y="8213"/>
                  <a:pt x="10491" y="-1"/>
                  <a:pt x="21455" y="0"/>
                </a:cubicBezTo>
                <a:cubicBezTo>
                  <a:pt x="33384" y="0"/>
                  <a:pt x="43055" y="9670"/>
                  <a:pt x="43055" y="21600"/>
                </a:cubicBezTo>
                <a:cubicBezTo>
                  <a:pt x="43055" y="23483"/>
                  <a:pt x="42808" y="25359"/>
                  <a:pt x="42322" y="27179"/>
                </a:cubicBezTo>
              </a:path>
              <a:path w="43055" h="27179" stroke="0" extrusionOk="0">
                <a:moveTo>
                  <a:pt x="-1" y="19103"/>
                </a:moveTo>
                <a:cubicBezTo>
                  <a:pt x="1266" y="8213"/>
                  <a:pt x="10491" y="-1"/>
                  <a:pt x="21455" y="0"/>
                </a:cubicBezTo>
                <a:cubicBezTo>
                  <a:pt x="33384" y="0"/>
                  <a:pt x="43055" y="9670"/>
                  <a:pt x="43055" y="21600"/>
                </a:cubicBezTo>
                <a:cubicBezTo>
                  <a:pt x="43055" y="23483"/>
                  <a:pt x="42808" y="25359"/>
                  <a:pt x="42322" y="27179"/>
                </a:cubicBezTo>
                <a:lnTo>
                  <a:pt x="21455" y="21600"/>
                </a:lnTo>
                <a:close/>
              </a:path>
            </a:pathLst>
          </a:cu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8" name="Oval 4"/>
          <p:cNvSpPr>
            <a:spLocks noChangeArrowheads="1"/>
          </p:cNvSpPr>
          <p:nvPr/>
        </p:nvSpPr>
        <p:spPr bwMode="auto">
          <a:xfrm>
            <a:off x="3059113" y="1700213"/>
            <a:ext cx="152400" cy="152400"/>
          </a:xfrm>
          <a:prstGeom prst="ellipse">
            <a:avLst/>
          </a:prstGeom>
          <a:solidFill>
            <a:srgbClr val="F3151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H="1">
            <a:off x="2771775" y="2708275"/>
            <a:ext cx="2514600" cy="304800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0" name="Freeform 6"/>
          <p:cNvSpPr>
            <a:spLocks/>
          </p:cNvSpPr>
          <p:nvPr/>
        </p:nvSpPr>
        <p:spPr bwMode="auto">
          <a:xfrm>
            <a:off x="2771775" y="5300663"/>
            <a:ext cx="2667000" cy="469900"/>
          </a:xfrm>
          <a:custGeom>
            <a:avLst/>
            <a:gdLst>
              <a:gd name="T0" fmla="*/ 0 w 1680"/>
              <a:gd name="T1" fmla="*/ 240 h 248"/>
              <a:gd name="T2" fmla="*/ 720 w 1680"/>
              <a:gd name="T3" fmla="*/ 48 h 248"/>
              <a:gd name="T4" fmla="*/ 1248 w 1680"/>
              <a:gd name="T5" fmla="*/ 240 h 248"/>
              <a:gd name="T6" fmla="*/ 1680 w 1680"/>
              <a:gd name="T7" fmla="*/ 0 h 248"/>
              <a:gd name="T8" fmla="*/ 0 60000 65536"/>
              <a:gd name="T9" fmla="*/ 0 60000 65536"/>
              <a:gd name="T10" fmla="*/ 0 60000 65536"/>
              <a:gd name="T11" fmla="*/ 0 60000 65536"/>
              <a:gd name="T12" fmla="*/ 0 w 1680"/>
              <a:gd name="T13" fmla="*/ 0 h 248"/>
              <a:gd name="T14" fmla="*/ 1680 w 1680"/>
              <a:gd name="T15" fmla="*/ 248 h 24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80" h="248">
                <a:moveTo>
                  <a:pt x="0" y="240"/>
                </a:moveTo>
                <a:cubicBezTo>
                  <a:pt x="256" y="144"/>
                  <a:pt x="512" y="48"/>
                  <a:pt x="720" y="48"/>
                </a:cubicBezTo>
                <a:cubicBezTo>
                  <a:pt x="928" y="48"/>
                  <a:pt x="1088" y="248"/>
                  <a:pt x="1248" y="240"/>
                </a:cubicBezTo>
                <a:cubicBezTo>
                  <a:pt x="1408" y="232"/>
                  <a:pt x="1608" y="40"/>
                  <a:pt x="1680" y="0"/>
                </a:cubicBezTo>
              </a:path>
            </a:pathLst>
          </a:cu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1" name="Oval 10"/>
          <p:cNvSpPr>
            <a:spLocks noChangeArrowheads="1"/>
          </p:cNvSpPr>
          <p:nvPr/>
        </p:nvSpPr>
        <p:spPr bwMode="auto">
          <a:xfrm>
            <a:off x="2700338" y="5661025"/>
            <a:ext cx="215900" cy="152400"/>
          </a:xfrm>
          <a:prstGeom prst="ellipse">
            <a:avLst/>
          </a:prstGeom>
          <a:solidFill>
            <a:srgbClr val="F3151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71687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8243069">
            <a:off x="3629025" y="25400"/>
            <a:ext cx="387350" cy="190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 descr="http://media.meta.ua/files/pic/0/25/197/Zdw5bDCdIv.jpg"/>
          <p:cNvPicPr>
            <a:picLocks noChangeAspect="1" noChangeArrowheads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388" y="4071942"/>
            <a:ext cx="2020805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229 0.07746 C -0.01632 0.04833 -0.00018 0.02081 0.01753 0.00278 C 0.03541 -0.01433 0.05469 -0.02312 0.07534 -0.02844 C 0.09583 -0.03121 0.12187 -0.03121 0.14132 -0.02844 C 0.16128 -0.02312 0.17864 -0.00508 0.19114 0.00278 C 0.20364 0.01203 0.20868 0.00995 0.21597 0.02428 C 0.22257 0.03792 0.23073 0.06197 0.23229 0.08671 C 0.23489 0.11145 0.23073 0.14636 0.22378 0.1711 C 0.21684 0.19492 0.23073 0.16925 0.19114 0.23399 C 0.15052 0.29758 0.02569 0.49341 -0.01563 0.55908 C -0.05677 0.62359 -0.05677 0.61619 -0.05677 0.62104 C -0.05556 0.62937 -0.02552 0.59839 -0.00747 0.59052 C 0.01007 0.58104 0.03125 0.56948 0.05069 0.56948 C 0.06996 0.56948 0.09184 0.58289 0.10833 0.59052 C 0.12448 0.59723 0.13316 0.61457 0.14948 0.61133 C 0.1658 0.60694 0.19757 0.57596 0.20712 0.56948 " pathEditMode="relative" rAng="0" ptsTypes="aaaaaaaaaaaaaaaA">
                                      <p:cBhvr>
                                        <p:cTn id="6" dur="50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" y="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928662" y="1785926"/>
            <a:ext cx="2222509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35 • 5</a:t>
            </a:r>
            <a:endParaRPr lang="ru-RU" sz="40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3286116" y="1785926"/>
            <a:ext cx="258128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57 + 57</a:t>
            </a:r>
            <a:endParaRPr lang="ru-RU" sz="40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78855" name="Text Box 7"/>
          <p:cNvSpPr txBox="1">
            <a:spLocks noChangeArrowheads="1"/>
          </p:cNvSpPr>
          <p:nvPr/>
        </p:nvSpPr>
        <p:spPr bwMode="auto">
          <a:xfrm>
            <a:off x="5929322" y="1785926"/>
            <a:ext cx="11525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83</a:t>
            </a:r>
            <a:endParaRPr lang="ru-RU" sz="40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78856" name="Text Box 8"/>
          <p:cNvSpPr txBox="1">
            <a:spLocks noChangeArrowheads="1"/>
          </p:cNvSpPr>
          <p:nvPr/>
        </p:nvSpPr>
        <p:spPr bwMode="auto">
          <a:xfrm>
            <a:off x="7215206" y="1785926"/>
            <a:ext cx="11525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29</a:t>
            </a:r>
            <a:endParaRPr lang="ru-RU" sz="40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78857" name="Text Box 9"/>
          <p:cNvSpPr txBox="1">
            <a:spLocks noChangeArrowheads="1"/>
          </p:cNvSpPr>
          <p:nvPr/>
        </p:nvSpPr>
        <p:spPr bwMode="auto">
          <a:xfrm>
            <a:off x="857224" y="2571744"/>
            <a:ext cx="428628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13+13+13=39</a:t>
            </a:r>
            <a:endParaRPr lang="ru-RU" sz="40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78859" name="Text Box 11"/>
          <p:cNvSpPr txBox="1">
            <a:spLocks noChangeArrowheads="1"/>
          </p:cNvSpPr>
          <p:nvPr/>
        </p:nvSpPr>
        <p:spPr bwMode="auto">
          <a:xfrm>
            <a:off x="1357290" y="3429000"/>
            <a:ext cx="186690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9•а</a:t>
            </a:r>
            <a:endParaRPr lang="ru-RU" sz="4000" b="1" spc="50" dirty="0">
              <a:ln w="11430"/>
              <a:solidFill>
                <a:srgbClr val="A5002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78860" name="Text Box 12"/>
          <p:cNvSpPr txBox="1">
            <a:spLocks noChangeArrowheads="1"/>
          </p:cNvSpPr>
          <p:nvPr/>
        </p:nvSpPr>
        <p:spPr bwMode="auto">
          <a:xfrm>
            <a:off x="4929190" y="3429000"/>
            <a:ext cx="11525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40</a:t>
            </a:r>
            <a:endParaRPr lang="ru-RU" sz="40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78861" name="Text Box 13"/>
          <p:cNvSpPr txBox="1">
            <a:spLocks noChangeArrowheads="1"/>
          </p:cNvSpPr>
          <p:nvPr/>
        </p:nvSpPr>
        <p:spPr bwMode="auto">
          <a:xfrm>
            <a:off x="6143636" y="3429000"/>
            <a:ext cx="18002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100</a:t>
            </a:r>
            <a:endParaRPr lang="ru-RU" sz="40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4" name="AutoShape 3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360362" cy="287337"/>
          </a:xfrm>
          <a:prstGeom prst="actionButtonForwardNext">
            <a:avLst/>
          </a:prstGeom>
          <a:solidFill>
            <a:srgbClr val="2C987C">
              <a:alpha val="6901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5143504" y="2571744"/>
            <a:ext cx="328614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17+17+17</a:t>
            </a:r>
            <a:endParaRPr lang="ru-RU" sz="40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2928926" y="3429000"/>
            <a:ext cx="20717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на 5</a:t>
            </a:r>
            <a:endParaRPr lang="ru-RU" sz="40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1" name="AutoShape 33"/>
          <p:cNvSpPr>
            <a:spLocks noChangeArrowheads="1"/>
          </p:cNvSpPr>
          <p:nvPr/>
        </p:nvSpPr>
        <p:spPr bwMode="auto">
          <a:xfrm>
            <a:off x="2928926" y="4357694"/>
            <a:ext cx="2813046" cy="792163"/>
          </a:xfrm>
          <a:prstGeom prst="cloudCallout">
            <a:avLst>
              <a:gd name="adj1" fmla="val 68077"/>
              <a:gd name="adj2" fmla="val 66290"/>
            </a:avLst>
          </a:prstGeom>
          <a:solidFill>
            <a:srgbClr val="FF99CC">
              <a:alpha val="25000"/>
            </a:srgbClr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ru-RU" sz="2400" b="1" spc="50" dirty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Молодцы!</a:t>
            </a:r>
          </a:p>
        </p:txBody>
      </p:sp>
      <p:pic>
        <p:nvPicPr>
          <p:cNvPr id="22" name="Picture 2" descr="http://media.meta.ua/files/pic/0/25/197/Zdw5bDCdIv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84" y="4857760"/>
            <a:ext cx="1928826" cy="1636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8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8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8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8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78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1142976" y="3786190"/>
            <a:ext cx="2058640" cy="1714512"/>
            <a:chOff x="5179106" y="3576041"/>
            <a:chExt cx="1777608" cy="1366838"/>
          </a:xfrm>
        </p:grpSpPr>
        <p:pic>
          <p:nvPicPr>
            <p:cNvPr id="3" name="Picture 12" descr="174531f737e2"/>
            <p:cNvPicPr>
              <a:picLocks noChangeAspect="1" noChangeArrowheads="1"/>
            </p:cNvPicPr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042708" y="4145558"/>
              <a:ext cx="914006" cy="7140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" name="Picture 11" descr="af857422a2e6"/>
            <p:cNvPicPr>
              <a:picLocks noChangeAspect="1" noChangeArrowheads="1"/>
            </p:cNvPicPr>
            <p:nvPr/>
          </p:nvPicPr>
          <p:blipFill>
            <a:blip r:embed="rId3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179106" y="3576041"/>
              <a:ext cx="915125" cy="1366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071538" y="928670"/>
            <a:ext cx="700092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48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</a:t>
            </a:r>
            <a:r>
              <a:rPr lang="ru-RU" sz="48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+ </a:t>
            </a:r>
            <a:r>
              <a:rPr lang="ru-RU" sz="48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+ 2 </a:t>
            </a:r>
            <a:r>
              <a:rPr lang="ru-RU" sz="48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= </a:t>
            </a:r>
            <a:r>
              <a:rPr lang="ru-RU" sz="48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6 (руб.)</a:t>
            </a:r>
            <a:endParaRPr lang="ru-RU" sz="48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571604" y="2500306"/>
            <a:ext cx="607223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48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• 3 </a:t>
            </a:r>
            <a:r>
              <a:rPr lang="ru-RU" sz="4800" b="1" spc="50" dirty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= </a:t>
            </a:r>
            <a:r>
              <a:rPr lang="ru-RU" sz="48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6 (руб.)</a:t>
            </a:r>
            <a:endParaRPr lang="ru-RU" sz="4800" b="1" spc="50" dirty="0">
              <a:ln w="11430"/>
              <a:solidFill>
                <a:srgbClr val="CC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9" name="AutoShape 3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29652" y="6357958"/>
            <a:ext cx="360362" cy="287337"/>
          </a:xfrm>
          <a:prstGeom prst="actionButtonForwardNext">
            <a:avLst/>
          </a:prstGeom>
          <a:solidFill>
            <a:srgbClr val="2C987C">
              <a:alpha val="6901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785786" y="1142984"/>
            <a:ext cx="807249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36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</a:t>
            </a:r>
            <a:r>
              <a:rPr lang="ru-RU" sz="36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+ </a:t>
            </a:r>
            <a:r>
              <a:rPr lang="ru-RU" sz="36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+ 2 + 2 + 2 </a:t>
            </a:r>
            <a:r>
              <a:rPr lang="ru-RU" sz="3600" b="1" spc="50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= </a:t>
            </a:r>
            <a:r>
              <a:rPr lang="ru-RU" sz="36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10 (руб.)</a:t>
            </a:r>
            <a:endParaRPr lang="ru-RU" sz="3600" b="1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500166" y="2571744"/>
            <a:ext cx="607223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ru-RU" sz="48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• 5 </a:t>
            </a:r>
            <a:r>
              <a:rPr lang="ru-RU" sz="4800" b="1" spc="50" dirty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= </a:t>
            </a:r>
            <a:r>
              <a:rPr lang="ru-RU" sz="4800" b="1" spc="50" dirty="0" smtClean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10 (руб.)</a:t>
            </a:r>
            <a:endParaRPr lang="ru-RU" sz="4800" b="1" spc="50" dirty="0">
              <a:ln w="11430"/>
              <a:solidFill>
                <a:srgbClr val="CC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9" name="AutoShape 3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29652" y="6357958"/>
            <a:ext cx="360362" cy="287337"/>
          </a:xfrm>
          <a:prstGeom prst="actionButtonForwardNext">
            <a:avLst/>
          </a:prstGeom>
          <a:solidFill>
            <a:srgbClr val="2C987C">
              <a:alpha val="6901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8" name="Группа 7"/>
          <p:cNvGrpSpPr/>
          <p:nvPr/>
        </p:nvGrpSpPr>
        <p:grpSpPr>
          <a:xfrm>
            <a:off x="1142976" y="3786190"/>
            <a:ext cx="2058640" cy="1714512"/>
            <a:chOff x="5179106" y="3576041"/>
            <a:chExt cx="1777608" cy="1366838"/>
          </a:xfrm>
        </p:grpSpPr>
        <p:pic>
          <p:nvPicPr>
            <p:cNvPr id="10" name="Picture 12" descr="174531f737e2"/>
            <p:cNvPicPr>
              <a:picLocks noChangeAspect="1" noChangeArrowheads="1"/>
            </p:cNvPicPr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042708" y="4145558"/>
              <a:ext cx="914006" cy="7140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1" descr="af857422a2e6"/>
            <p:cNvPicPr>
              <a:picLocks noChangeAspect="1" noChangeArrowheads="1"/>
            </p:cNvPicPr>
            <p:nvPr/>
          </p:nvPicPr>
          <p:blipFill>
            <a:blip r:embed="rId3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179106" y="3576041"/>
              <a:ext cx="915125" cy="1366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Шаблон оформления 'Детский манеж'">
  <a:themeElements>
    <a:clrScheme name="Другая 17">
      <a:dk1>
        <a:srgbClr val="000000"/>
      </a:dk1>
      <a:lt1>
        <a:srgbClr val="FFFFFF"/>
      </a:lt1>
      <a:dk2>
        <a:srgbClr val="5A867B"/>
      </a:dk2>
      <a:lt2>
        <a:srgbClr val="B7D760"/>
      </a:lt2>
      <a:accent1>
        <a:srgbClr val="F1F3CF"/>
      </a:accent1>
      <a:accent2>
        <a:srgbClr val="E9CC7A"/>
      </a:accent2>
      <a:accent3>
        <a:srgbClr val="FFFFFF"/>
      </a:accent3>
      <a:accent4>
        <a:srgbClr val="000000"/>
      </a:accent4>
      <a:accent5>
        <a:srgbClr val="F7F8E4"/>
      </a:accent5>
      <a:accent6>
        <a:srgbClr val="D3B96E"/>
      </a:accent6>
      <a:hlink>
        <a:srgbClr val="92D050"/>
      </a:hlink>
      <a:folHlink>
        <a:srgbClr val="96C8D1"/>
      </a:folHlink>
    </a:clrScheme>
    <a:fontScheme name="Office Them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5A867B"/>
        </a:dk2>
        <a:lt2>
          <a:srgbClr val="B7D760"/>
        </a:lt2>
        <a:accent1>
          <a:srgbClr val="F1F3CF"/>
        </a:accent1>
        <a:accent2>
          <a:srgbClr val="E9CC7A"/>
        </a:accent2>
        <a:accent3>
          <a:srgbClr val="FFFFFF"/>
        </a:accent3>
        <a:accent4>
          <a:srgbClr val="000000"/>
        </a:accent4>
        <a:accent5>
          <a:srgbClr val="F7F8E4"/>
        </a:accent5>
        <a:accent6>
          <a:srgbClr val="D3B96E"/>
        </a:accent6>
        <a:hlink>
          <a:srgbClr val="D1B4C8"/>
        </a:hlink>
        <a:folHlink>
          <a:srgbClr val="96C8D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Детский манеж'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Детский манеж'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Детский манеж'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Детский манеж' 4">
        <a:dk1>
          <a:srgbClr val="000000"/>
        </a:dk1>
        <a:lt1>
          <a:srgbClr val="FFFFFF"/>
        </a:lt1>
        <a:dk2>
          <a:srgbClr val="5A867B"/>
        </a:dk2>
        <a:lt2>
          <a:srgbClr val="B7D760"/>
        </a:lt2>
        <a:accent1>
          <a:srgbClr val="F1F3CF"/>
        </a:accent1>
        <a:accent2>
          <a:srgbClr val="E9CC7A"/>
        </a:accent2>
        <a:accent3>
          <a:srgbClr val="FFFFFF"/>
        </a:accent3>
        <a:accent4>
          <a:srgbClr val="000000"/>
        </a:accent4>
        <a:accent5>
          <a:srgbClr val="F7F8E4"/>
        </a:accent5>
        <a:accent6>
          <a:srgbClr val="D3B96E"/>
        </a:accent6>
        <a:hlink>
          <a:srgbClr val="D1B4C8"/>
        </a:hlink>
        <a:folHlink>
          <a:srgbClr val="96C8D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Детский манеж' 5">
        <a:dk1>
          <a:srgbClr val="000000"/>
        </a:dk1>
        <a:lt1>
          <a:srgbClr val="FFFFFF"/>
        </a:lt1>
        <a:dk2>
          <a:srgbClr val="5A867B"/>
        </a:dk2>
        <a:lt2>
          <a:srgbClr val="B7D760"/>
        </a:lt2>
        <a:accent1>
          <a:srgbClr val="F1F3CF"/>
        </a:accent1>
        <a:accent2>
          <a:srgbClr val="E9CC7A"/>
        </a:accent2>
        <a:accent3>
          <a:srgbClr val="FFFFFF"/>
        </a:accent3>
        <a:accent4>
          <a:srgbClr val="000000"/>
        </a:accent4>
        <a:accent5>
          <a:srgbClr val="F7F8E4"/>
        </a:accent5>
        <a:accent6>
          <a:srgbClr val="D3B96E"/>
        </a:accent6>
        <a:hlink>
          <a:srgbClr val="9900CC"/>
        </a:hlink>
        <a:folHlink>
          <a:srgbClr val="96C8D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Детский манеж' 6">
        <a:dk1>
          <a:srgbClr val="000000"/>
        </a:dk1>
        <a:lt1>
          <a:srgbClr val="CC3300"/>
        </a:lt1>
        <a:dk2>
          <a:srgbClr val="5A867B"/>
        </a:dk2>
        <a:lt2>
          <a:srgbClr val="B7D760"/>
        </a:lt2>
        <a:accent1>
          <a:srgbClr val="F1F3CF"/>
        </a:accent1>
        <a:accent2>
          <a:srgbClr val="E9CC7A"/>
        </a:accent2>
        <a:accent3>
          <a:srgbClr val="E2ADAA"/>
        </a:accent3>
        <a:accent4>
          <a:srgbClr val="000000"/>
        </a:accent4>
        <a:accent5>
          <a:srgbClr val="F7F8E4"/>
        </a:accent5>
        <a:accent6>
          <a:srgbClr val="D3B96E"/>
        </a:accent6>
        <a:hlink>
          <a:srgbClr val="9900CC"/>
        </a:hlink>
        <a:folHlink>
          <a:srgbClr val="96C8D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Детский манеж' 7">
        <a:dk1>
          <a:srgbClr val="000000"/>
        </a:dk1>
        <a:lt1>
          <a:srgbClr val="CC3300"/>
        </a:lt1>
        <a:dk2>
          <a:srgbClr val="5A867B"/>
        </a:dk2>
        <a:lt2>
          <a:srgbClr val="B7D760"/>
        </a:lt2>
        <a:accent1>
          <a:srgbClr val="F1F3CF"/>
        </a:accent1>
        <a:accent2>
          <a:srgbClr val="E9CC7A"/>
        </a:accent2>
        <a:accent3>
          <a:srgbClr val="E2ADAA"/>
        </a:accent3>
        <a:accent4>
          <a:srgbClr val="000000"/>
        </a:accent4>
        <a:accent5>
          <a:srgbClr val="F7F8E4"/>
        </a:accent5>
        <a:accent6>
          <a:srgbClr val="D3B96E"/>
        </a:accent6>
        <a:hlink>
          <a:srgbClr val="99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Детский манеж' 8">
        <a:dk1>
          <a:srgbClr val="000000"/>
        </a:dk1>
        <a:lt1>
          <a:srgbClr val="CC3300"/>
        </a:lt1>
        <a:dk2>
          <a:srgbClr val="5A867B"/>
        </a:dk2>
        <a:lt2>
          <a:srgbClr val="B7D760"/>
        </a:lt2>
        <a:accent1>
          <a:srgbClr val="F1F3CF"/>
        </a:accent1>
        <a:accent2>
          <a:srgbClr val="E9CC7A"/>
        </a:accent2>
        <a:accent3>
          <a:srgbClr val="E2ADAA"/>
        </a:accent3>
        <a:accent4>
          <a:srgbClr val="000000"/>
        </a:accent4>
        <a:accent5>
          <a:srgbClr val="F7F8E4"/>
        </a:accent5>
        <a:accent6>
          <a:srgbClr val="D3B96E"/>
        </a:accent6>
        <a:hlink>
          <a:srgbClr val="CC3300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Детский манеж' 9">
        <a:dk1>
          <a:srgbClr val="000000"/>
        </a:dk1>
        <a:lt1>
          <a:srgbClr val="CC3300"/>
        </a:lt1>
        <a:dk2>
          <a:srgbClr val="5A867B"/>
        </a:dk2>
        <a:lt2>
          <a:srgbClr val="B7D760"/>
        </a:lt2>
        <a:accent1>
          <a:srgbClr val="F1F3CF"/>
        </a:accent1>
        <a:accent2>
          <a:srgbClr val="E9CC7A"/>
        </a:accent2>
        <a:accent3>
          <a:srgbClr val="E2ADAA"/>
        </a:accent3>
        <a:accent4>
          <a:srgbClr val="000000"/>
        </a:accent4>
        <a:accent5>
          <a:srgbClr val="F7F8E4"/>
        </a:accent5>
        <a:accent6>
          <a:srgbClr val="D3B96E"/>
        </a:accent6>
        <a:hlink>
          <a:srgbClr val="A50021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Другая 15">
      <a:dk1>
        <a:srgbClr val="000000"/>
      </a:dk1>
      <a:lt1>
        <a:srgbClr val="CC3300"/>
      </a:lt1>
      <a:dk2>
        <a:srgbClr val="5A867B"/>
      </a:dk2>
      <a:lt2>
        <a:srgbClr val="B7D760"/>
      </a:lt2>
      <a:accent1>
        <a:srgbClr val="F1F3CF"/>
      </a:accent1>
      <a:accent2>
        <a:srgbClr val="E9CC7A"/>
      </a:accent2>
      <a:accent3>
        <a:srgbClr val="E2ADAA"/>
      </a:accent3>
      <a:accent4>
        <a:srgbClr val="000000"/>
      </a:accent4>
      <a:accent5>
        <a:srgbClr val="F7F8E4"/>
      </a:accent5>
      <a:accent6>
        <a:srgbClr val="D3B96E"/>
      </a:accent6>
      <a:hlink>
        <a:srgbClr val="006060"/>
      </a:hlink>
      <a:folHlink>
        <a:srgbClr val="FF7547"/>
      </a:folHlink>
    </a:clrScheme>
    <a:fontScheme name="1_Office Them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Theme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Theme 4">
        <a:dk1>
          <a:srgbClr val="000000"/>
        </a:dk1>
        <a:lt1>
          <a:srgbClr val="FFFFFF"/>
        </a:lt1>
        <a:dk2>
          <a:srgbClr val="5A867B"/>
        </a:dk2>
        <a:lt2>
          <a:srgbClr val="B7D760"/>
        </a:lt2>
        <a:accent1>
          <a:srgbClr val="F1F3CF"/>
        </a:accent1>
        <a:accent2>
          <a:srgbClr val="E9CC7A"/>
        </a:accent2>
        <a:accent3>
          <a:srgbClr val="FFFFFF"/>
        </a:accent3>
        <a:accent4>
          <a:srgbClr val="000000"/>
        </a:accent4>
        <a:accent5>
          <a:srgbClr val="F7F8E4"/>
        </a:accent5>
        <a:accent6>
          <a:srgbClr val="D3B96E"/>
        </a:accent6>
        <a:hlink>
          <a:srgbClr val="D1B4C8"/>
        </a:hlink>
        <a:folHlink>
          <a:srgbClr val="96C8D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Theme 5">
        <a:dk1>
          <a:srgbClr val="000000"/>
        </a:dk1>
        <a:lt1>
          <a:srgbClr val="FFFFFF"/>
        </a:lt1>
        <a:dk2>
          <a:srgbClr val="5A867B"/>
        </a:dk2>
        <a:lt2>
          <a:srgbClr val="B7D760"/>
        </a:lt2>
        <a:accent1>
          <a:srgbClr val="F1F3CF"/>
        </a:accent1>
        <a:accent2>
          <a:srgbClr val="E9CC7A"/>
        </a:accent2>
        <a:accent3>
          <a:srgbClr val="FFFFFF"/>
        </a:accent3>
        <a:accent4>
          <a:srgbClr val="000000"/>
        </a:accent4>
        <a:accent5>
          <a:srgbClr val="F7F8E4"/>
        </a:accent5>
        <a:accent6>
          <a:srgbClr val="D3B96E"/>
        </a:accent6>
        <a:hlink>
          <a:srgbClr val="9900CC"/>
        </a:hlink>
        <a:folHlink>
          <a:srgbClr val="96C8D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Theme 6">
        <a:dk1>
          <a:srgbClr val="000000"/>
        </a:dk1>
        <a:lt1>
          <a:srgbClr val="CC3300"/>
        </a:lt1>
        <a:dk2>
          <a:srgbClr val="5A867B"/>
        </a:dk2>
        <a:lt2>
          <a:srgbClr val="B7D760"/>
        </a:lt2>
        <a:accent1>
          <a:srgbClr val="F1F3CF"/>
        </a:accent1>
        <a:accent2>
          <a:srgbClr val="E9CC7A"/>
        </a:accent2>
        <a:accent3>
          <a:srgbClr val="E2ADAA"/>
        </a:accent3>
        <a:accent4>
          <a:srgbClr val="000000"/>
        </a:accent4>
        <a:accent5>
          <a:srgbClr val="F7F8E4"/>
        </a:accent5>
        <a:accent6>
          <a:srgbClr val="D3B96E"/>
        </a:accent6>
        <a:hlink>
          <a:srgbClr val="9900CC"/>
        </a:hlink>
        <a:folHlink>
          <a:srgbClr val="96C8D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Theme 7">
        <a:dk1>
          <a:srgbClr val="000000"/>
        </a:dk1>
        <a:lt1>
          <a:srgbClr val="CC3300"/>
        </a:lt1>
        <a:dk2>
          <a:srgbClr val="5A867B"/>
        </a:dk2>
        <a:lt2>
          <a:srgbClr val="B7D760"/>
        </a:lt2>
        <a:accent1>
          <a:srgbClr val="F1F3CF"/>
        </a:accent1>
        <a:accent2>
          <a:srgbClr val="E9CC7A"/>
        </a:accent2>
        <a:accent3>
          <a:srgbClr val="E2ADAA"/>
        </a:accent3>
        <a:accent4>
          <a:srgbClr val="000000"/>
        </a:accent4>
        <a:accent5>
          <a:srgbClr val="F7F8E4"/>
        </a:accent5>
        <a:accent6>
          <a:srgbClr val="D3B96E"/>
        </a:accent6>
        <a:hlink>
          <a:srgbClr val="99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Theme 8">
        <a:dk1>
          <a:srgbClr val="000000"/>
        </a:dk1>
        <a:lt1>
          <a:srgbClr val="CC3300"/>
        </a:lt1>
        <a:dk2>
          <a:srgbClr val="5A867B"/>
        </a:dk2>
        <a:lt2>
          <a:srgbClr val="B7D760"/>
        </a:lt2>
        <a:accent1>
          <a:srgbClr val="F1F3CF"/>
        </a:accent1>
        <a:accent2>
          <a:srgbClr val="E9CC7A"/>
        </a:accent2>
        <a:accent3>
          <a:srgbClr val="E2ADAA"/>
        </a:accent3>
        <a:accent4>
          <a:srgbClr val="000000"/>
        </a:accent4>
        <a:accent5>
          <a:srgbClr val="F7F8E4"/>
        </a:accent5>
        <a:accent6>
          <a:srgbClr val="D3B96E"/>
        </a:accent6>
        <a:hlink>
          <a:srgbClr val="CC3300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Theme 9">
        <a:dk1>
          <a:srgbClr val="000000"/>
        </a:dk1>
        <a:lt1>
          <a:srgbClr val="CC3300"/>
        </a:lt1>
        <a:dk2>
          <a:srgbClr val="5A867B"/>
        </a:dk2>
        <a:lt2>
          <a:srgbClr val="B7D760"/>
        </a:lt2>
        <a:accent1>
          <a:srgbClr val="F1F3CF"/>
        </a:accent1>
        <a:accent2>
          <a:srgbClr val="E9CC7A"/>
        </a:accent2>
        <a:accent3>
          <a:srgbClr val="E2ADAA"/>
        </a:accent3>
        <a:accent4>
          <a:srgbClr val="000000"/>
        </a:accent4>
        <a:accent5>
          <a:srgbClr val="F7F8E4"/>
        </a:accent5>
        <a:accent6>
          <a:srgbClr val="D3B96E"/>
        </a:accent6>
        <a:hlink>
          <a:srgbClr val="A50021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'Детский манеж'</Template>
  <TotalTime>1714</TotalTime>
  <Words>510</Words>
  <Application>Microsoft Office PowerPoint</Application>
  <PresentationFormat>Экран (4:3)</PresentationFormat>
  <Paragraphs>142</Paragraphs>
  <Slides>17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Шаблон оформления 'Детский манеж'</vt:lpstr>
      <vt:lpstr>1_Office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Manager/>
  <Company>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ws</dc:creator>
  <cp:keywords/>
  <dc:description/>
  <cp:lastModifiedBy>User</cp:lastModifiedBy>
  <cp:revision>139</cp:revision>
  <dcterms:created xsi:type="dcterms:W3CDTF">2009-11-20T08:13:03Z</dcterms:created>
  <dcterms:modified xsi:type="dcterms:W3CDTF">2017-01-02T12:45:04Z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TC100690461049</vt:lpwstr>
  </property>
</Properties>
</file>