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5" r:id="rId5"/>
    <p:sldId id="266" r:id="rId6"/>
    <p:sldId id="268" r:id="rId7"/>
    <p:sldId id="269" r:id="rId8"/>
    <p:sldId id="270" r:id="rId9"/>
    <p:sldId id="283" r:id="rId10"/>
    <p:sldId id="281" r:id="rId11"/>
    <p:sldId id="271" r:id="rId12"/>
    <p:sldId id="272" r:id="rId13"/>
    <p:sldId id="273" r:id="rId14"/>
    <p:sldId id="274" r:id="rId15"/>
    <p:sldId id="276" r:id="rId16"/>
    <p:sldId id="277" r:id="rId17"/>
    <p:sldId id="275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3" autoAdjust="0"/>
    <p:restoredTop sz="94660"/>
  </p:normalViewPr>
  <p:slideViewPr>
    <p:cSldViewPr>
      <p:cViewPr>
        <p:scale>
          <a:sx n="60" d="100"/>
          <a:sy n="60" d="100"/>
        </p:scale>
        <p:origin x="-86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00496" y="4643446"/>
            <a:ext cx="460058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Успехов в учёбе,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активности, сотрудничества!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book-region.ru/wp-content/uploads/2016/06/336.jpg"/>
          <p:cNvPicPr>
            <a:picLocks noChangeAspect="1" noChangeArrowheads="1"/>
          </p:cNvPicPr>
          <p:nvPr/>
        </p:nvPicPr>
        <p:blipFill>
          <a:blip r:embed="rId3" cstate="print"/>
          <a:srcRect l="10294" r="10293"/>
          <a:stretch>
            <a:fillRect/>
          </a:stretch>
        </p:blipFill>
        <p:spPr bwMode="auto">
          <a:xfrm>
            <a:off x="285720" y="1643051"/>
            <a:ext cx="2428892" cy="305858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29322" y="2071678"/>
            <a:ext cx="1785950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4286248" y="2643182"/>
            <a:ext cx="1857388" cy="1773816"/>
          </a:xfrm>
          <a:prstGeom prst="rect">
            <a:avLst/>
          </a:prstGeom>
          <a:noFill/>
        </p:spPr>
      </p:pic>
      <p:pic>
        <p:nvPicPr>
          <p:cNvPr id="9" name="Рисунок 14" descr="Урок 10 _Почему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928926" y="2000240"/>
            <a:ext cx="1576103" cy="180815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85852" y="4786322"/>
            <a:ext cx="1714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566861" cy="12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442" y="152400"/>
            <a:ext cx="6029340" cy="1490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ое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бря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сс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ая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бот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715140" y="1"/>
            <a:ext cx="2428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Скитиба Оксана Васильевна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Идентификатор: 220-507-893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Autofit/>
          </a:bodyPr>
          <a:lstStyle/>
          <a:p>
            <a:r>
              <a:rPr lang="ru-RU" b="1" dirty="0" smtClean="0"/>
              <a:t>Сравнение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4143404" cy="55721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sz="2800" b="1" dirty="0" smtClean="0"/>
              <a:t>1- имеют лексическое значение; </a:t>
            </a:r>
          </a:p>
          <a:p>
            <a:r>
              <a:rPr lang="ru-RU" sz="2800" b="1" dirty="0" smtClean="0"/>
              <a:t> 2 -  всегда можно задать вопрос;</a:t>
            </a:r>
          </a:p>
          <a:p>
            <a:r>
              <a:rPr lang="ru-RU" sz="2800" b="1" dirty="0" smtClean="0"/>
              <a:t>  3- имеют морфологические признаки ; </a:t>
            </a:r>
          </a:p>
          <a:p>
            <a:r>
              <a:rPr lang="ru-RU" sz="2800" b="1" dirty="0" smtClean="0"/>
              <a:t>   4- являются членами предложения; </a:t>
            </a:r>
          </a:p>
        </p:txBody>
      </p:sp>
      <p:pic>
        <p:nvPicPr>
          <p:cNvPr id="7" name="Рисунок 3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868" y="1071546"/>
            <a:ext cx="972448" cy="928694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86710" y="1000108"/>
            <a:ext cx="92869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Урок 10 _Почемуч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071942"/>
            <a:ext cx="1071570" cy="118244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643438" y="857232"/>
            <a:ext cx="4214842" cy="55721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 не имеют лексического значения;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2 -  невозможно задать вопрос;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не имеют морфологических признаков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4 - не являются членами предложения;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28604"/>
            <a:ext cx="1428760" cy="15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71480"/>
            <a:ext cx="1348844" cy="137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Справочный плакат</a:t>
            </a:r>
            <a:br>
              <a:rPr lang="ru-RU" b="1" dirty="0" smtClean="0"/>
            </a:br>
            <a:r>
              <a:rPr lang="ru-RU" b="1" dirty="0" smtClean="0"/>
              <a:t>Морфология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Рисунок 3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786182" y="5214950"/>
            <a:ext cx="1401076" cy="1338036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1643050"/>
          <a:ext cx="8572562" cy="3386161"/>
        </p:xfrm>
        <a:graphic>
          <a:graphicData uri="http://schemas.openxmlformats.org/drawingml/2006/table">
            <a:tbl>
              <a:tblPr/>
              <a:tblGrid>
                <a:gridCol w="1357322"/>
                <a:gridCol w="1214446"/>
                <a:gridCol w="1000132"/>
                <a:gridCol w="1000132"/>
                <a:gridCol w="948378"/>
                <a:gridCol w="1766266"/>
                <a:gridCol w="1285886"/>
              </a:tblGrid>
              <a:tr h="104299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ЧАСТИ РЕЧИ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СЛУЖЕБНЫЕ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ЧАСТИ РЕЧИ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1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существительное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прилагательное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числительное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Местоимение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гол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Предлог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Союз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1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214950"/>
            <a:ext cx="1214446" cy="12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Урок 10 _Почемуч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175542"/>
            <a:ext cx="1285884" cy="14189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000504"/>
            <a:ext cx="785818" cy="8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069534"/>
            <a:ext cx="714380" cy="7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000504"/>
            <a:ext cx="765342" cy="8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000504"/>
            <a:ext cx="765342" cy="8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000504"/>
            <a:ext cx="785818" cy="8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5261" y="4000504"/>
            <a:ext cx="7958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69534"/>
            <a:ext cx="714380" cy="7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285720" y="1643050"/>
            <a:ext cx="8572560" cy="33575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?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11. Проблемный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4000528" cy="56436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Карточка 2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А)Предлагается вам стих.  Прочтите его и скажите о чём он?  В чём трудности?</a:t>
            </a:r>
          </a:p>
          <a:p>
            <a:pPr>
              <a:buNone/>
            </a:pPr>
            <a:r>
              <a:rPr lang="ru-RU" sz="2400" b="1" dirty="0" smtClean="0"/>
              <a:t>            на </a:t>
            </a:r>
            <a:br>
              <a:rPr lang="ru-RU" sz="2400" b="1" dirty="0" smtClean="0"/>
            </a:br>
            <a:r>
              <a:rPr lang="ru-RU" sz="2400" b="1" dirty="0" smtClean="0"/>
              <a:t>Не, </a:t>
            </a:r>
            <a:br>
              <a:rPr lang="ru-RU" sz="2400" b="1" dirty="0" smtClean="0"/>
            </a:br>
            <a:r>
              <a:rPr lang="ru-RU" sz="2400" b="1" dirty="0" smtClean="0"/>
              <a:t>Аль в? </a:t>
            </a:r>
            <a:br>
              <a:rPr lang="ru-RU" sz="2400" b="1" dirty="0" smtClean="0"/>
            </a:br>
            <a:r>
              <a:rPr lang="ru-RU" sz="2400" b="1" dirty="0" smtClean="0"/>
              <a:t>Не        ли         на ? 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за </a:t>
            </a:r>
            <a:br>
              <a:rPr lang="ru-RU" sz="2400" b="1" dirty="0" smtClean="0"/>
            </a:br>
            <a:r>
              <a:rPr lang="ru-RU" sz="2400" b="1" dirty="0" smtClean="0"/>
              <a:t>В; </a:t>
            </a:r>
            <a:br>
              <a:rPr lang="ru-RU" sz="2400" b="1" dirty="0" smtClean="0"/>
            </a:br>
            <a:r>
              <a:rPr lang="ru-RU" sz="2400" b="1" dirty="0" smtClean="0"/>
              <a:t>В,                   во, </a:t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br>
              <a:rPr lang="ru-RU" sz="2400" b="1" dirty="0" smtClean="0"/>
            </a:br>
            <a:r>
              <a:rPr lang="ru-RU" sz="2400" b="1" dirty="0" smtClean="0"/>
              <a:t>Не </a:t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3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286116" y="5000636"/>
            <a:ext cx="1401076" cy="1338036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786314" y="785794"/>
            <a:ext cx="4000528" cy="57864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/>
              <a:t>"Ветер, ветер! Ты могуч, </a:t>
            </a:r>
            <a:br>
              <a:rPr lang="ru-RU" b="1" dirty="0" smtClean="0"/>
            </a:br>
            <a:r>
              <a:rPr lang="ru-RU" b="1" dirty="0" smtClean="0"/>
              <a:t>Ты гоняешь стаи туч, </a:t>
            </a:r>
            <a:br>
              <a:rPr lang="ru-RU" b="1" dirty="0" smtClean="0"/>
            </a:br>
            <a:r>
              <a:rPr lang="ru-RU" b="1" dirty="0" smtClean="0"/>
              <a:t>Ты волнуешь сине море, </a:t>
            </a:r>
            <a:br>
              <a:rPr lang="ru-RU" b="1" dirty="0" smtClean="0"/>
            </a:br>
            <a:r>
              <a:rPr lang="ru-RU" b="1" dirty="0" smtClean="0"/>
              <a:t>Всюду веешь …. просторе. </a:t>
            </a:r>
            <a:br>
              <a:rPr lang="ru-RU" b="1" dirty="0" smtClean="0"/>
            </a:br>
            <a:r>
              <a:rPr lang="ru-RU" b="1" dirty="0" smtClean="0"/>
              <a:t>…. боишься никого, </a:t>
            </a:r>
            <a:br>
              <a:rPr lang="ru-RU" b="1" dirty="0" smtClean="0"/>
            </a:br>
            <a:r>
              <a:rPr lang="ru-RU" b="1" dirty="0" smtClean="0"/>
              <a:t>Кроме бога одного. </a:t>
            </a:r>
            <a:br>
              <a:rPr lang="ru-RU" b="1" dirty="0" smtClean="0"/>
            </a:br>
            <a:r>
              <a:rPr lang="ru-RU" b="1" dirty="0" smtClean="0"/>
              <a:t>Аль откажешь мне … ответе? </a:t>
            </a:r>
            <a:br>
              <a:rPr lang="ru-RU" b="1" dirty="0" smtClean="0"/>
            </a:br>
            <a:r>
              <a:rPr lang="ru-RU" b="1" dirty="0" smtClean="0"/>
              <a:t>…. видал …где … свете </a:t>
            </a:r>
            <a:br>
              <a:rPr lang="ru-RU" b="1" dirty="0" smtClean="0"/>
            </a:br>
            <a:r>
              <a:rPr lang="ru-RU" b="1" dirty="0" smtClean="0"/>
              <a:t>Ты царевны молодой? </a:t>
            </a:r>
            <a:br>
              <a:rPr lang="ru-RU" b="1" dirty="0" smtClean="0"/>
            </a:br>
            <a:r>
              <a:rPr lang="ru-RU" b="1" dirty="0" smtClean="0"/>
              <a:t>Я жених ее".-- "Постой, -- </a:t>
            </a:r>
            <a:br>
              <a:rPr lang="ru-RU" b="1" dirty="0" smtClean="0"/>
            </a:br>
            <a:r>
              <a:rPr lang="ru-RU" b="1" dirty="0" smtClean="0"/>
              <a:t>Отвечает ветер буйный, -- </a:t>
            </a:r>
            <a:br>
              <a:rPr lang="ru-RU" b="1" dirty="0" smtClean="0"/>
            </a:br>
            <a:r>
              <a:rPr lang="ru-RU" b="1" dirty="0" smtClean="0"/>
              <a:t>Там …. речкой тихоструйной </a:t>
            </a:r>
            <a:br>
              <a:rPr lang="ru-RU" b="1" dirty="0" smtClean="0"/>
            </a:br>
            <a:r>
              <a:rPr lang="ru-RU" b="1" dirty="0" smtClean="0"/>
              <a:t>Есть высокая гора, </a:t>
            </a:r>
            <a:br>
              <a:rPr lang="ru-RU" b="1" dirty="0" smtClean="0"/>
            </a:br>
            <a:r>
              <a:rPr lang="ru-RU" b="1" dirty="0" smtClean="0"/>
              <a:t>…. ней глубокая нора; </a:t>
            </a:r>
            <a:br>
              <a:rPr lang="ru-RU" b="1" dirty="0" smtClean="0"/>
            </a:br>
            <a:r>
              <a:rPr lang="ru-RU" b="1" dirty="0" smtClean="0"/>
              <a:t>… той норе, …. тьме печальной, </a:t>
            </a:r>
            <a:br>
              <a:rPr lang="ru-RU" b="1" dirty="0" smtClean="0"/>
            </a:br>
            <a:r>
              <a:rPr lang="ru-RU" b="1" dirty="0" smtClean="0"/>
              <a:t>Гроб качается хрустальный </a:t>
            </a:r>
            <a:br>
              <a:rPr lang="ru-RU" b="1" dirty="0" smtClean="0"/>
            </a:br>
            <a:r>
              <a:rPr lang="ru-RU" b="1" dirty="0" smtClean="0"/>
              <a:t>…. цепях между столбов. </a:t>
            </a:r>
            <a:br>
              <a:rPr lang="ru-RU" b="1" dirty="0" smtClean="0"/>
            </a:br>
            <a:r>
              <a:rPr lang="ru-RU" b="1" dirty="0" smtClean="0"/>
              <a:t>…. видать ничьих следов </a:t>
            </a:r>
            <a:br>
              <a:rPr lang="ru-RU" b="1" dirty="0" smtClean="0"/>
            </a:br>
            <a:r>
              <a:rPr lang="ru-RU" b="1" dirty="0" smtClean="0"/>
              <a:t>Вкруг того пустого места, </a:t>
            </a:r>
            <a:br>
              <a:rPr lang="ru-RU" b="1" dirty="0" smtClean="0"/>
            </a:br>
            <a:r>
              <a:rPr lang="ru-RU" b="1" dirty="0" smtClean="0"/>
              <a:t>… том гробу твоя невеста".</a:t>
            </a:r>
            <a:endParaRPr lang="ru-RU" dirty="0" smtClean="0"/>
          </a:p>
          <a:p>
            <a:r>
              <a:rPr lang="ru-RU" b="1" dirty="0" smtClean="0"/>
              <a:t> (А.С. Пушкин)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714356"/>
            <a:ext cx="4071966" cy="5786478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12. Самостоятельная работа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4572032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Упражнение </a:t>
            </a:r>
            <a:r>
              <a:rPr lang="ru-RU" sz="3600" b="1" dirty="0" smtClean="0"/>
              <a:t>111</a:t>
            </a:r>
            <a:r>
              <a:rPr lang="ru-RU" sz="3600" dirty="0" smtClean="0"/>
              <a:t> с. </a:t>
            </a:r>
            <a:r>
              <a:rPr lang="ru-RU" sz="3600" b="1" dirty="0" smtClean="0"/>
              <a:t>67</a:t>
            </a:r>
            <a:r>
              <a:rPr lang="ru-RU" sz="3600" dirty="0" smtClean="0"/>
              <a:t> 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b="35737"/>
          <a:stretch>
            <a:fillRect/>
          </a:stretch>
        </p:blipFill>
        <p:spPr bwMode="auto">
          <a:xfrm>
            <a:off x="928662" y="1643050"/>
            <a:ext cx="76438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57950" y="785794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13</a:t>
            </a:r>
            <a:endParaRPr lang="ru-RU" sz="2400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12. Проверка по эталону</a:t>
            </a:r>
            <a:endParaRPr lang="ru-RU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17" y="885283"/>
          <a:ext cx="8572562" cy="5323305"/>
        </p:xfrm>
        <a:graphic>
          <a:graphicData uri="http://schemas.openxmlformats.org/drawingml/2006/table">
            <a:tbl>
              <a:tblPr/>
              <a:tblGrid>
                <a:gridCol w="1428763"/>
                <a:gridCol w="1143008"/>
                <a:gridCol w="1428760"/>
                <a:gridCol w="1071570"/>
                <a:gridCol w="1071570"/>
                <a:gridCol w="1000132"/>
                <a:gridCol w="785818"/>
                <a:gridCol w="642941"/>
              </a:tblGrid>
              <a:tr h="119267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САМОСТОЯТЕЛЬНЫЕ Ч. Р.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СЛУЖЕБНЫЕ Ч. Р.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сущ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Нареч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Предл.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Союз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старик 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синего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тридцать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они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жил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ровно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со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старухой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ветхой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три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самого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жили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моря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землянке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571604" cy="15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3000372"/>
            <a:ext cx="8501122" cy="314327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14</a:t>
            </a:r>
            <a:endParaRPr lang="ru-RU" sz="2400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13. Морфологический разбор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629683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2330" y="385762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13. Морфологический разбор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857232"/>
            <a:ext cx="778674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Урок 10 _Почему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86322"/>
            <a:ext cx="1638608" cy="18081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14. Проверочное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857232"/>
            <a:ext cx="5715040" cy="579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 descr="Смайлик весёл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286512" y="3857628"/>
            <a:ext cx="2143140" cy="20467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15. Лесенка успеха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1026" name="Picture 2" descr="лес успе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876"/>
            <a:ext cx="6500858" cy="234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214942" y="2928934"/>
            <a:ext cx="1357322" cy="1239514"/>
          </a:xfrm>
          <a:prstGeom prst="rect">
            <a:avLst/>
          </a:prstGeom>
          <a:noFill/>
        </p:spPr>
      </p:pic>
      <p:pic>
        <p:nvPicPr>
          <p:cNvPr id="10" name="Рисунок 3" descr="Смайлик весёл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3286116" y="2285992"/>
            <a:ext cx="1500198" cy="1369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18</a:t>
            </a:r>
            <a:endParaRPr lang="ru-RU" sz="2400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16. 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215074" y="3857628"/>
            <a:ext cx="2452510" cy="223964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1500174"/>
            <a:ext cx="54292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Правила с 67, 68 наизусть Упр. 112 (с. 67),114 (с. 68)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* Творческое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 задание: Придумать вопросы для справочного плаката о частях речи.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19</a:t>
            </a:r>
            <a:endParaRPr lang="ru-RU" sz="24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-238125"/>
            <a:ext cx="91821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785926"/>
          </a:xfrm>
        </p:spPr>
        <p:txBody>
          <a:bodyPr>
            <a:normAutofit/>
          </a:bodyPr>
          <a:lstStyle/>
          <a:p>
            <a:pPr lvl="0"/>
            <a:r>
              <a:rPr lang="ru-RU" sz="6000" dirty="0" smtClean="0">
                <a:latin typeface="Arial" pitchFamily="34" charset="0"/>
              </a:rPr>
              <a:t/>
            </a:r>
            <a:br>
              <a:rPr lang="ru-RU" sz="6000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972452" cy="635795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ну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рф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фич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ого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ия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742950" indent="-742950">
              <a:buAutoNum type="arabicPeriod"/>
            </a:pP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300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4300" b="1" dirty="0" smtClean="0">
                <a:latin typeface="Arial" pitchFamily="34" charset="0"/>
                <a:cs typeface="Arial" pitchFamily="34" charset="0"/>
              </a:rPr>
              <a:t>с толковым словарём</a:t>
            </a:r>
            <a:r>
              <a:rPr lang="ru-RU" sz="4300" dirty="0" smtClean="0">
                <a:latin typeface="Arial" pitchFamily="34" charset="0"/>
                <a:cs typeface="Arial" pitchFamily="34" charset="0"/>
              </a:rPr>
              <a:t> (или словарной страницей)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Морфология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наука о частях речи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 об их категориях и о формах слов.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571876"/>
            <a:ext cx="7572428" cy="26432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МОРФОЛОГИЯ</a:t>
            </a:r>
            <a:endParaRPr lang="ru-RU" sz="5400" b="1" dirty="0"/>
          </a:p>
        </p:txBody>
      </p:sp>
      <p:pic>
        <p:nvPicPr>
          <p:cNvPr id="9" name="Рисунок 3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947165" y="0"/>
            <a:ext cx="1196835" cy="11429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00496" y="4643446"/>
            <a:ext cx="460058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Молодцы!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урок!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book-region.ru/wp-content/uploads/2016/06/336.jpg"/>
          <p:cNvPicPr>
            <a:picLocks noChangeAspect="1" noChangeArrowheads="1"/>
          </p:cNvPicPr>
          <p:nvPr/>
        </p:nvPicPr>
        <p:blipFill>
          <a:blip r:embed="rId3" cstate="print"/>
          <a:srcRect l="10294" r="10293"/>
          <a:stretch>
            <a:fillRect/>
          </a:stretch>
        </p:blipFill>
        <p:spPr bwMode="auto">
          <a:xfrm>
            <a:off x="285720" y="1643051"/>
            <a:ext cx="2428892" cy="305858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285992"/>
            <a:ext cx="1785950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3" descr="Смайлик весёлы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4143372" y="2571744"/>
            <a:ext cx="1857388" cy="1773816"/>
          </a:xfrm>
          <a:prstGeom prst="rect">
            <a:avLst/>
          </a:prstGeom>
          <a:noFill/>
        </p:spPr>
      </p:pic>
      <p:pic>
        <p:nvPicPr>
          <p:cNvPr id="9" name="Рисунок 14" descr="Урок 10 _Почему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29322" y="1928802"/>
            <a:ext cx="1576103" cy="180815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10" y="5214950"/>
            <a:ext cx="17145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357826"/>
            <a:ext cx="1566861" cy="12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442" y="152400"/>
            <a:ext cx="6029340" cy="1490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ое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бря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сс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ая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бот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4" descr="C:\Documents and Settings\Оксана\Рабочий стол\0_b62be_fdb6bcc_ori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71427"/>
            <a:ext cx="8929718" cy="6686573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smtClean="0"/>
              <a:t>20</a:t>
            </a:r>
            <a:endParaRPr lang="ru-RU" sz="2400" b="1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715140" y="1"/>
            <a:ext cx="2428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Скитиба Оксана Васильевна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Идентификатор: 220-507-893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Историческая справка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3554" name="Picture 2" descr="F:\Жесткий диск\ОКСАНА 2016-2017 4 кл. ФГОС\откр урок 17.10.16\материалы к уроку\GRT_Greece_Makedonia_Halkidiki_cemping-Pifagor_Cam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86190"/>
            <a:ext cx="4305763" cy="2786082"/>
          </a:xfrm>
          <a:prstGeom prst="rect">
            <a:avLst/>
          </a:prstGeom>
          <a:noFill/>
        </p:spPr>
      </p:pic>
      <p:pic>
        <p:nvPicPr>
          <p:cNvPr id="25602" name="Picture 2" descr="http://www.idreamcareer.com/img/blog/School_teach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3116"/>
            <a:ext cx="3929090" cy="286823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8662" y="1081070"/>
            <a:ext cx="7643866" cy="1633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4800" b="1" dirty="0" smtClean="0"/>
              <a:t>Части речи </a:t>
            </a:r>
            <a:r>
              <a:rPr lang="ru-RU" sz="4400" b="1" dirty="0" smtClean="0"/>
              <a:t>были выделены</a:t>
            </a:r>
            <a:r>
              <a:rPr lang="ru-RU" sz="4800" b="1" dirty="0" smtClean="0"/>
              <a:t> в Индии </a:t>
            </a:r>
            <a:r>
              <a:rPr lang="ru-RU" sz="4400" b="1" dirty="0" smtClean="0"/>
              <a:t>в V в. до н.э.,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14810" y="2285992"/>
            <a:ext cx="4500594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/>
              <a:t>в Греции </a:t>
            </a:r>
            <a:r>
              <a:rPr lang="ru-RU" sz="3600" b="1" dirty="0" smtClean="0"/>
              <a:t>в  IV в. до н.э.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4" descr="Урок 10 _Почемуч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049842"/>
            <a:ext cx="1638608" cy="180815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Историческая справка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3555" name="Picture 3" descr="F:\Жесткий диск\ОКСАНА 2016-2017 4 кл. ФГОС\откр урок 17.10.16\материалы к уроку\ломоносов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641131"/>
            <a:ext cx="3782197" cy="4288067"/>
          </a:xfrm>
          <a:prstGeom prst="rect">
            <a:avLst/>
          </a:prstGeom>
          <a:noFill/>
        </p:spPr>
      </p:pic>
      <p:pic>
        <p:nvPicPr>
          <p:cNvPr id="23556" name="Picture 4" descr="F:\Жесткий диск\ОКСАНА 2016-2017 4 кл. ФГОС\откр урок 17.10.16\материалы к уроку\0002.thumb_onevolume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34570"/>
            <a:ext cx="1643074" cy="243174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868" y="1000108"/>
            <a:ext cx="5072098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Ломоносов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Михаил Юрьевич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4672786"/>
            <a:ext cx="79295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Части речи </a:t>
            </a:r>
            <a:r>
              <a:rPr lang="ru-RU" sz="3200" b="1" dirty="0" smtClean="0"/>
              <a:t>русского языка впервые описаны </a:t>
            </a:r>
            <a:r>
              <a:rPr lang="ru-RU" sz="3600" b="1" dirty="0" smtClean="0"/>
              <a:t>М. В. Ломоносовым </a:t>
            </a:r>
            <a:r>
              <a:rPr lang="ru-RU" sz="3200" b="1" dirty="0" smtClean="0"/>
              <a:t>в «Российской грамматике», которую он опубликовал в 1757 году (</a:t>
            </a:r>
            <a:r>
              <a:rPr lang="en-US" sz="3200" b="1" dirty="0" smtClean="0"/>
              <a:t>XVIII </a:t>
            </a:r>
            <a:r>
              <a:rPr lang="ru-RU" sz="3200" b="1" dirty="0" smtClean="0"/>
              <a:t>в</a:t>
            </a:r>
            <a:r>
              <a:rPr lang="en-US" sz="3200" b="1" dirty="0" smtClean="0"/>
              <a:t>)</a:t>
            </a:r>
            <a:endParaRPr lang="ru-RU" sz="3200" dirty="0"/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58082" y="2857496"/>
            <a:ext cx="1571668" cy="15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605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Пробное действие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072494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Карточка 1. </a:t>
            </a:r>
            <a:r>
              <a:rPr lang="ru-RU" dirty="0" smtClean="0"/>
              <a:t>Найдите и обозначьте только </a:t>
            </a:r>
            <a:r>
              <a:rPr lang="ru-RU" b="1" dirty="0" smtClean="0"/>
              <a:t>части речи.</a:t>
            </a:r>
            <a:endParaRPr lang="ru-RU" dirty="0" smtClean="0"/>
          </a:p>
          <a:p>
            <a:r>
              <a:rPr lang="ru-RU" sz="2800" b="1" dirty="0" smtClean="0"/>
              <a:t>Имя существительное</a:t>
            </a:r>
          </a:p>
          <a:p>
            <a:pPr lvl="0"/>
            <a:r>
              <a:rPr lang="ru-RU" sz="2800" b="1" dirty="0" smtClean="0"/>
              <a:t>Имя прилагательное</a:t>
            </a:r>
          </a:p>
          <a:p>
            <a:r>
              <a:rPr lang="ru-RU" sz="2800" b="1" dirty="0" smtClean="0"/>
              <a:t>Дополнение</a:t>
            </a:r>
          </a:p>
          <a:p>
            <a:r>
              <a:rPr lang="ru-RU" sz="2800" b="1" dirty="0" smtClean="0"/>
              <a:t>Корень.                          </a:t>
            </a:r>
          </a:p>
          <a:p>
            <a:r>
              <a:rPr lang="ru-RU" sz="2800" b="1" dirty="0" smtClean="0"/>
              <a:t>Глагол</a:t>
            </a:r>
          </a:p>
          <a:p>
            <a:r>
              <a:rPr lang="ru-RU" sz="2800" b="1" dirty="0" smtClean="0"/>
              <a:t>Суффикс</a:t>
            </a:r>
          </a:p>
          <a:p>
            <a:r>
              <a:rPr lang="ru-RU" sz="2800" b="1" dirty="0" smtClean="0"/>
              <a:t> Имя числительное</a:t>
            </a:r>
          </a:p>
          <a:p>
            <a:r>
              <a:rPr lang="ru-RU" sz="2800" b="1" dirty="0" smtClean="0"/>
              <a:t>Обстоятельство</a:t>
            </a:r>
          </a:p>
          <a:p>
            <a:r>
              <a:rPr lang="ru-RU" sz="2800" b="1" dirty="0" smtClean="0"/>
              <a:t>Обстоятельство</a:t>
            </a:r>
          </a:p>
          <a:p>
            <a:pPr lvl="1"/>
            <a:endParaRPr lang="ru-RU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628" y="1785926"/>
            <a:ext cx="3571932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Местоимение     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Предлог              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Приставка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Окончание         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Основа                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Сказуемое          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Подлежащее      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Союз                            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785926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857496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3357562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4929198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72462" y="4429132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2462" y="3929066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72462" y="3429000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4357694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5429264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57686" y="5857892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72462" y="1785926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72462" y="5429264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7686" y="2357430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7686" y="3857628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57686" y="4929198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72462" y="2928934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72462" y="2357430"/>
            <a:ext cx="357190" cy="342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028384" y="1772816"/>
            <a:ext cx="429198" cy="4000528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57686" y="1785926"/>
            <a:ext cx="357190" cy="442915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?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9" name="Рисунок 14" descr="Урок 10 _Почему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5786454"/>
            <a:ext cx="1008534" cy="1071546"/>
          </a:xfrm>
          <a:prstGeom prst="rect">
            <a:avLst/>
          </a:prstGeom>
          <a:noFill/>
        </p:spPr>
      </p:pic>
      <p:pic>
        <p:nvPicPr>
          <p:cNvPr id="40" name="Рисунок 3" descr="Смайлик весёл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643702" y="5500702"/>
            <a:ext cx="1186762" cy="1133365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14282" y="6215082"/>
            <a:ext cx="714380" cy="4286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5. Затруднения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072494" cy="12144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Не точно знаем отличительные признаки частей речи 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85720" y="1928802"/>
            <a:ext cx="837247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Тема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928662" y="4286256"/>
            <a:ext cx="7500990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Правописание </a:t>
            </a:r>
            <a:r>
              <a:rPr lang="ru-RU" sz="4400" b="1" dirty="0" smtClean="0">
                <a:solidFill>
                  <a:srgbClr val="00B050"/>
                </a:solidFill>
              </a:rPr>
              <a:t>суффикса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4400" b="1" dirty="0" smtClean="0">
                <a:solidFill>
                  <a:srgbClr val="00B050"/>
                </a:solidFill>
              </a:rPr>
              <a:t>- </a:t>
            </a:r>
            <a:r>
              <a:rPr lang="ru-RU" sz="4400" b="1" dirty="0" err="1" smtClean="0">
                <a:solidFill>
                  <a:srgbClr val="00B050"/>
                </a:solidFill>
              </a:rPr>
              <a:t>ек</a:t>
            </a:r>
            <a:r>
              <a:rPr lang="ru-RU" sz="4400" b="1" dirty="0" smtClean="0">
                <a:solidFill>
                  <a:srgbClr val="00B050"/>
                </a:solidFill>
              </a:rPr>
              <a:t>-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-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</a:t>
            </a:r>
            <a:r>
              <a:rPr lang="ru-RU" sz="4000" b="1" dirty="0" smtClean="0">
                <a:solidFill>
                  <a:srgbClr val="00B050"/>
                </a:solidFill>
              </a:rPr>
              <a:t> -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928662" y="3500438"/>
            <a:ext cx="7500990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Части речи. 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857224" y="2071678"/>
            <a:ext cx="7572460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Правописание букв безударных гласных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Рисунок 3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786578" y="1643050"/>
            <a:ext cx="1785950" cy="16309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7. 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71480"/>
            <a:ext cx="7786742" cy="121444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Уточнить и пополнить знания и умения о частях речи, развивать  УУД.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28596" y="1785926"/>
            <a:ext cx="837247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Задачи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1000100" y="2071678"/>
            <a:ext cx="7572460" cy="400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1" indent="-342900">
              <a:buAutoNum type="arabicParenR"/>
            </a:pPr>
            <a:r>
              <a:rPr lang="ru-RU" sz="3600" dirty="0" smtClean="0"/>
              <a:t>Называть и различать части речи</a:t>
            </a:r>
          </a:p>
          <a:p>
            <a:pPr marL="342900" lvl="1" indent="-342900">
              <a:buFontTx/>
              <a:buAutoNum type="arabicParenR"/>
            </a:pPr>
            <a:r>
              <a:rPr lang="ru-RU" sz="3600" dirty="0" smtClean="0"/>
              <a:t>Находить их признаки</a:t>
            </a:r>
          </a:p>
          <a:p>
            <a:pPr marL="342900" lvl="1" indent="-342900">
              <a:buFontTx/>
              <a:buAutoNum type="arabicParenR"/>
            </a:pPr>
            <a:r>
              <a:rPr lang="ru-RU" sz="3600" dirty="0" smtClean="0"/>
              <a:t>Упражняться в определении частей речи</a:t>
            </a:r>
          </a:p>
          <a:p>
            <a:pPr marL="342900" lvl="1" indent="-342900">
              <a:buFontTx/>
              <a:buAutoNum type="arabicParenR"/>
            </a:pPr>
            <a:r>
              <a:rPr lang="ru-RU" sz="3600" dirty="0" smtClean="0"/>
              <a:t>Разделить части речи на группы </a:t>
            </a:r>
          </a:p>
          <a:p>
            <a:pPr marL="342900" lvl="1" indent="-342900">
              <a:buFontTx/>
              <a:buAutoNum type="arabicParenR"/>
            </a:pPr>
            <a:r>
              <a:rPr lang="ru-RU" sz="3600" dirty="0" smtClean="0"/>
              <a:t>Решение проектной задачи</a:t>
            </a:r>
          </a:p>
          <a:p>
            <a:pPr marL="342900" lvl="1" indent="-342900">
              <a:buFontTx/>
              <a:buAutoNum type="arabicParenR"/>
            </a:pPr>
            <a:endParaRPr lang="ru-RU" sz="1050" dirty="0" smtClean="0"/>
          </a:p>
          <a:p>
            <a:pPr marL="342900" lvl="1" indent="-342900">
              <a:buFontTx/>
              <a:buAutoNum type="arabicParenR"/>
            </a:pPr>
            <a:endParaRPr lang="ru-RU" sz="1100" dirty="0" smtClean="0"/>
          </a:p>
          <a:p>
            <a:pPr marL="342900" lvl="1" indent="-342900">
              <a:buFontTx/>
              <a:buAutoNum type="arabicParenR"/>
            </a:pPr>
            <a:endParaRPr lang="ru-RU" sz="1200" dirty="0" smtClean="0"/>
          </a:p>
          <a:p>
            <a:pPr marL="342900" lvl="1" indent="-342900">
              <a:buFontTx/>
              <a:buAutoNum type="arabicParenR"/>
            </a:pPr>
            <a:endParaRPr lang="ru-RU" sz="1400" dirty="0" smtClean="0"/>
          </a:p>
          <a:p>
            <a:pPr marL="342900" lvl="1" indent="-342900">
              <a:buAutoNum type="arabicParenR"/>
            </a:pPr>
            <a:endParaRPr lang="ru-RU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b="1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5272" y="1714488"/>
            <a:ext cx="1214446" cy="12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9. Алгоритм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7929618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1. Название ч. р.</a:t>
            </a:r>
          </a:p>
          <a:p>
            <a:pPr>
              <a:buNone/>
            </a:pPr>
            <a:r>
              <a:rPr lang="ru-RU" sz="3600" b="1" dirty="0" smtClean="0"/>
              <a:t>2. Что обозначает?</a:t>
            </a:r>
          </a:p>
          <a:p>
            <a:pPr>
              <a:buNone/>
            </a:pPr>
            <a:r>
              <a:rPr lang="ru-RU" sz="3600" b="1" dirty="0" smtClean="0"/>
              <a:t>3. На какой вопрос отвечает?</a:t>
            </a:r>
          </a:p>
          <a:p>
            <a:pPr>
              <a:buNone/>
            </a:pPr>
            <a:r>
              <a:rPr lang="ru-RU" sz="3600" b="1" dirty="0" smtClean="0"/>
              <a:t>4. Непостоянные признаки.</a:t>
            </a:r>
          </a:p>
          <a:p>
            <a:pPr>
              <a:buNone/>
            </a:pPr>
            <a:r>
              <a:rPr lang="ru-RU" sz="3600" b="1" dirty="0" smtClean="0"/>
              <a:t>5. Постоянные признаки</a:t>
            </a:r>
          </a:p>
          <a:p>
            <a:pPr>
              <a:buNone/>
            </a:pPr>
            <a:r>
              <a:rPr lang="ru-RU" sz="3600" b="1" dirty="0" smtClean="0"/>
              <a:t>6. Синтаксическая роль в предложении.</a:t>
            </a:r>
            <a:endParaRPr lang="ru-RU" sz="3600" b="1" dirty="0"/>
          </a:p>
        </p:txBody>
      </p:sp>
      <p:pic>
        <p:nvPicPr>
          <p:cNvPr id="7" name="Рисунок 3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00760" y="5286388"/>
            <a:ext cx="1401076" cy="1338036"/>
          </a:xfrm>
          <a:prstGeom prst="rect">
            <a:avLst/>
          </a:prstGeom>
          <a:noFill/>
        </p:spPr>
      </p:pic>
      <p:pic>
        <p:nvPicPr>
          <p:cNvPr id="8" name="Рисунок 14" descr="Урок 10 _Почему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429132"/>
            <a:ext cx="1638608" cy="1808158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857760"/>
            <a:ext cx="1571604" cy="15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10. Проектная задача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358246" cy="3214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Создать справочный плакат</a:t>
            </a:r>
          </a:p>
          <a:p>
            <a:pPr marL="742950" indent="-742950">
              <a:buAutoNum type="arabicParenR"/>
            </a:pPr>
            <a:r>
              <a:rPr lang="ru-RU" sz="3600" b="1" dirty="0" smtClean="0"/>
              <a:t>Заполнить домики о частях речи по алгоритму со справочником (работа в группах) </a:t>
            </a:r>
          </a:p>
          <a:p>
            <a:pPr marL="742950" indent="-742950">
              <a:buAutoNum type="arabicParenR"/>
            </a:pPr>
            <a:r>
              <a:rPr lang="ru-RU" sz="3600" b="1" dirty="0" smtClean="0"/>
              <a:t>Разделить части речи на 2 группы.</a:t>
            </a:r>
            <a:endParaRPr lang="ru-RU" sz="3600" b="1" dirty="0"/>
          </a:p>
        </p:txBody>
      </p:sp>
      <p:pic>
        <p:nvPicPr>
          <p:cNvPr id="7" name="Рисунок 3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500958" y="3857628"/>
            <a:ext cx="1401076" cy="1338036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3768" y="500042"/>
            <a:ext cx="1214446" cy="9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Урок 10 _Почемуч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572008"/>
            <a:ext cx="1638608" cy="18081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143644"/>
            <a:ext cx="714380" cy="500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786710" y="6215082"/>
            <a:ext cx="1042416" cy="42860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473244"/>
            <a:ext cx="1428760" cy="15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072074"/>
            <a:ext cx="1348844" cy="137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://www.rahvaraamat.ee/images/products/000/069/367/thumbnails/big/daa633531a1c67100d72c61ef54d5974d6894518/%D1%81%D0%BF%D1%80%D0%B0%D0%B2%D0%BE%D1%87%D0%BD%D0%B8%D0%BA-%D0%B4%D0%BB%D1%8F-%D0%BD%D0%B0%D1%87%D0%B0%D0%BB%D1%8C%D0%BD%D1%8B%D1%85-%D0%BA%D0%BB%D0%B0%D1%81%D1%81%D0%BE%D0%B2-1-5-%D0%BA%D0%BB%D0%B0%D1%81%D1%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1" y="4214818"/>
            <a:ext cx="1466691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514</Words>
  <Application>Microsoft Office PowerPoint</Application>
  <PresentationFormat>Экран (4:3)</PresentationFormat>
  <Paragraphs>187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</vt:lpstr>
      <vt:lpstr>3. Историческая справка. </vt:lpstr>
      <vt:lpstr>3. Историческая справка. </vt:lpstr>
      <vt:lpstr>4. Пробное действие</vt:lpstr>
      <vt:lpstr>5. Затруднения</vt:lpstr>
      <vt:lpstr>7. Цель</vt:lpstr>
      <vt:lpstr>9. Алгоритм</vt:lpstr>
      <vt:lpstr>10. Проектная задача</vt:lpstr>
      <vt:lpstr>Сравнение</vt:lpstr>
      <vt:lpstr>Справочный плакат Морфология </vt:lpstr>
      <vt:lpstr>11. Проблемный вопрос</vt:lpstr>
      <vt:lpstr>12. Самостоятельная работа</vt:lpstr>
      <vt:lpstr>12. Проверка по эталону</vt:lpstr>
      <vt:lpstr> 13. Морфологический разбор </vt:lpstr>
      <vt:lpstr> 13. Морфологический разбор </vt:lpstr>
      <vt:lpstr> 14. Проверочное задание </vt:lpstr>
      <vt:lpstr> 15. Лесенка успеха </vt:lpstr>
      <vt:lpstr> 16. Домашнее задание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Уроку русского языка</dc:title>
  <cp:lastModifiedBy>Оксана</cp:lastModifiedBy>
  <cp:revision>155</cp:revision>
  <dcterms:modified xsi:type="dcterms:W3CDTF">2017-01-08T12:37:57Z</dcterms:modified>
</cp:coreProperties>
</file>