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  <p:sldMasterId id="2147483720" r:id="rId5"/>
    <p:sldMasterId id="2147483732" r:id="rId6"/>
    <p:sldMasterId id="2147483744" r:id="rId7"/>
    <p:sldMasterId id="2147483756" r:id="rId8"/>
  </p:sldMasterIdLst>
  <p:sldIdLst>
    <p:sldId id="276" r:id="rId9"/>
    <p:sldId id="257" r:id="rId10"/>
    <p:sldId id="259" r:id="rId11"/>
    <p:sldId id="260" r:id="rId12"/>
    <p:sldId id="261" r:id="rId13"/>
    <p:sldId id="263" r:id="rId14"/>
    <p:sldId id="262" r:id="rId15"/>
    <p:sldId id="268" r:id="rId16"/>
    <p:sldId id="264" r:id="rId17"/>
    <p:sldId id="265" r:id="rId18"/>
    <p:sldId id="266" r:id="rId19"/>
    <p:sldId id="267" r:id="rId20"/>
    <p:sldId id="273" r:id="rId21"/>
    <p:sldId id="269" r:id="rId22"/>
    <p:sldId id="270" r:id="rId23"/>
    <p:sldId id="277" r:id="rId24"/>
    <p:sldId id="278" r:id="rId25"/>
    <p:sldId id="279" r:id="rId26"/>
    <p:sldId id="280" r:id="rId27"/>
    <p:sldId id="281" r:id="rId28"/>
    <p:sldId id="282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25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presProps" Target="presProps.xml"/><Relationship Id="rId8" Type="http://schemas.openxmlformats.org/officeDocument/2006/relationships/slideMaster" Target="slideMasters/slideMaster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42282" y="2717099"/>
            <a:ext cx="7025390" cy="1801084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FFFF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2282" y="4818246"/>
            <a:ext cx="7025390" cy="937978"/>
          </a:xfrm>
        </p:spPr>
        <p:txBody>
          <a:bodyPr>
            <a:normAutofit/>
            <a:scene3d>
              <a:camera prst="orthographicFront"/>
              <a:lightRig rig="sunrise" dir="t"/>
            </a:scene3d>
            <a:sp3d extrusionH="57150" contourW="12700" prstMaterial="plastic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>
            <a:lvl1pPr marL="0" indent="0" algn="ctr">
              <a:buNone/>
              <a:defRPr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41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61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56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42282" y="2717099"/>
            <a:ext cx="7025390" cy="1801084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FFFF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2282" y="4818246"/>
            <a:ext cx="7025390" cy="937978"/>
          </a:xfrm>
        </p:spPr>
        <p:txBody>
          <a:bodyPr>
            <a:normAutofit/>
            <a:scene3d>
              <a:camera prst="orthographicFront"/>
              <a:lightRig rig="sunrise" dir="t"/>
            </a:scene3d>
            <a:sp3d extrusionH="57150" contourW="12700" prstMaterial="plastic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>
            <a:lvl1pPr marL="0" indent="0" algn="ctr">
              <a:buNone/>
              <a:defRPr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68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93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8600" y="2383427"/>
            <a:ext cx="7144062" cy="1807445"/>
          </a:xfrm>
        </p:spPr>
        <p:txBody>
          <a:bodyPr anchor="b">
            <a:normAutofit/>
            <a:scene3d>
              <a:camera prst="orthographicFront"/>
              <a:lightRig rig="sunrise" dir="t"/>
            </a:scene3d>
            <a:sp3d extrusionH="57150" contourW="12700" prstMaterial="softEdge">
              <a:bevelT w="38100" h="38100"/>
              <a:contourClr>
                <a:schemeClr val="accent4">
                  <a:lumMod val="75000"/>
                </a:schemeClr>
              </a:contourClr>
            </a:sp3d>
          </a:bodyPr>
          <a:lstStyle>
            <a:lvl1pPr algn="ctr">
              <a:defRPr sz="4800" b="1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038600" y="4323117"/>
            <a:ext cx="7144062" cy="1388135"/>
          </a:xfrm>
        </p:spPr>
        <p:txBody>
          <a:bodyPr>
            <a:normAutofit/>
            <a:scene3d>
              <a:camera prst="orthographicFront"/>
              <a:lightRig rig="sunrise" dir="t"/>
            </a:scene3d>
            <a:sp3d extrusionH="57150" contourW="12700" prstMaterial="softEdge">
              <a:bevelT w="38100" h="38100"/>
              <a:contourClr>
                <a:srgbClr val="FFC000"/>
              </a:contourClr>
            </a:sp3d>
          </a:bodyPr>
          <a:lstStyle>
            <a:lvl1pPr marL="0" indent="0" algn="ctr">
              <a:buNone/>
              <a:defRPr sz="2800" b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07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99607" y="1825625"/>
            <a:ext cx="542019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400206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51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94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70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95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60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697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66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82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4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42282" y="2717099"/>
            <a:ext cx="7025390" cy="1801084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FFFF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2282" y="4818246"/>
            <a:ext cx="7025390" cy="937978"/>
          </a:xfrm>
        </p:spPr>
        <p:txBody>
          <a:bodyPr>
            <a:normAutofit/>
            <a:scene3d>
              <a:camera prst="orthographicFront"/>
              <a:lightRig rig="sunrise" dir="t"/>
            </a:scene3d>
            <a:sp3d extrusionH="57150" contourW="12700" prstMaterial="plastic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>
            <a:lvl1pPr marL="0" indent="0" algn="ctr">
              <a:buNone/>
              <a:defRPr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893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79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8600" y="2383427"/>
            <a:ext cx="7144062" cy="1807445"/>
          </a:xfrm>
        </p:spPr>
        <p:txBody>
          <a:bodyPr anchor="b">
            <a:normAutofit/>
            <a:scene3d>
              <a:camera prst="orthographicFront"/>
              <a:lightRig rig="sunrise" dir="t"/>
            </a:scene3d>
            <a:sp3d extrusionH="57150" contourW="12700" prstMaterial="softEdge">
              <a:bevelT w="38100" h="38100"/>
              <a:contourClr>
                <a:schemeClr val="accent4">
                  <a:lumMod val="75000"/>
                </a:schemeClr>
              </a:contourClr>
            </a:sp3d>
          </a:bodyPr>
          <a:lstStyle>
            <a:lvl1pPr algn="ctr">
              <a:defRPr sz="4800" b="1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038600" y="4323117"/>
            <a:ext cx="7144062" cy="1388135"/>
          </a:xfrm>
        </p:spPr>
        <p:txBody>
          <a:bodyPr>
            <a:normAutofit/>
            <a:scene3d>
              <a:camera prst="orthographicFront"/>
              <a:lightRig rig="sunrise" dir="t"/>
            </a:scene3d>
            <a:sp3d extrusionH="57150" contourW="12700" prstMaterial="softEdge">
              <a:bevelT w="38100" h="38100"/>
              <a:contourClr>
                <a:srgbClr val="FFC000"/>
              </a:contourClr>
            </a:sp3d>
          </a:bodyPr>
          <a:lstStyle>
            <a:lvl1pPr marL="0" indent="0" algn="ctr">
              <a:buNone/>
              <a:defRPr sz="2800" b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50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99607" y="1825625"/>
            <a:ext cx="542019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400206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26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15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8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05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8600" y="2383427"/>
            <a:ext cx="7144062" cy="1807445"/>
          </a:xfrm>
        </p:spPr>
        <p:txBody>
          <a:bodyPr anchor="b">
            <a:normAutofit/>
            <a:scene3d>
              <a:camera prst="orthographicFront"/>
              <a:lightRig rig="sunrise" dir="t"/>
            </a:scene3d>
            <a:sp3d extrusionH="57150" contourW="12700" prstMaterial="softEdge">
              <a:bevelT w="38100" h="38100"/>
              <a:contourClr>
                <a:schemeClr val="accent4">
                  <a:lumMod val="75000"/>
                </a:schemeClr>
              </a:contourClr>
            </a:sp3d>
          </a:bodyPr>
          <a:lstStyle>
            <a:lvl1pPr algn="ctr">
              <a:defRPr sz="4800" b="1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038600" y="4323117"/>
            <a:ext cx="7144062" cy="1388135"/>
          </a:xfrm>
        </p:spPr>
        <p:txBody>
          <a:bodyPr>
            <a:normAutofit/>
            <a:scene3d>
              <a:camera prst="orthographicFront"/>
              <a:lightRig rig="sunrise" dir="t"/>
            </a:scene3d>
            <a:sp3d extrusionH="57150" contourW="12700" prstMaterial="softEdge">
              <a:bevelT w="38100" h="38100"/>
              <a:contourClr>
                <a:srgbClr val="FFC000"/>
              </a:contourClr>
            </a:sp3d>
          </a:bodyPr>
          <a:lstStyle>
            <a:lvl1pPr marL="0" indent="0" algn="ctr">
              <a:buNone/>
              <a:defRPr sz="2800" b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37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6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434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708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189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42282" y="2717099"/>
            <a:ext cx="7025390" cy="1801084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FFFF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2282" y="4818246"/>
            <a:ext cx="7025390" cy="937978"/>
          </a:xfrm>
        </p:spPr>
        <p:txBody>
          <a:bodyPr>
            <a:normAutofit/>
            <a:scene3d>
              <a:camera prst="orthographicFront"/>
              <a:lightRig rig="sunrise" dir="t"/>
            </a:scene3d>
            <a:sp3d extrusionH="57150" contourW="12700" prstMaterial="plastic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>
            <a:lvl1pPr marL="0" indent="0" algn="ctr">
              <a:buNone/>
              <a:defRPr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3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44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8600" y="2383427"/>
            <a:ext cx="7144062" cy="1807445"/>
          </a:xfrm>
        </p:spPr>
        <p:txBody>
          <a:bodyPr anchor="b">
            <a:normAutofit/>
            <a:scene3d>
              <a:camera prst="orthographicFront"/>
              <a:lightRig rig="sunrise" dir="t"/>
            </a:scene3d>
            <a:sp3d extrusionH="57150" contourW="12700" prstMaterial="softEdge">
              <a:bevelT w="38100" h="38100"/>
              <a:contourClr>
                <a:schemeClr val="accent4">
                  <a:lumMod val="75000"/>
                </a:schemeClr>
              </a:contourClr>
            </a:sp3d>
          </a:bodyPr>
          <a:lstStyle>
            <a:lvl1pPr algn="ctr">
              <a:defRPr sz="4800" b="1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038600" y="4323117"/>
            <a:ext cx="7144062" cy="1388135"/>
          </a:xfrm>
        </p:spPr>
        <p:txBody>
          <a:bodyPr>
            <a:normAutofit/>
            <a:scene3d>
              <a:camera prst="orthographicFront"/>
              <a:lightRig rig="sunrise" dir="t"/>
            </a:scene3d>
            <a:sp3d extrusionH="57150" contourW="12700" prstMaterial="softEdge">
              <a:bevelT w="38100" h="38100"/>
              <a:contourClr>
                <a:srgbClr val="FFC000"/>
              </a:contourClr>
            </a:sp3d>
          </a:bodyPr>
          <a:lstStyle>
            <a:lvl1pPr marL="0" indent="0" algn="ctr">
              <a:buNone/>
              <a:defRPr sz="2800" b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68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99607" y="1825625"/>
            <a:ext cx="542019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400206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16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25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59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99607" y="1825625"/>
            <a:ext cx="542019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400206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9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95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664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13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05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73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42282" y="2717099"/>
            <a:ext cx="7025390" cy="1801084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FFFF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2282" y="4818246"/>
            <a:ext cx="7025390" cy="937978"/>
          </a:xfrm>
        </p:spPr>
        <p:txBody>
          <a:bodyPr>
            <a:normAutofit/>
            <a:scene3d>
              <a:camera prst="orthographicFront"/>
              <a:lightRig rig="sunrise" dir="t"/>
            </a:scene3d>
            <a:sp3d extrusionH="57150" contourW="12700" prstMaterial="plastic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>
            <a:lvl1pPr marL="0" indent="0" algn="ctr">
              <a:buNone/>
              <a:defRPr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96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10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8600" y="2383427"/>
            <a:ext cx="7144062" cy="1807445"/>
          </a:xfrm>
        </p:spPr>
        <p:txBody>
          <a:bodyPr anchor="b">
            <a:normAutofit/>
            <a:scene3d>
              <a:camera prst="orthographicFront"/>
              <a:lightRig rig="sunrise" dir="t"/>
            </a:scene3d>
            <a:sp3d extrusionH="57150" contourW="12700" prstMaterial="softEdge">
              <a:bevelT w="38100" h="38100"/>
              <a:contourClr>
                <a:schemeClr val="accent4">
                  <a:lumMod val="75000"/>
                </a:schemeClr>
              </a:contourClr>
            </a:sp3d>
          </a:bodyPr>
          <a:lstStyle>
            <a:lvl1pPr algn="ctr">
              <a:defRPr sz="4800" b="1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038600" y="4323117"/>
            <a:ext cx="7144062" cy="1388135"/>
          </a:xfrm>
        </p:spPr>
        <p:txBody>
          <a:bodyPr>
            <a:normAutofit/>
            <a:scene3d>
              <a:camera prst="orthographicFront"/>
              <a:lightRig rig="sunrise" dir="t"/>
            </a:scene3d>
            <a:sp3d extrusionH="57150" contourW="12700" prstMaterial="softEdge">
              <a:bevelT w="38100" h="38100"/>
              <a:contourClr>
                <a:srgbClr val="FFC000"/>
              </a:contourClr>
            </a:sp3d>
          </a:bodyPr>
          <a:lstStyle>
            <a:lvl1pPr marL="0" indent="0" algn="ctr">
              <a:buNone/>
              <a:defRPr sz="2800" b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21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99607" y="1825625"/>
            <a:ext cx="542019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400206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93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96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63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862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35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424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96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60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41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42282" y="2717099"/>
            <a:ext cx="7025390" cy="1801084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FFFF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2282" y="4818246"/>
            <a:ext cx="7025390" cy="937978"/>
          </a:xfrm>
        </p:spPr>
        <p:txBody>
          <a:bodyPr>
            <a:normAutofit/>
            <a:scene3d>
              <a:camera prst="orthographicFront"/>
              <a:lightRig rig="sunrise" dir="t"/>
            </a:scene3d>
            <a:sp3d extrusionH="57150" contourW="12700" prstMaterial="plastic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>
            <a:lvl1pPr marL="0" indent="0" algn="ctr">
              <a:buNone/>
              <a:defRPr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058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06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8600" y="2383427"/>
            <a:ext cx="7144062" cy="1807445"/>
          </a:xfrm>
        </p:spPr>
        <p:txBody>
          <a:bodyPr anchor="b">
            <a:normAutofit/>
            <a:scene3d>
              <a:camera prst="orthographicFront"/>
              <a:lightRig rig="sunrise" dir="t"/>
            </a:scene3d>
            <a:sp3d extrusionH="57150" contourW="12700" prstMaterial="softEdge">
              <a:bevelT w="38100" h="38100"/>
              <a:contourClr>
                <a:schemeClr val="accent4">
                  <a:lumMod val="75000"/>
                </a:schemeClr>
              </a:contourClr>
            </a:sp3d>
          </a:bodyPr>
          <a:lstStyle>
            <a:lvl1pPr algn="ctr">
              <a:defRPr sz="4800" b="1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038600" y="4323117"/>
            <a:ext cx="7144062" cy="1388135"/>
          </a:xfrm>
        </p:spPr>
        <p:txBody>
          <a:bodyPr>
            <a:normAutofit/>
            <a:scene3d>
              <a:camera prst="orthographicFront"/>
              <a:lightRig rig="sunrise" dir="t"/>
            </a:scene3d>
            <a:sp3d extrusionH="57150" contourW="12700" prstMaterial="softEdge">
              <a:bevelT w="38100" h="38100"/>
              <a:contourClr>
                <a:srgbClr val="FFC000"/>
              </a:contourClr>
            </a:sp3d>
          </a:bodyPr>
          <a:lstStyle>
            <a:lvl1pPr marL="0" indent="0" algn="ctr">
              <a:buNone/>
              <a:defRPr sz="2800" b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956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99607" y="1825625"/>
            <a:ext cx="542019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400206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20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04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66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62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83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565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84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25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11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42282" y="2717099"/>
            <a:ext cx="7025390" cy="1801084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FFFF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2282" y="4818246"/>
            <a:ext cx="7025390" cy="937978"/>
          </a:xfrm>
        </p:spPr>
        <p:txBody>
          <a:bodyPr>
            <a:normAutofit/>
            <a:scene3d>
              <a:camera prst="orthographicFront"/>
              <a:lightRig rig="sunrise" dir="t"/>
            </a:scene3d>
            <a:sp3d extrusionH="57150" contourW="12700" prstMaterial="plastic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>
            <a:lvl1pPr marL="0" indent="0" algn="ctr">
              <a:buNone/>
              <a:defRPr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46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63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8600" y="2383427"/>
            <a:ext cx="7144062" cy="1807445"/>
          </a:xfrm>
        </p:spPr>
        <p:txBody>
          <a:bodyPr anchor="b">
            <a:normAutofit/>
            <a:scene3d>
              <a:camera prst="orthographicFront"/>
              <a:lightRig rig="sunrise" dir="t"/>
            </a:scene3d>
            <a:sp3d extrusionH="57150" contourW="12700" prstMaterial="softEdge">
              <a:bevelT w="38100" h="38100"/>
              <a:contourClr>
                <a:schemeClr val="accent4">
                  <a:lumMod val="75000"/>
                </a:schemeClr>
              </a:contourClr>
            </a:sp3d>
          </a:bodyPr>
          <a:lstStyle>
            <a:lvl1pPr algn="ctr">
              <a:defRPr sz="4800" b="1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038600" y="4323117"/>
            <a:ext cx="7144062" cy="1388135"/>
          </a:xfrm>
        </p:spPr>
        <p:txBody>
          <a:bodyPr>
            <a:normAutofit/>
            <a:scene3d>
              <a:camera prst="orthographicFront"/>
              <a:lightRig rig="sunrise" dir="t"/>
            </a:scene3d>
            <a:sp3d extrusionH="57150" contourW="12700" prstMaterial="softEdge">
              <a:bevelT w="38100" h="38100"/>
              <a:contourClr>
                <a:srgbClr val="FFC000"/>
              </a:contourClr>
            </a:sp3d>
          </a:bodyPr>
          <a:lstStyle>
            <a:lvl1pPr marL="0" indent="0" algn="ctr">
              <a:buNone/>
              <a:defRPr sz="2800" b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48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83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99607" y="1825625"/>
            <a:ext cx="542019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400206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3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983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4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12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70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83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41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96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42282" y="2717099"/>
            <a:ext cx="7025390" cy="1801084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FFFF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2282" y="4818246"/>
            <a:ext cx="7025390" cy="937978"/>
          </a:xfrm>
        </p:spPr>
        <p:txBody>
          <a:bodyPr>
            <a:normAutofit/>
            <a:scene3d>
              <a:camera prst="orthographicFront"/>
              <a:lightRig rig="sunrise" dir="t"/>
            </a:scene3d>
            <a:sp3d extrusionH="57150" contourW="12700" prstMaterial="plastic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>
            <a:lvl1pPr marL="0" indent="0" algn="ctr">
              <a:buNone/>
              <a:defRPr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95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72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0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8600" y="2383427"/>
            <a:ext cx="7144062" cy="1807445"/>
          </a:xfrm>
        </p:spPr>
        <p:txBody>
          <a:bodyPr anchor="b">
            <a:normAutofit/>
            <a:scene3d>
              <a:camera prst="orthographicFront"/>
              <a:lightRig rig="sunrise" dir="t"/>
            </a:scene3d>
            <a:sp3d extrusionH="57150" contourW="12700" prstMaterial="softEdge">
              <a:bevelT w="38100" h="38100"/>
              <a:contourClr>
                <a:schemeClr val="accent4">
                  <a:lumMod val="75000"/>
                </a:schemeClr>
              </a:contourClr>
            </a:sp3d>
          </a:bodyPr>
          <a:lstStyle>
            <a:lvl1pPr algn="ctr">
              <a:defRPr sz="4800" b="1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038600" y="4323117"/>
            <a:ext cx="7144062" cy="1388135"/>
          </a:xfrm>
        </p:spPr>
        <p:txBody>
          <a:bodyPr>
            <a:normAutofit/>
            <a:scene3d>
              <a:camera prst="orthographicFront"/>
              <a:lightRig rig="sunrise" dir="t"/>
            </a:scene3d>
            <a:sp3d extrusionH="57150" contourW="12700" prstMaterial="softEdge">
              <a:bevelT w="38100" h="38100"/>
              <a:contourClr>
                <a:srgbClr val="FFC000"/>
              </a:contourClr>
            </a:sp3d>
          </a:bodyPr>
          <a:lstStyle>
            <a:lvl1pPr marL="0" indent="0" algn="ctr">
              <a:buNone/>
              <a:defRPr sz="2800" b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38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99607" y="1825625"/>
            <a:ext cx="542019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400206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26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78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69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11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43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89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052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77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607" y="554636"/>
            <a:ext cx="10972799" cy="1136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morning" dir="t"/>
            </a:scene3d>
            <a:sp3d extrusionH="57150" contourW="12700" prstMaterial="plastic">
              <a:bevelT w="38100" h="38100"/>
              <a:contourClr>
                <a:srgbClr val="684F00"/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9607" y="1825625"/>
            <a:ext cx="109727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5BF61-1B87-4074-A286-82FD1253027B}" type="datetimeFigureOut">
              <a:rPr lang="ru-RU" smtClean="0"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365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4">
              <a:lumMod val="75000"/>
            </a:schemeClr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607" y="554636"/>
            <a:ext cx="10972799" cy="1136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morning" dir="t"/>
            </a:scene3d>
            <a:sp3d extrusionH="57150" contourW="12700" prstMaterial="plastic">
              <a:bevelT w="38100" h="38100"/>
              <a:contourClr>
                <a:srgbClr val="684F00"/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9607" y="1825625"/>
            <a:ext cx="109727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237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4">
              <a:lumMod val="75000"/>
            </a:schemeClr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607" y="554636"/>
            <a:ext cx="10972799" cy="1136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morning" dir="t"/>
            </a:scene3d>
            <a:sp3d extrusionH="57150" contourW="12700" prstMaterial="plastic">
              <a:bevelT w="38100" h="38100"/>
              <a:contourClr>
                <a:srgbClr val="684F00"/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9607" y="1825625"/>
            <a:ext cx="109727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713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4">
              <a:lumMod val="75000"/>
            </a:schemeClr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607" y="554636"/>
            <a:ext cx="10972799" cy="1136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morning" dir="t"/>
            </a:scene3d>
            <a:sp3d extrusionH="57150" contourW="12700" prstMaterial="plastic">
              <a:bevelT w="38100" h="38100"/>
              <a:contourClr>
                <a:srgbClr val="684F00"/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9607" y="1825625"/>
            <a:ext cx="109727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776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4">
              <a:lumMod val="75000"/>
            </a:schemeClr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607" y="554636"/>
            <a:ext cx="10972799" cy="1136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morning" dir="t"/>
            </a:scene3d>
            <a:sp3d extrusionH="57150" contourW="12700" prstMaterial="plastic">
              <a:bevelT w="38100" h="38100"/>
              <a:contourClr>
                <a:srgbClr val="684F00"/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9607" y="1825625"/>
            <a:ext cx="109727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861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4">
              <a:lumMod val="75000"/>
            </a:schemeClr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607" y="554636"/>
            <a:ext cx="10972799" cy="1136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morning" dir="t"/>
            </a:scene3d>
            <a:sp3d extrusionH="57150" contourW="12700" prstMaterial="plastic">
              <a:bevelT w="38100" h="38100"/>
              <a:contourClr>
                <a:srgbClr val="684F00"/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9607" y="1825625"/>
            <a:ext cx="109727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056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4">
              <a:lumMod val="75000"/>
            </a:schemeClr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607" y="554636"/>
            <a:ext cx="10972799" cy="1136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morning" dir="t"/>
            </a:scene3d>
            <a:sp3d extrusionH="57150" contourW="12700" prstMaterial="plastic">
              <a:bevelT w="38100" h="38100"/>
              <a:contourClr>
                <a:srgbClr val="684F00"/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9607" y="1825625"/>
            <a:ext cx="109727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2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4">
              <a:lumMod val="75000"/>
            </a:schemeClr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607" y="554636"/>
            <a:ext cx="10972799" cy="1136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morning" dir="t"/>
            </a:scene3d>
            <a:sp3d extrusionH="57150" contourW="12700" prstMaterial="plastic">
              <a:bevelT w="38100" h="38100"/>
              <a:contourClr>
                <a:srgbClr val="684F00"/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9607" y="1825625"/>
            <a:ext cx="109727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5BF61-1B87-4074-A286-82FD1253027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EA774-8C44-49CA-87A3-49A6A364B5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389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4">
              <a:lumMod val="75000"/>
            </a:schemeClr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s018.radikal.ru/i518/1201/6d/1cc766321d4f.jpg" TargetMode="External"/><Relationship Id="rId3" Type="http://schemas.openxmlformats.org/officeDocument/2006/relationships/hyperlink" Target="https://kopilkaurokov.ru/literatura/presentacii/obraz-niechistoi-sily-v-russkikh-volshiebnykh-skazkakh" TargetMode="External"/><Relationship Id="rId7" Type="http://schemas.openxmlformats.org/officeDocument/2006/relationships/hyperlink" Target="http://st3-fashiony.ru/pic/celebrity/pic/118443/71.jpg" TargetMode="External"/><Relationship Id="rId2" Type="http://schemas.openxmlformats.org/officeDocument/2006/relationships/hyperlink" Target="http://ppt4web.ru/literatura/nechistaja-sila-v-skazkakh.html" TargetMode="External"/><Relationship Id="rId1" Type="http://schemas.openxmlformats.org/officeDocument/2006/relationships/slideLayout" Target="../slideLayouts/slideLayout46.xml"/><Relationship Id="rId6" Type="http://schemas.openxmlformats.org/officeDocument/2006/relationships/hyperlink" Target="http://b1.culture.ru/c/125546.jpg" TargetMode="External"/><Relationship Id="rId5" Type="http://schemas.openxmlformats.org/officeDocument/2006/relationships/hyperlink" Target="http://www.vokrug.tv/pic/person/d/3/0/c/medium_d30c0b3783bf0ab28132e29611349c11.jpeg" TargetMode="External"/><Relationship Id="rId10" Type="http://schemas.openxmlformats.org/officeDocument/2006/relationships/hyperlink" Target="http://magspace.ru/uploads/2014/06/25/finn/magspace.ru_1345190742_74952669_271820252436d6dd717651ece6b34e0cbde3f0022bf.jpg" TargetMode="External"/><Relationship Id="rId4" Type="http://schemas.openxmlformats.org/officeDocument/2006/relationships/hyperlink" Target="http://musicschool-buzuluk.ru/netcat_files/userfiles/Foto/rou%201.jpg" TargetMode="External"/><Relationship Id="rId9" Type="http://schemas.openxmlformats.org/officeDocument/2006/relationships/hyperlink" Target="http://illuzion-cinema.ru/wp-content/uploads/2016/02/6.jpg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cdn2.russian7.ru/wp-content/uploads/2016/11/1-239.jpg" TargetMode="External"/><Relationship Id="rId3" Type="http://schemas.openxmlformats.org/officeDocument/2006/relationships/hyperlink" Target="http://i47.fastpic.ru/big/2013/0613/ed/de65190fa13775ef4ffd86c79fc4e6ed.png" TargetMode="External"/><Relationship Id="rId7" Type="http://schemas.openxmlformats.org/officeDocument/2006/relationships/hyperlink" Target="http://www.prime-movies.ru/wp-content/uploads/2015/01/408087-150x150.jpg" TargetMode="External"/><Relationship Id="rId2" Type="http://schemas.openxmlformats.org/officeDocument/2006/relationships/hyperlink" Target="http://wellwritten.ru/uploads/images/default/14148025587150p4sel.jpg" TargetMode="External"/><Relationship Id="rId1" Type="http://schemas.openxmlformats.org/officeDocument/2006/relationships/slideLayout" Target="../slideLayouts/slideLayout57.xml"/><Relationship Id="rId6" Type="http://schemas.openxmlformats.org/officeDocument/2006/relationships/hyperlink" Target="http://s00.yaplakal.com/pics/pics_original/6/4/0/8248046.jpg" TargetMode="External"/><Relationship Id="rId11" Type="http://schemas.openxmlformats.org/officeDocument/2006/relationships/hyperlink" Target="https://24smi.org/celebrity/1057-georgij-millyar.html" TargetMode="External"/><Relationship Id="rId5" Type="http://schemas.openxmlformats.org/officeDocument/2006/relationships/hyperlink" Target="http://sta.imhonet.ru/element/x400/a6/ca/a6ca40536ec59a4d7b1c98d2a2215ae9/zolotye-roga.jpg" TargetMode="External"/><Relationship Id="rId10" Type="http://schemas.openxmlformats.org/officeDocument/2006/relationships/hyperlink" Target="http://www.vokrug.tv/person/show/georgii_millyar/" TargetMode="External"/><Relationship Id="rId4" Type="http://schemas.openxmlformats.org/officeDocument/2006/relationships/hyperlink" Target="http://cdn.tvc.ru/pictures/o/971/48.jpg" TargetMode="External"/><Relationship Id="rId9" Type="http://schemas.openxmlformats.org/officeDocument/2006/relationships/hyperlink" Target="https://pbs.twimg.com/media/CezEDgNWEAEOu-x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multiurok.ru/jiuliya-tcvetnikova-1962/files/priezientatsiia-vnieurochnoi-dieiatiel-nosti-po-tiemie-istoriia-sozdaniia-pieriedachi-v-ghostiakh-u-skazki-chast-vtoraia-vielikiie-riezhissiory-skazochniki.html" TargetMode="External"/><Relationship Id="rId3" Type="http://schemas.openxmlformats.org/officeDocument/2006/relationships/hyperlink" Target="http://aloban75.livejournal.com/1462397.html" TargetMode="External"/><Relationship Id="rId7" Type="http://schemas.openxmlformats.org/officeDocument/2006/relationships/hyperlink" Target="http://5klass.net/zip/literatura/Obraz-Baby-JAgi.zip" TargetMode="External"/><Relationship Id="rId2" Type="http://schemas.openxmlformats.org/officeDocument/2006/relationships/hyperlink" Target="https://ru.wikipedia.org/" TargetMode="External"/><Relationship Id="rId1" Type="http://schemas.openxmlformats.org/officeDocument/2006/relationships/slideLayout" Target="../slideLayouts/slideLayout68.xml"/><Relationship Id="rId6" Type="http://schemas.openxmlformats.org/officeDocument/2006/relationships/hyperlink" Target="http://900igr.net/prezentacija/literatura/obraz-baby-jagi-259939/geogij-milljar-17.html" TargetMode="External"/><Relationship Id="rId5" Type="http://schemas.openxmlformats.org/officeDocument/2006/relationships/hyperlink" Target="http://rusactors.ru/m/millyar/" TargetMode="External"/><Relationship Id="rId10" Type="http://schemas.openxmlformats.org/officeDocument/2006/relationships/hyperlink" Target="http://kursk.kp.ru/share/i/12/5991875/wr-720.sh-18.jpg" TargetMode="External"/><Relationship Id="rId4" Type="http://schemas.openxmlformats.org/officeDocument/2006/relationships/hyperlink" Target="http://www.peoples.ru/art/cinema/actor/millar/history2.html" TargetMode="External"/><Relationship Id="rId9" Type="http://schemas.openxmlformats.org/officeDocument/2006/relationships/hyperlink" Target="http://easyen.ru/load/shablony_prezentacij/dlja_doshkolnikov/shirokoformatnye_shablony_skazochnye_2/522-1-0-49734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peoplefilm.ru/m/millyar/millyar-22.jpg" TargetMode="External"/><Relationship Id="rId7" Type="http://schemas.openxmlformats.org/officeDocument/2006/relationships/hyperlink" Target="http://www.stihi.ru/pics/2013/08/18/7155.jpg" TargetMode="External"/><Relationship Id="rId2" Type="http://schemas.openxmlformats.org/officeDocument/2006/relationships/hyperlink" Target="https://www.youtube.com/watch?v=lC7kjQbe6CQ" TargetMode="External"/><Relationship Id="rId1" Type="http://schemas.openxmlformats.org/officeDocument/2006/relationships/slideLayout" Target="../slideLayouts/slideLayout79.xml"/><Relationship Id="rId6" Type="http://schemas.openxmlformats.org/officeDocument/2006/relationships/hyperlink" Target="http://s9.videopay.net/static/f/313758371" TargetMode="External"/><Relationship Id="rId5" Type="http://schemas.openxmlformats.org/officeDocument/2006/relationships/hyperlink" Target="http://www.hohmodrom.ru/upload/6427/projimg/123157/hohmodrom_kasheey.jpg" TargetMode="External"/><Relationship Id="rId4" Type="http://schemas.openxmlformats.org/officeDocument/2006/relationships/hyperlink" Target="http://showbizdaily.ru/wp-content/uploads/2013/06/millar2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42282" y="2455101"/>
            <a:ext cx="7025390" cy="3344450"/>
          </a:xfrm>
        </p:spPr>
        <p:txBody>
          <a:bodyPr>
            <a:noAutofit/>
          </a:bodyPr>
          <a:lstStyle/>
          <a:p>
            <a:r>
              <a:rPr lang="ru-RU" sz="6600" dirty="0" smtClean="0"/>
              <a:t>Нечистая сила</a:t>
            </a:r>
            <a:br>
              <a:rPr lang="ru-RU" sz="6600" dirty="0" smtClean="0"/>
            </a:br>
            <a:r>
              <a:rPr lang="ru-RU" sz="6600" dirty="0" smtClean="0"/>
              <a:t>в сказках</a:t>
            </a:r>
            <a:br>
              <a:rPr lang="ru-RU" sz="6600" dirty="0" smtClean="0"/>
            </a:br>
            <a:r>
              <a:rPr lang="ru-RU" sz="6600" dirty="0" smtClean="0"/>
              <a:t>Александра</a:t>
            </a:r>
            <a:br>
              <a:rPr lang="ru-RU" sz="6600" dirty="0" smtClean="0"/>
            </a:br>
            <a:r>
              <a:rPr lang="ru-RU" sz="6600" dirty="0" err="1" smtClean="0"/>
              <a:t>Роу</a:t>
            </a:r>
            <a:endParaRPr lang="ru-RU" sz="6600" dirty="0"/>
          </a:p>
        </p:txBody>
      </p:sp>
      <p:sp>
        <p:nvSpPr>
          <p:cNvPr id="3" name="TextBox 2"/>
          <p:cNvSpPr txBox="1"/>
          <p:nvPr/>
        </p:nvSpPr>
        <p:spPr>
          <a:xfrm>
            <a:off x="901875" y="5459868"/>
            <a:ext cx="31315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Презентация выполнена</a:t>
            </a:r>
          </a:p>
          <a:p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Потаповой А.В.</a:t>
            </a:r>
          </a:p>
          <a:p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ГБОУ Школа №777 г. Москвы</a:t>
            </a:r>
            <a:endParaRPr lang="ru-RU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548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11036" y="2016689"/>
            <a:ext cx="6261370" cy="416027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Как и Баба-Яга в первом фильме </a:t>
            </a:r>
            <a:r>
              <a:rPr lang="ru-RU" dirty="0" err="1"/>
              <a:t>Милляра</a:t>
            </a:r>
            <a:r>
              <a:rPr lang="ru-RU" dirty="0"/>
              <a:t>, </a:t>
            </a:r>
            <a:r>
              <a:rPr lang="ru-RU" dirty="0" err="1"/>
              <a:t>Кащей</a:t>
            </a:r>
            <a:r>
              <a:rPr lang="ru-RU" dirty="0"/>
              <a:t> стал устрашающим персонажем. Даже лошади, на которой скакал </a:t>
            </a:r>
            <a:r>
              <a:rPr lang="ru-RU" dirty="0" err="1"/>
              <a:t>Милляр</a:t>
            </a:r>
            <a:r>
              <a:rPr lang="ru-RU" dirty="0"/>
              <a:t>, пришлось завязать глаза, иначе она отказывалась подпускать его к </a:t>
            </a:r>
            <a:r>
              <a:rPr lang="ru-RU" dirty="0" smtClean="0"/>
              <a:t>себе.</a:t>
            </a:r>
            <a:endParaRPr lang="ru-RU" dirty="0"/>
          </a:p>
        </p:txBody>
      </p:sp>
      <p:pic>
        <p:nvPicPr>
          <p:cNvPr id="7170" name="Picture 2" descr="C:\Users\user\Desktop\article365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77182">
            <a:off x="716501" y="567962"/>
            <a:ext cx="3551112" cy="26917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esktop\14148025587150p4se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4713">
            <a:off x="1019503" y="3614007"/>
            <a:ext cx="3572544" cy="27429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82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9607" y="4722311"/>
            <a:ext cx="11012019" cy="1454651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В фильме «Огонь, вода и… медные трубы» актёр вернулся </a:t>
            </a:r>
            <a:r>
              <a:rPr lang="ru-RU" dirty="0"/>
              <a:t>к образу </a:t>
            </a:r>
            <a:r>
              <a:rPr lang="ru-RU" dirty="0" err="1"/>
              <a:t>Кащея</a:t>
            </a:r>
            <a:r>
              <a:rPr lang="ru-RU" dirty="0"/>
              <a:t> Бессмертного, однако тут этот персонаж был значительно изменён: в отличие от первого фильма, где </a:t>
            </a:r>
            <a:r>
              <a:rPr lang="ru-RU" dirty="0" err="1"/>
              <a:t>Кащей</a:t>
            </a:r>
            <a:r>
              <a:rPr lang="ru-RU" dirty="0"/>
              <a:t> был воплощением зла, в картине 1967 года он предстаёт гораздо более симпатичным неудачливым </a:t>
            </a:r>
            <a:r>
              <a:rPr lang="ru-RU" dirty="0" smtClean="0"/>
              <a:t>женихом. </a:t>
            </a:r>
            <a:endParaRPr lang="ru-RU" dirty="0"/>
          </a:p>
        </p:txBody>
      </p:sp>
      <p:pic>
        <p:nvPicPr>
          <p:cNvPr id="8195" name="Picture 3" descr="C:\Users\user\Desktop\de65190fa13775ef4ffd86c79fc4e6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15" y="719856"/>
            <a:ext cx="8724900" cy="3714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514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87363" y="1265128"/>
            <a:ext cx="5626100" cy="5035659"/>
          </a:xfrm>
        </p:spPr>
        <p:txBody>
          <a:bodyPr>
            <a:normAutofit fontScale="97500"/>
          </a:bodyPr>
          <a:lstStyle/>
          <a:p>
            <a:pPr marL="0" indent="0">
              <a:buNone/>
            </a:pPr>
            <a:r>
              <a:rPr lang="ru-RU" dirty="0" smtClean="0"/>
              <a:t>	В </a:t>
            </a:r>
            <a:r>
              <a:rPr lang="ru-RU" dirty="0"/>
              <a:t>своих </a:t>
            </a:r>
            <a:r>
              <a:rPr lang="ru-RU" dirty="0" smtClean="0"/>
              <a:t>сказочных </a:t>
            </a:r>
            <a:r>
              <a:rPr lang="ru-RU" dirty="0"/>
              <a:t>ролях </a:t>
            </a:r>
            <a:r>
              <a:rPr lang="ru-RU" dirty="0" err="1"/>
              <a:t>Милляр</a:t>
            </a:r>
            <a:r>
              <a:rPr lang="ru-RU" dirty="0"/>
              <a:t> </a:t>
            </a:r>
            <a:r>
              <a:rPr lang="ru-RU" dirty="0" smtClean="0"/>
              <a:t>часто переходил к </a:t>
            </a:r>
            <a:r>
              <a:rPr lang="ru-RU" dirty="0"/>
              <a:t>более ироничному обыгрыванию отрицательных </a:t>
            </a:r>
            <a:r>
              <a:rPr lang="ru-RU" dirty="0" smtClean="0"/>
              <a:t>персонажей. </a:t>
            </a:r>
            <a:r>
              <a:rPr lang="ru-RU" dirty="0"/>
              <a:t>В 1959 году он появился в роли покорного слуги </a:t>
            </a:r>
            <a:r>
              <a:rPr lang="ru-RU" dirty="0" err="1"/>
              <a:t>Квака</a:t>
            </a:r>
            <a:r>
              <a:rPr lang="ru-RU" dirty="0"/>
              <a:t> в киносказке </a:t>
            </a:r>
            <a:r>
              <a:rPr lang="ru-RU" dirty="0" smtClean="0"/>
              <a:t>«Марья-искусница». </a:t>
            </a:r>
            <a:r>
              <a:rPr lang="ru-RU" dirty="0"/>
              <a:t>Во время съёмок актёра покрывали зелёнкой и обували в зелёные </a:t>
            </a:r>
            <a:r>
              <a:rPr lang="ru-RU" dirty="0" smtClean="0"/>
              <a:t>ласты. </a:t>
            </a:r>
            <a:r>
              <a:rPr lang="ru-RU" dirty="0"/>
              <a:t>Знаменитая манера речи </a:t>
            </a:r>
            <a:r>
              <a:rPr lang="ru-RU" dirty="0" err="1"/>
              <a:t>Квака</a:t>
            </a:r>
            <a:r>
              <a:rPr lang="ru-RU" dirty="0"/>
              <a:t> была идеей самого </a:t>
            </a:r>
            <a:r>
              <a:rPr lang="ru-RU" dirty="0" err="1" smtClean="0"/>
              <a:t>Милляра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9218" name="Picture 2" descr="C:\Users\user\Desktop\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98">
            <a:off x="6295438" y="1047750"/>
            <a:ext cx="4486275" cy="4762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746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арья-искусница. Любишь меня Ква-ква-квак родную папу!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65753" y="628180"/>
            <a:ext cx="9369469" cy="562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71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36296" y="601249"/>
            <a:ext cx="6136110" cy="557571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Георгий </a:t>
            </a:r>
            <a:r>
              <a:rPr lang="ru-RU" dirty="0" err="1"/>
              <a:t>Милляр</a:t>
            </a:r>
            <a:r>
              <a:rPr lang="ru-RU" dirty="0"/>
              <a:t> стал самым «сказочным» актером в мире. Он блестяще сыграл множество негативных персонажей, воплощал образы ведьм, оборотней, чудищ и других представителей «сил тьмы». Он сам придумывал костюмы и любил, чтобы было пострашнее.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1" name="Picture 3" descr="C:\Users\user\Desktop\408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737">
            <a:off x="1828800" y="3744691"/>
            <a:ext cx="3210970" cy="25687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642810" y="3799185"/>
            <a:ext cx="3795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Чёрт («Вечера на хуторе близ Диканьки»)</a:t>
            </a:r>
          </a:p>
        </p:txBody>
      </p:sp>
      <p:pic>
        <p:nvPicPr>
          <p:cNvPr id="2052" name="Picture 4" descr="C:\Users\user\Desktop\408087-150x1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948" y="3812303"/>
            <a:ext cx="2524555" cy="25245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259096" y="5690527"/>
            <a:ext cx="29142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srgbClr val="FFFF00"/>
                </a:solidFill>
              </a:rPr>
              <a:t>Оборотень </a:t>
            </a:r>
            <a:r>
              <a:rPr lang="ru-RU" dirty="0" err="1" smtClean="0">
                <a:solidFill>
                  <a:srgbClr val="FFFF00"/>
                </a:solidFill>
              </a:rPr>
              <a:t>Кастрюк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</a:p>
          <a:p>
            <a:pPr lvl="0" algn="ctr"/>
            <a:r>
              <a:rPr lang="ru-RU" dirty="0" smtClean="0">
                <a:solidFill>
                  <a:srgbClr val="FFFF00"/>
                </a:solidFill>
              </a:rPr>
              <a:t>(«</a:t>
            </a:r>
            <a:r>
              <a:rPr lang="ru-RU" dirty="0" err="1" smtClean="0">
                <a:solidFill>
                  <a:srgbClr val="FFFF00"/>
                </a:solidFill>
              </a:rPr>
              <a:t>Финист</a:t>
            </a:r>
            <a:r>
              <a:rPr lang="ru-RU" dirty="0" smtClean="0">
                <a:solidFill>
                  <a:srgbClr val="FFFF00"/>
                </a:solidFill>
              </a:rPr>
              <a:t> – ясный сокол»)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Users\user\Desktop\wr-720.sh-1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7290">
            <a:off x="811731" y="576177"/>
            <a:ext cx="4086804" cy="27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95087" y="66358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dirty="0">
                <a:solidFill>
                  <a:srgbClr val="FFFF00"/>
                </a:solidFill>
              </a:rPr>
              <a:t>Подводный царь Чудо-Юдо</a:t>
            </a:r>
          </a:p>
          <a:p>
            <a:pPr lvl="0" algn="ctr"/>
            <a:r>
              <a:rPr lang="ru-RU" dirty="0">
                <a:solidFill>
                  <a:srgbClr val="FFFF00"/>
                </a:solidFill>
              </a:rPr>
              <a:t>(«Варвара-краса, длинная </a:t>
            </a:r>
            <a:r>
              <a:rPr lang="ru-RU" dirty="0" smtClean="0">
                <a:solidFill>
                  <a:srgbClr val="FFFF00"/>
                </a:solidFill>
              </a:rPr>
              <a:t>коса»)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2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3430" y="651353"/>
            <a:ext cx="5108976" cy="552561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dirty="0" err="1" smtClean="0"/>
              <a:t>Милляр</a:t>
            </a:r>
            <a:r>
              <a:rPr lang="ru-RU" dirty="0" smtClean="0"/>
              <a:t> </a:t>
            </a:r>
            <a:r>
              <a:rPr lang="ru-RU" dirty="0"/>
              <a:t>вообще очень тщательно работал над созданием своих образов, подбирая грим, брови, усы, нос, уши, бородавки, прическу. Нередко он брился наголо, для того, чтобы облегчить работу гримерам. А как долго он репетировал перед зеркалом различные ужимки и повадки своих героев! Поэтому его персонажи всегда получались очень живыми и вызывали такой восторг у зрителей. На одном из кинофестивалей дети наградили </a:t>
            </a:r>
            <a:r>
              <a:rPr lang="ru-RU" dirty="0" err="1"/>
              <a:t>Милляра</a:t>
            </a:r>
            <a:r>
              <a:rPr lang="ru-RU" dirty="0"/>
              <a:t> титулом «Самая обаятельная нечистая сила», - это ли не самое настоящее признание народной любви?!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101" name="Picture 5" descr="C:\Users\user\Desktop\CezEDgNWEAEOu-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74752">
            <a:off x="565484" y="1322867"/>
            <a:ext cx="5715000" cy="3686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4384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Задание 1: из какого фильма эти герои?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12" y="1667800"/>
            <a:ext cx="2733736" cy="20174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716" y="1695496"/>
            <a:ext cx="3290837" cy="18538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2188" y="1695496"/>
            <a:ext cx="2383466" cy="19621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410" y="1695496"/>
            <a:ext cx="2840096" cy="21323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576198" y="4323277"/>
            <a:ext cx="2054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C000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«Морозко»</a:t>
            </a:r>
            <a:endParaRPr lang="ru-RU" sz="2400" b="1" dirty="0">
              <a:solidFill>
                <a:srgbClr val="FFC000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68257" y="5467269"/>
            <a:ext cx="26555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C000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«</a:t>
            </a:r>
            <a:r>
              <a:rPr lang="ru-RU" sz="2400" b="1" dirty="0" err="1" smtClean="0">
                <a:solidFill>
                  <a:srgbClr val="FFC000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Кащей</a:t>
            </a:r>
            <a:r>
              <a:rPr lang="ru-RU" sz="2400" b="1" dirty="0" smtClean="0">
                <a:solidFill>
                  <a:srgbClr val="FFC000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Бессмертный»</a:t>
            </a:r>
            <a:endParaRPr lang="ru-RU" sz="2400" b="1" dirty="0">
              <a:solidFill>
                <a:srgbClr val="FFC000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23775" y="4436248"/>
            <a:ext cx="26966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C000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«Василиса Прекрасная»</a:t>
            </a:r>
            <a:endParaRPr lang="ru-RU" sz="2400" b="1" dirty="0">
              <a:solidFill>
                <a:srgbClr val="FFC000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08335" y="4820721"/>
            <a:ext cx="38941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C000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«Огонь, вода и… медные трубы»</a:t>
            </a:r>
            <a:endParaRPr lang="ru-RU" sz="2400" b="1" dirty="0">
              <a:solidFill>
                <a:srgbClr val="FFC000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1557403" y="3657600"/>
            <a:ext cx="5148753" cy="788270"/>
          </a:xfrm>
          <a:prstGeom prst="straightConnector1">
            <a:avLst/>
          </a:prstGeom>
          <a:ln w="317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 flipV="1">
            <a:off x="2242159" y="3657600"/>
            <a:ext cx="2914180" cy="912921"/>
          </a:xfrm>
          <a:prstGeom prst="straightConnector1">
            <a:avLst/>
          </a:prstGeom>
          <a:ln w="317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 flipV="1">
            <a:off x="5210827" y="3549334"/>
            <a:ext cx="4110560" cy="1454230"/>
          </a:xfrm>
          <a:prstGeom prst="straightConnector1">
            <a:avLst/>
          </a:prstGeom>
          <a:ln w="317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4131779" y="3657600"/>
            <a:ext cx="6815969" cy="2329841"/>
          </a:xfrm>
          <a:prstGeom prst="straightConnector1">
            <a:avLst/>
          </a:prstGeom>
          <a:ln w="317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570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Задание 2: какую роль не играл </a:t>
            </a:r>
            <a:r>
              <a:rPr lang="ru-RU" dirty="0" err="1" smtClean="0"/>
              <a:t>Г.Милляр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4817" y="2254685"/>
            <a:ext cx="10457590" cy="392227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чёрта</a:t>
            </a:r>
          </a:p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оборотня</a:t>
            </a:r>
          </a:p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лешего</a:t>
            </a:r>
          </a:p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морского царя</a:t>
            </a:r>
            <a:endParaRPr lang="ru-RU" sz="36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583">
            <a:off x="5473873" y="2006879"/>
            <a:ext cx="5124015" cy="40992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3398729" y="3832095"/>
            <a:ext cx="2112723" cy="2"/>
          </a:xfrm>
          <a:prstGeom prst="straightConnector1">
            <a:avLst/>
          </a:prstGeom>
          <a:ln w="317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961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9607" y="1519084"/>
            <a:ext cx="10972799" cy="4657879"/>
          </a:xfrm>
        </p:spPr>
        <p:txBody>
          <a:bodyPr>
            <a:normAutofit/>
          </a:bodyPr>
          <a:lstStyle/>
          <a:p>
            <a:r>
              <a:rPr lang="ru-RU" sz="2000" u="sng" dirty="0">
                <a:hlinkClick r:id="rId2"/>
              </a:rPr>
              <a:t>http://ppt4web.ru/literatura/nechistaja-sila-v-skazkakh.html</a:t>
            </a:r>
            <a:r>
              <a:rPr lang="ru-RU" sz="2000" u="sng" dirty="0"/>
              <a:t>  </a:t>
            </a:r>
            <a:endParaRPr lang="ru-RU" sz="2000" dirty="0"/>
          </a:p>
          <a:p>
            <a:r>
              <a:rPr lang="ru-RU" sz="2000" u="sng" dirty="0">
                <a:hlinkClick r:id="rId3"/>
              </a:rPr>
              <a:t>https://kopilkaurokov.ru/literatura/presentacii/obraz-niechistoi-sily-v-russkikh-volshiebnykh-skazkakh</a:t>
            </a:r>
            <a:r>
              <a:rPr lang="ru-RU" sz="2000" dirty="0"/>
              <a:t> </a:t>
            </a:r>
          </a:p>
          <a:p>
            <a:r>
              <a:rPr lang="ru-RU" sz="2000" u="sng" dirty="0">
                <a:hlinkClick r:id="rId4"/>
              </a:rPr>
              <a:t>http://musicschool-buzuluk.ru/netcat_files/userfiles/Foto/rou%201.jpg</a:t>
            </a:r>
            <a:r>
              <a:rPr lang="ru-RU" sz="2000" dirty="0"/>
              <a:t> </a:t>
            </a:r>
          </a:p>
          <a:p>
            <a:r>
              <a:rPr lang="ru-RU" sz="2000" u="sng" dirty="0">
                <a:hlinkClick r:id="rId5"/>
              </a:rPr>
              <a:t>http://www.vokrug.tv/pic/person/d/3/0/c/medium_d30c0b3783bf0ab28132e29611349c11.jpeg</a:t>
            </a:r>
            <a:r>
              <a:rPr lang="ru-RU" sz="2000" dirty="0"/>
              <a:t> </a:t>
            </a:r>
          </a:p>
          <a:p>
            <a:r>
              <a:rPr lang="ru-RU" sz="2000" u="sng" dirty="0">
                <a:hlinkClick r:id="rId6"/>
              </a:rPr>
              <a:t>http://b1.culture.ru/c/125546.jpg</a:t>
            </a:r>
            <a:r>
              <a:rPr lang="ru-RU" sz="2000" dirty="0"/>
              <a:t> </a:t>
            </a:r>
          </a:p>
          <a:p>
            <a:r>
              <a:rPr lang="ru-RU" sz="2000" u="sng" dirty="0">
                <a:hlinkClick r:id="rId7"/>
              </a:rPr>
              <a:t>http://st3-fashiony.ru/pic/celebrity/pic/118443/71.jpg</a:t>
            </a:r>
            <a:endParaRPr lang="ru-RU" sz="2000" dirty="0"/>
          </a:p>
          <a:p>
            <a:r>
              <a:rPr lang="ru-RU" sz="2000" u="sng" dirty="0">
                <a:hlinkClick r:id="rId8"/>
              </a:rPr>
              <a:t>http://s018.radikal.ru/i518/1201/6d/1cc766321d4f.jpg</a:t>
            </a:r>
            <a:r>
              <a:rPr lang="ru-RU" sz="2000" dirty="0"/>
              <a:t> </a:t>
            </a:r>
          </a:p>
          <a:p>
            <a:r>
              <a:rPr lang="ru-RU" sz="2000" u="sng" dirty="0">
                <a:hlinkClick r:id="rId9"/>
              </a:rPr>
              <a:t>http://illuzion-cinema.ru/wp-content/uploads/2016/02/6.jpg</a:t>
            </a:r>
            <a:endParaRPr lang="ru-RU" sz="2000" dirty="0"/>
          </a:p>
          <a:p>
            <a:r>
              <a:rPr lang="ru-RU" sz="2000" u="sng" dirty="0">
                <a:hlinkClick r:id="rId10"/>
              </a:rPr>
              <a:t>http://</a:t>
            </a:r>
            <a:r>
              <a:rPr lang="ru-RU" sz="2000" u="sng" dirty="0" smtClean="0">
                <a:hlinkClick r:id="rId10"/>
              </a:rPr>
              <a:t>magspace.ru/uploads/2014/06/25/finn/magspace.ru_1345190742_74952669_271820252436d6dd717651ece6b34e0cbde3f0022bf.jpg</a:t>
            </a:r>
            <a:endParaRPr lang="ru-RU" sz="2000" u="sng" dirty="0" smtClean="0"/>
          </a:p>
          <a:p>
            <a:endParaRPr lang="ru-RU" sz="2000" dirty="0"/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663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9607" y="1653436"/>
            <a:ext cx="10972799" cy="4523527"/>
          </a:xfrm>
        </p:spPr>
        <p:txBody>
          <a:bodyPr>
            <a:normAutofit/>
          </a:bodyPr>
          <a:lstStyle/>
          <a:p>
            <a:r>
              <a:rPr lang="ru-RU" sz="2000" u="sng" dirty="0">
                <a:hlinkClick r:id="rId2"/>
              </a:rPr>
              <a:t>http://wellwritten.ru/uploads/images/default/14148025587150p4sel.jpg</a:t>
            </a:r>
            <a:endParaRPr lang="ru-RU" sz="2000" dirty="0"/>
          </a:p>
          <a:p>
            <a:r>
              <a:rPr lang="ru-RU" sz="2000" u="sng" dirty="0">
                <a:hlinkClick r:id="rId3"/>
              </a:rPr>
              <a:t>http://i47.fastpic.ru/big/2013/0613/ed/de65190fa13775ef4ffd86c79fc4e6ed.png</a:t>
            </a:r>
            <a:endParaRPr lang="ru-RU" sz="2000" dirty="0"/>
          </a:p>
          <a:p>
            <a:r>
              <a:rPr lang="ru-RU" sz="2000" u="sng" dirty="0">
                <a:hlinkClick r:id="rId4"/>
              </a:rPr>
              <a:t>http://cdn.tvc.ru/pictures/o/971/48.jpg</a:t>
            </a:r>
            <a:r>
              <a:rPr lang="ru-RU" sz="2000" dirty="0"/>
              <a:t> </a:t>
            </a:r>
          </a:p>
          <a:p>
            <a:r>
              <a:rPr lang="ru-RU" sz="2000" u="sng" dirty="0">
                <a:hlinkClick r:id="rId5"/>
              </a:rPr>
              <a:t>http://sta.imhonet.ru/element/x400/a6/ca/a6ca40536ec59a4d7b1c98d2a2215ae9/zolotye-roga.jpg</a:t>
            </a:r>
            <a:endParaRPr lang="ru-RU" sz="2000" dirty="0"/>
          </a:p>
          <a:p>
            <a:r>
              <a:rPr lang="ru-RU" sz="2000" u="sng" dirty="0" smtClean="0">
                <a:hlinkClick r:id="rId6"/>
              </a:rPr>
              <a:t>http</a:t>
            </a:r>
            <a:r>
              <a:rPr lang="ru-RU" sz="2000" u="sng" dirty="0">
                <a:hlinkClick r:id="rId6"/>
              </a:rPr>
              <a:t>://s00.yaplakal.com/pics/pics_original/6/4/0/8248046.jpg</a:t>
            </a:r>
            <a:endParaRPr lang="ru-RU" sz="2000" dirty="0"/>
          </a:p>
          <a:p>
            <a:r>
              <a:rPr lang="ru-RU" sz="2000" u="sng" dirty="0">
                <a:hlinkClick r:id="rId7"/>
              </a:rPr>
              <a:t>http://www.prime-movies.ru/wp-content/uploads/2015/01/408087-150x150.jpg</a:t>
            </a:r>
            <a:endParaRPr lang="ru-RU" sz="2000" dirty="0"/>
          </a:p>
          <a:p>
            <a:r>
              <a:rPr lang="ru-RU" sz="2000" u="sng" dirty="0">
                <a:hlinkClick r:id="rId8"/>
              </a:rPr>
              <a:t>http://cdn2.russian7.ru/wp-content/uploads/2016/11/1-239.jpg</a:t>
            </a:r>
            <a:r>
              <a:rPr lang="ru-RU" sz="2000" dirty="0"/>
              <a:t> </a:t>
            </a:r>
          </a:p>
          <a:p>
            <a:r>
              <a:rPr lang="ru-RU" sz="2000" u="sng" dirty="0">
                <a:hlinkClick r:id="rId9"/>
              </a:rPr>
              <a:t>https://</a:t>
            </a:r>
            <a:r>
              <a:rPr lang="ru-RU" sz="2000" u="sng" dirty="0" smtClean="0">
                <a:hlinkClick r:id="rId9"/>
              </a:rPr>
              <a:t>pbs.twimg.com/media/CezEDgNWEAEOu-x.jpg</a:t>
            </a:r>
            <a:endParaRPr lang="ru-RU" sz="2000" u="sng" dirty="0" smtClean="0"/>
          </a:p>
          <a:p>
            <a:r>
              <a:rPr lang="ru-RU" sz="2000" u="sng" dirty="0">
                <a:hlinkClick r:id="rId10"/>
              </a:rPr>
              <a:t>http://www.vokrug.tv/person/show/georgii_millyar/</a:t>
            </a:r>
            <a:endParaRPr lang="ru-RU" sz="2000" dirty="0"/>
          </a:p>
          <a:p>
            <a:r>
              <a:rPr lang="ru-RU" sz="2000" u="sng" dirty="0">
                <a:hlinkClick r:id="rId11"/>
              </a:rPr>
              <a:t>https://24smi.org/celebrity/1057-georgij-millyar.html</a:t>
            </a:r>
            <a:r>
              <a:rPr lang="ru-RU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0191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9607" y="526093"/>
            <a:ext cx="10972799" cy="565087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К нечистой силе издавна относили злых по отношению к людям потусторонних существ: злых духов, чертей, водяных, оборотней </a:t>
            </a:r>
            <a:r>
              <a:rPr lang="ru-RU" dirty="0"/>
              <a:t>и т.д. В Бабу Ягу, Кощея Бессмертного, Змея Горыныча, Лешего, Водяного, которых современные люди считают просто </a:t>
            </a:r>
            <a:r>
              <a:rPr lang="ru-RU" dirty="0" smtClean="0"/>
              <a:t>выдуманными, </a:t>
            </a:r>
            <a:r>
              <a:rPr lang="ru-RU" dirty="0"/>
              <a:t>когда-то верили не только дети, но и взрослые</a:t>
            </a:r>
            <a:r>
              <a:rPr lang="ru-RU" dirty="0" smtClean="0"/>
              <a:t>. Без этих персонажей не может обойтись настоящая волшебная сказка.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В фильмах знаменитого режиссёра-                            сказочника Александра </a:t>
            </a:r>
            <a:r>
              <a:rPr lang="ru-RU" dirty="0" err="1" smtClean="0"/>
              <a:t>Роу</a:t>
            </a:r>
            <a:r>
              <a:rPr lang="ru-RU" dirty="0" smtClean="0"/>
              <a:t> обитают не                                                  совсем обычные представители нечистой                                                       силы: смешные, нелепые, иногда даже                                              обаятельные. Давайте познакомимся                                                    с ними поближе!</a:t>
            </a:r>
            <a:endParaRPr lang="ru-RU" dirty="0"/>
          </a:p>
        </p:txBody>
      </p:sp>
      <p:pic>
        <p:nvPicPr>
          <p:cNvPr id="4" name="Picture 2" descr="C:\Users\user\Desktop\rou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6898">
            <a:off x="8200004" y="3052305"/>
            <a:ext cx="3395469" cy="31718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3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Интернет-ресурсы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9607" y="1519084"/>
            <a:ext cx="10972799" cy="4657879"/>
          </a:xfrm>
        </p:spPr>
        <p:txBody>
          <a:bodyPr>
            <a:normAutofit/>
          </a:bodyPr>
          <a:lstStyle/>
          <a:p>
            <a:r>
              <a:rPr lang="ru-RU" sz="2000" dirty="0" smtClean="0">
                <a:hlinkClick r:id="rId2"/>
              </a:rPr>
              <a:t>https://ru.wikipedia.org/</a:t>
            </a:r>
            <a:endParaRPr lang="ru-RU" sz="2000" dirty="0" smtClean="0"/>
          </a:p>
          <a:p>
            <a:r>
              <a:rPr lang="ru-RU" sz="2000" u="sng" dirty="0" smtClean="0">
                <a:hlinkClick r:id="rId3"/>
              </a:rPr>
              <a:t>http</a:t>
            </a:r>
            <a:r>
              <a:rPr lang="ru-RU" sz="2000" u="sng" dirty="0">
                <a:hlinkClick r:id="rId3"/>
              </a:rPr>
              <a:t>://aloban75.livejournal.com/1462397.html</a:t>
            </a:r>
            <a:endParaRPr lang="ru-RU" sz="2000" dirty="0"/>
          </a:p>
          <a:p>
            <a:r>
              <a:rPr lang="ru-RU" sz="2000" u="sng" dirty="0">
                <a:hlinkClick r:id="rId4"/>
              </a:rPr>
              <a:t>http://www.peoples.ru/art/cinema/actor/millar/history2.html</a:t>
            </a:r>
            <a:endParaRPr lang="ru-RU" sz="2000" dirty="0"/>
          </a:p>
          <a:p>
            <a:r>
              <a:rPr lang="ru-RU" sz="2000" u="sng" dirty="0">
                <a:hlinkClick r:id="rId5"/>
              </a:rPr>
              <a:t>http://rusactors.ru/m/millyar/</a:t>
            </a:r>
            <a:r>
              <a:rPr lang="ru-RU" sz="2000" dirty="0"/>
              <a:t> </a:t>
            </a:r>
          </a:p>
          <a:p>
            <a:r>
              <a:rPr lang="ru-RU" sz="2000" u="sng" dirty="0">
                <a:hlinkClick r:id="rId6"/>
              </a:rPr>
              <a:t>http://900igr.net/prezentacija/literatura/obraz-baby-jagi-259939/geogij-milljar-17.html</a:t>
            </a:r>
            <a:r>
              <a:rPr lang="ru-RU" sz="2000" dirty="0"/>
              <a:t> </a:t>
            </a:r>
          </a:p>
          <a:p>
            <a:r>
              <a:rPr lang="ru-RU" sz="2000" u="sng" dirty="0">
                <a:hlinkClick r:id="rId7"/>
              </a:rPr>
              <a:t>http://5klass.net/zip/literatura/Obraz-Baby-JAgi.zip</a:t>
            </a:r>
            <a:r>
              <a:rPr lang="ru-RU" sz="2000" dirty="0"/>
              <a:t> </a:t>
            </a:r>
          </a:p>
          <a:p>
            <a:r>
              <a:rPr lang="ru-RU" sz="2000" u="sng" dirty="0">
                <a:hlinkClick r:id="rId8"/>
              </a:rPr>
              <a:t>https://multiurok.ru/jiuliya-tcvetnikova-1962/files/priezientatsiia-vnieurochnoi-dieiatiel-nosti-po-tiemie-istoriia-sozdaniia-pieriedachi-v-ghostiakh-u-skazki-chast-vtoraia-vielikiie-riezhissiory-skazochniki.html</a:t>
            </a:r>
            <a:endParaRPr lang="ru-RU" sz="2000" dirty="0"/>
          </a:p>
          <a:p>
            <a:r>
              <a:rPr lang="ru-RU" sz="2000" u="sng" dirty="0">
                <a:hlinkClick r:id="rId9"/>
              </a:rPr>
              <a:t>http://easyen.ru/load/shablony_prezentacij/dlja_doshkolnikov/shirokoformatnye_shablony_skazochnye_2/522-1-0-49734</a:t>
            </a:r>
            <a:r>
              <a:rPr lang="ru-RU" sz="2000" dirty="0"/>
              <a:t> </a:t>
            </a:r>
            <a:endParaRPr lang="ru-RU" sz="2000" dirty="0" smtClean="0"/>
          </a:p>
          <a:p>
            <a:r>
              <a:rPr lang="en-US" sz="2000" dirty="0">
                <a:hlinkClick r:id="rId10"/>
              </a:rPr>
              <a:t>http://</a:t>
            </a:r>
            <a:r>
              <a:rPr lang="en-US" sz="2000" dirty="0" smtClean="0">
                <a:hlinkClick r:id="rId10"/>
              </a:rPr>
              <a:t>kursk.kp.ru/share/i/12/5991875/wr-720.sh-18.jpg</a:t>
            </a:r>
            <a:r>
              <a:rPr lang="ru-RU" sz="2000" dirty="0" smtClean="0"/>
              <a:t>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42151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Интернет-ресурсы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9607" y="1519084"/>
            <a:ext cx="10972799" cy="4657879"/>
          </a:xfrm>
        </p:spPr>
        <p:txBody>
          <a:bodyPr>
            <a:normAutofit/>
          </a:bodyPr>
          <a:lstStyle/>
          <a:p>
            <a:r>
              <a:rPr lang="en-US" sz="2000" dirty="0">
                <a:hlinkClick r:id="rId2"/>
              </a:rPr>
              <a:t>https://</a:t>
            </a:r>
            <a:r>
              <a:rPr lang="en-US" sz="2000" dirty="0" smtClean="0">
                <a:hlinkClick r:id="rId2"/>
              </a:rPr>
              <a:t>www.youtube.com/watch?v=lC7kjQbe6CQ</a:t>
            </a:r>
            <a:endParaRPr lang="ru-RU" sz="2000" dirty="0" smtClean="0"/>
          </a:p>
          <a:p>
            <a:r>
              <a:rPr lang="ru-RU" sz="2000" dirty="0" smtClean="0"/>
              <a:t> </a:t>
            </a:r>
            <a:r>
              <a:rPr lang="ru-RU" sz="2000" u="sng" dirty="0">
                <a:hlinkClick r:id="rId3"/>
              </a:rPr>
              <a:t>http://peoplefilm.ru/m/millyar/millyar-22.jpg</a:t>
            </a:r>
            <a:endParaRPr lang="ru-RU" sz="2000" dirty="0"/>
          </a:p>
          <a:p>
            <a:r>
              <a:rPr lang="ru-RU" sz="2000" u="sng" dirty="0">
                <a:hlinkClick r:id="rId4"/>
              </a:rPr>
              <a:t>http://showbizdaily.ru/wp-content/uploads/2013/06/millar2.jpg</a:t>
            </a:r>
            <a:endParaRPr lang="ru-RU" sz="2000" dirty="0"/>
          </a:p>
          <a:p>
            <a:r>
              <a:rPr lang="ru-RU" sz="2000" u="sng" dirty="0">
                <a:hlinkClick r:id="rId5"/>
              </a:rPr>
              <a:t>http://www.hohmodrom.ru/upload/6427/projimg/123157/hohmodrom_kasheey.jpg</a:t>
            </a:r>
            <a:endParaRPr lang="ru-RU" sz="2000" dirty="0"/>
          </a:p>
          <a:p>
            <a:r>
              <a:rPr lang="ru-RU" sz="2000" u="sng" dirty="0">
                <a:hlinkClick r:id="rId6"/>
              </a:rPr>
              <a:t>http://s9.videopay.net/static/f/313758371</a:t>
            </a:r>
            <a:endParaRPr lang="ru-RU" sz="2000" dirty="0"/>
          </a:p>
          <a:p>
            <a:r>
              <a:rPr lang="ru-RU" sz="2000" u="sng" dirty="0">
                <a:hlinkClick r:id="rId7"/>
              </a:rPr>
              <a:t>http://www.stihi.ru/pics/2013/08/18/7155.jpg</a:t>
            </a:r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7191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9608" y="613775"/>
            <a:ext cx="5538146" cy="556318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kern="1800" dirty="0" smtClean="0">
                <a:latin typeface="Times New Roman"/>
                <a:ea typeface="Times New Roman"/>
              </a:rPr>
              <a:t>	</a:t>
            </a:r>
            <a:r>
              <a:rPr lang="ru-RU" kern="1800" dirty="0" smtClean="0">
                <a:ea typeface="Times New Roman"/>
              </a:rPr>
              <a:t>Просматривая </a:t>
            </a:r>
            <a:r>
              <a:rPr lang="ru-RU" kern="1800" dirty="0">
                <a:ea typeface="Times New Roman"/>
              </a:rPr>
              <a:t>список кинофильмов знаменитого </a:t>
            </a:r>
            <a:r>
              <a:rPr lang="ru-RU" kern="1800" dirty="0" smtClean="0">
                <a:ea typeface="Times New Roman"/>
              </a:rPr>
              <a:t>режиссера, можно заметить, </a:t>
            </a:r>
            <a:r>
              <a:rPr lang="ru-RU" kern="1800" dirty="0">
                <a:ea typeface="Times New Roman"/>
              </a:rPr>
              <a:t>что </a:t>
            </a:r>
            <a:r>
              <a:rPr lang="ru-RU" kern="1800" dirty="0" smtClean="0">
                <a:ea typeface="Times New Roman"/>
              </a:rPr>
              <a:t>среди артистов очень </a:t>
            </a:r>
            <a:r>
              <a:rPr lang="ru-RU" kern="1800" dirty="0">
                <a:ea typeface="Times New Roman"/>
              </a:rPr>
              <a:t>часто </a:t>
            </a:r>
            <a:r>
              <a:rPr lang="ru-RU" kern="1800" dirty="0" smtClean="0">
                <a:ea typeface="Times New Roman"/>
              </a:rPr>
              <a:t>встречается имя и </a:t>
            </a:r>
            <a:r>
              <a:rPr lang="ru-RU" kern="1800" dirty="0">
                <a:ea typeface="Times New Roman"/>
              </a:rPr>
              <a:t>фамилия Георгия </a:t>
            </a:r>
            <a:r>
              <a:rPr lang="ru-RU" kern="1800" dirty="0" err="1">
                <a:ea typeface="Times New Roman"/>
              </a:rPr>
              <a:t>Милляра</a:t>
            </a:r>
            <a:r>
              <a:rPr lang="ru-RU" kern="1800" dirty="0">
                <a:ea typeface="Times New Roman"/>
              </a:rPr>
              <a:t>. </a:t>
            </a:r>
            <a:r>
              <a:rPr lang="ru-RU" dirty="0">
                <a:ea typeface="Calibri"/>
              </a:rPr>
              <a:t>Режиссёр-сказочник нашёл в актёре единомышленника, и дружба их длилась более трех десятков лет. </a:t>
            </a:r>
            <a:endParaRPr lang="ru-RU" dirty="0" smtClean="0">
              <a:ea typeface="Calibri"/>
            </a:endParaRPr>
          </a:p>
          <a:p>
            <a:pPr marL="0" indent="0">
              <a:buNone/>
            </a:pPr>
            <a:r>
              <a:rPr lang="ru-RU" dirty="0" smtClean="0"/>
              <a:t>	В </a:t>
            </a:r>
            <a:r>
              <a:rPr lang="ru-RU" dirty="0"/>
              <a:t>16 </a:t>
            </a:r>
            <a:r>
              <a:rPr lang="ru-RU" dirty="0" smtClean="0"/>
              <a:t>сказках </a:t>
            </a:r>
            <a:r>
              <a:rPr lang="ru-RU" dirty="0" err="1"/>
              <a:t>Роу</a:t>
            </a:r>
            <a:r>
              <a:rPr lang="ru-RU" dirty="0"/>
              <a:t> </a:t>
            </a:r>
            <a:r>
              <a:rPr lang="ru-RU" dirty="0" err="1"/>
              <a:t>Милляр</a:t>
            </a:r>
            <a:r>
              <a:rPr lang="ru-RU" dirty="0"/>
              <a:t> сыграл около 30 ролей, то есть в каждой сказке у него было по два-три </a:t>
            </a:r>
            <a:r>
              <a:rPr lang="ru-RU" dirty="0" smtClean="0"/>
              <a:t>образа. </a:t>
            </a:r>
            <a:endParaRPr lang="ru-RU" dirty="0"/>
          </a:p>
        </p:txBody>
      </p:sp>
      <p:pic>
        <p:nvPicPr>
          <p:cNvPr id="3074" name="Picture 2" descr="C:\Users\user\Desktop\1-2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4587">
            <a:off x="6183681" y="1077239"/>
            <a:ext cx="5380175" cy="40558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5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61556" y="475989"/>
            <a:ext cx="6010850" cy="570097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/>
              <a:t>	</a:t>
            </a:r>
            <a:r>
              <a:rPr lang="ru-RU" sz="2200" dirty="0" smtClean="0"/>
              <a:t>Однажды Александру </a:t>
            </a:r>
            <a:r>
              <a:rPr lang="ru-RU" sz="2200" dirty="0" err="1" smtClean="0"/>
              <a:t>Роу</a:t>
            </a:r>
            <a:r>
              <a:rPr lang="ru-RU" sz="2200" dirty="0" smtClean="0"/>
              <a:t> заказали сказку</a:t>
            </a:r>
            <a:r>
              <a:rPr lang="ru-RU" sz="2200" dirty="0"/>
              <a:t>, где была бы активная борьба между злом и </a:t>
            </a:r>
            <a:r>
              <a:rPr lang="ru-RU" sz="2200" dirty="0" smtClean="0"/>
              <a:t>добром. Так </a:t>
            </a:r>
            <a:r>
              <a:rPr lang="ru-RU" sz="2200" dirty="0"/>
              <a:t>появилась «Василиса </a:t>
            </a:r>
            <a:r>
              <a:rPr lang="ru-RU" sz="2200" dirty="0" smtClean="0"/>
              <a:t>Прекрасная». Найти </a:t>
            </a:r>
            <a:r>
              <a:rPr lang="ru-RU" sz="2200" dirty="0"/>
              <a:t>актрису на роль Бабы-Яги никак не </a:t>
            </a:r>
            <a:r>
              <a:rPr lang="ru-RU" sz="2200" dirty="0" smtClean="0"/>
              <a:t>удавалось. Режиссёр пожаловался Георгию </a:t>
            </a:r>
            <a:r>
              <a:rPr lang="ru-RU" sz="2200" dirty="0" err="1"/>
              <a:t>Милляру</a:t>
            </a:r>
            <a:r>
              <a:rPr lang="ru-RU" sz="2200" dirty="0"/>
              <a:t> и услышал такой ответ: «А можно мне сыграть Бабу Ягу? Эту роль должна играть не женщина...». </a:t>
            </a:r>
            <a:r>
              <a:rPr lang="ru-RU" sz="2200" dirty="0" smtClean="0"/>
              <a:t>Роль получилась потрясающей: </a:t>
            </a:r>
            <a:r>
              <a:rPr lang="ru-RU" sz="2200" dirty="0"/>
              <a:t>худой </a:t>
            </a:r>
            <a:r>
              <a:rPr lang="ru-RU" sz="2200" dirty="0" err="1"/>
              <a:t>Милляр</a:t>
            </a:r>
            <a:r>
              <a:rPr lang="ru-RU" sz="2200" dirty="0"/>
              <a:t> в гриме Бабы-Яги выглядел устрашающе и </a:t>
            </a:r>
            <a:r>
              <a:rPr lang="ru-RU" sz="2200" dirty="0" smtClean="0"/>
              <a:t>зловеще. </a:t>
            </a:r>
          </a:p>
          <a:p>
            <a:pPr marL="0" indent="0">
              <a:buNone/>
            </a:pPr>
            <a:r>
              <a:rPr lang="ru-RU" sz="2200" dirty="0" smtClean="0"/>
              <a:t>	Образ </a:t>
            </a:r>
            <a:r>
              <a:rPr lang="ru-RU" sz="2200" dirty="0"/>
              <a:t>получился настолько пугающим, что присутствующие на съёмках дети при виде </a:t>
            </a:r>
            <a:r>
              <a:rPr lang="ru-RU" sz="2200" dirty="0" err="1"/>
              <a:t>Милляра</a:t>
            </a:r>
            <a:r>
              <a:rPr lang="ru-RU" sz="2200" dirty="0"/>
              <a:t> </a:t>
            </a:r>
            <a:r>
              <a:rPr lang="ru-RU" sz="2200" dirty="0" smtClean="0"/>
              <a:t>разбегались. </a:t>
            </a:r>
            <a:r>
              <a:rPr lang="ru-RU" sz="2200" dirty="0"/>
              <a:t>Фильм снимали в сильную жару. </a:t>
            </a:r>
            <a:r>
              <a:rPr lang="ru-RU" sz="2200" dirty="0" smtClean="0"/>
              <a:t>Актёру пришлось </a:t>
            </a:r>
            <a:r>
              <a:rPr lang="ru-RU" sz="2200" dirty="0"/>
              <a:t>больше 20 дублей съезжать из печки по жёлобу, который из-за жары нагрелся так сильно, что актёр получил </a:t>
            </a:r>
            <a:r>
              <a:rPr lang="ru-RU" sz="2200" dirty="0" smtClean="0"/>
              <a:t>ожог.</a:t>
            </a:r>
            <a:endParaRPr lang="ru-RU" sz="2200" dirty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2050" name="Picture 2" descr="C:\Users\user\Desktop\medium_d30c0b3783bf0ab28132e29611349c1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87" y="1630864"/>
            <a:ext cx="4902805" cy="37315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1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9607" y="851771"/>
            <a:ext cx="6014135" cy="532519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600" dirty="0" smtClean="0"/>
              <a:t>	Бабу-Ягу </a:t>
            </a:r>
            <a:r>
              <a:rPr lang="ru-RU" sz="2600" dirty="0"/>
              <a:t>артист в общей сложности сыграл около десяти раз, причем образ менялся от одной роли к другой</a:t>
            </a:r>
            <a:r>
              <a:rPr lang="ru-RU" sz="2600" dirty="0" smtClean="0"/>
              <a:t>. Сам </a:t>
            </a:r>
            <a:r>
              <a:rPr lang="ru-RU" sz="2600" dirty="0" err="1" smtClean="0"/>
              <a:t>Милляр</a:t>
            </a:r>
            <a:r>
              <a:rPr lang="ru-RU" sz="2600" dirty="0" smtClean="0"/>
              <a:t> вспоминал: </a:t>
            </a:r>
            <a:r>
              <a:rPr lang="ru-RU" sz="2600" dirty="0"/>
              <a:t>«В «Василисе Прекрасной» моя бабуля — такая дачница с </a:t>
            </a:r>
            <a:r>
              <a:rPr lang="ru-RU" sz="2600" dirty="0" err="1"/>
              <a:t>повязочкой</a:t>
            </a:r>
            <a:r>
              <a:rPr lang="ru-RU" sz="2600" dirty="0"/>
              <a:t> на голове, а в «Морозко» она уже </a:t>
            </a:r>
            <a:r>
              <a:rPr lang="ru-RU" sz="2600" dirty="0" err="1"/>
              <a:t>подряхла</a:t>
            </a:r>
            <a:r>
              <a:rPr lang="ru-RU" sz="2600" dirty="0"/>
              <a:t>, ослабла, да и радикулит ее, бедную, замучил. Обильный материал для Бабы-яги мне дала соседка по коммуналке. Характер у нее был ужасный, склочница, ей надо было обязательно кого-нибудь поссорить. А в Ялте я старушку увидел — коз пасла на Чайной горке. Старая-престарая гречанка, сгорбленная, нос крючком, недобрый взгляд, в руках короткая палочка</a:t>
            </a:r>
            <a:r>
              <a:rPr lang="ru-RU" sz="2600" dirty="0" smtClean="0"/>
              <a:t>…».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 descr="C:\Users\user\Desktop\1255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917" y="1640909"/>
            <a:ext cx="5296082" cy="39985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424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600075" y="901874"/>
            <a:ext cx="5832420" cy="5275089"/>
          </a:xfrm>
        </p:spPr>
        <p:txBody>
          <a:bodyPr>
            <a:normAutofit fontScale="82500" lnSpcReduction="20000"/>
          </a:bodyPr>
          <a:lstStyle/>
          <a:p>
            <a:pPr marL="0" indent="0">
              <a:buNone/>
            </a:pPr>
            <a:r>
              <a:rPr lang="ru-RU" dirty="0" smtClean="0"/>
              <a:t>	Баба </a:t>
            </a:r>
            <a:r>
              <a:rPr lang="ru-RU" dirty="0"/>
              <a:t>Яга в «</a:t>
            </a:r>
            <a:r>
              <a:rPr lang="ru-RU" dirty="0" smtClean="0"/>
              <a:t>Морозко»</a:t>
            </a:r>
            <a:r>
              <a:rPr lang="ru-RU" dirty="0"/>
              <a:t> — </a:t>
            </a:r>
            <a:r>
              <a:rPr lang="ru-RU" dirty="0" smtClean="0"/>
              <a:t>ещё один </a:t>
            </a:r>
            <a:r>
              <a:rPr lang="ru-RU" dirty="0"/>
              <a:t>вариант этого образа в исполнении Г. </a:t>
            </a:r>
            <a:r>
              <a:rPr lang="ru-RU" dirty="0" err="1"/>
              <a:t>Милляра</a:t>
            </a:r>
            <a:r>
              <a:rPr lang="ru-RU" dirty="0"/>
              <a:t>. Как и в других картинах, живет Баба Яга в избушке на курьих ножках, в ступе летает, положительного героя собирается в печке изжарить — вроде бы классическая, так сказать, ведьма, а в то же время и несколько иная: не скрывают ни режиссёр, ни актёр, какая она старая да </a:t>
            </a:r>
            <a:r>
              <a:rPr lang="ru-RU" dirty="0" smtClean="0"/>
              <a:t>хворая.</a:t>
            </a:r>
          </a:p>
          <a:p>
            <a:pPr marL="0" indent="0">
              <a:buNone/>
            </a:pPr>
            <a:r>
              <a:rPr lang="ru-RU" dirty="0" smtClean="0"/>
              <a:t>	Не </a:t>
            </a:r>
            <a:r>
              <a:rPr lang="ru-RU" dirty="0"/>
              <a:t>лишена Баба Яга и некоторого человеческого обаяния. Устав долго и нудно препираться с Иваном, который никак не хочет ей подчиниться, измученно присаживается на порог хаты, энергично потирая больную поясницу. Здесь она скорее похожа на сварливую «кухонную» скандалистку, чем на традиционное олицетворение тёмного, злого начала.</a:t>
            </a:r>
          </a:p>
          <a:p>
            <a:endParaRPr lang="ru-RU" dirty="0"/>
          </a:p>
        </p:txBody>
      </p:sp>
      <p:pic>
        <p:nvPicPr>
          <p:cNvPr id="4098" name="Picture 2" descr="C:\Users\user\Desktop\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514">
            <a:off x="6533628" y="1201847"/>
            <a:ext cx="4686300" cy="43910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039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6926" y="1014607"/>
            <a:ext cx="10722280" cy="11649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В 1967 году актёр вновь сыграл Бабу-Ягу в очередном фильме </a:t>
            </a:r>
            <a:r>
              <a:rPr lang="ru-RU" sz="3200" dirty="0" err="1"/>
              <a:t>Роу</a:t>
            </a:r>
            <a:r>
              <a:rPr lang="ru-RU" sz="3200" dirty="0"/>
              <a:t> </a:t>
            </a:r>
            <a:r>
              <a:rPr lang="ru-RU" sz="3200" dirty="0" smtClean="0"/>
              <a:t>«Огонь, вода и… медные трубы». </a:t>
            </a:r>
            <a:endParaRPr lang="ru-RU" sz="3200" dirty="0"/>
          </a:p>
        </p:txBody>
      </p:sp>
      <p:pic>
        <p:nvPicPr>
          <p:cNvPr id="5122" name="Picture 2" descr="C:\Users\user\Desktop\1cc766321d4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763" y="2668566"/>
            <a:ext cx="7943850" cy="3124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6464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9607" y="5323561"/>
            <a:ext cx="10972799" cy="853401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А вот так выглядела Баба Яга в фильме «Золотые рога».</a:t>
            </a:r>
            <a:endParaRPr lang="ru-RU" dirty="0"/>
          </a:p>
        </p:txBody>
      </p:sp>
      <p:pic>
        <p:nvPicPr>
          <p:cNvPr id="1026" name="Picture 2" descr="C:\Users\user\Desktop\zolotye-rog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423" y="964504"/>
            <a:ext cx="8541846" cy="39694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932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99550" y="864295"/>
            <a:ext cx="5772855" cy="531266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	А </a:t>
            </a:r>
            <a:r>
              <a:rPr lang="ru-RU" dirty="0"/>
              <a:t>вот играть </a:t>
            </a:r>
            <a:r>
              <a:rPr lang="ru-RU" dirty="0" err="1"/>
              <a:t>Кащея</a:t>
            </a:r>
            <a:r>
              <a:rPr lang="ru-RU" dirty="0"/>
              <a:t> Бессмертного </a:t>
            </a:r>
            <a:r>
              <a:rPr lang="ru-RU" dirty="0" err="1"/>
              <a:t>Милляр</a:t>
            </a:r>
            <a:r>
              <a:rPr lang="ru-RU" dirty="0"/>
              <a:t> ни в какую не хотел. «Не сумею», — твердил он </a:t>
            </a:r>
            <a:r>
              <a:rPr lang="ru-RU" dirty="0" err="1"/>
              <a:t>Роу</a:t>
            </a:r>
            <a:r>
              <a:rPr lang="ru-RU" dirty="0"/>
              <a:t>, но однажды сбрил себе волосы и брови и в таком виде заявился на киностудию. «Все понятно, </a:t>
            </a:r>
            <a:r>
              <a:rPr lang="ru-RU" dirty="0" err="1"/>
              <a:t>Милляр</a:t>
            </a:r>
            <a:r>
              <a:rPr lang="ru-RU" dirty="0"/>
              <a:t> готов играть», — сразу догадались коллеги, поскольку Георгий </a:t>
            </a:r>
            <a:r>
              <a:rPr lang="ru-RU" dirty="0" err="1"/>
              <a:t>Францевич</a:t>
            </a:r>
            <a:r>
              <a:rPr lang="ru-RU" dirty="0"/>
              <a:t> частенько так делал, чтобы облегчить работу гримерам. Правда, съемки «</a:t>
            </a:r>
            <a:r>
              <a:rPr lang="ru-RU" dirty="0" err="1"/>
              <a:t>Кащея</a:t>
            </a:r>
            <a:r>
              <a:rPr lang="ru-RU" dirty="0"/>
              <a:t> Бессмертного» — это был тот редкий случай, когда грим актеру почти не понадобился. Сказку снимали во время войны (премьера состоялась как раз в День Победы), </a:t>
            </a:r>
            <a:r>
              <a:rPr lang="ru-RU" dirty="0" err="1"/>
              <a:t>Милляр</a:t>
            </a:r>
            <a:r>
              <a:rPr lang="ru-RU" dirty="0"/>
              <a:t> во время эвакуации в Душанбе заразился малярией и превратился практически в живой скелет. «Весил 45 кг с ботинками», — шутил над собой актер.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 descr="C:\Users\user\Desktop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45196">
            <a:off x="470248" y="1728592"/>
            <a:ext cx="5139928" cy="38292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214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казка 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Сказка 1" id="{144AF6B3-B95E-4DA1-9A41-155BF6FB5CB6}" vid="{52F44BD5-5263-4939-B96F-72EACF02E005}"/>
    </a:ext>
  </a:extLst>
</a:theme>
</file>

<file path=ppt/theme/theme2.xml><?xml version="1.0" encoding="utf-8"?>
<a:theme xmlns:a="http://schemas.openxmlformats.org/drawingml/2006/main" name="1_Сказка 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Сказка 1" id="{144AF6B3-B95E-4DA1-9A41-155BF6FB5CB6}" vid="{52F44BD5-5263-4939-B96F-72EACF02E005}"/>
    </a:ext>
  </a:extLst>
</a:theme>
</file>

<file path=ppt/theme/theme3.xml><?xml version="1.0" encoding="utf-8"?>
<a:theme xmlns:a="http://schemas.openxmlformats.org/drawingml/2006/main" name="2_Сказка 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Сказка 1" id="{144AF6B3-B95E-4DA1-9A41-155BF6FB5CB6}" vid="{52F44BD5-5263-4939-B96F-72EACF02E005}"/>
    </a:ext>
  </a:extLst>
</a:theme>
</file>

<file path=ppt/theme/theme4.xml><?xml version="1.0" encoding="utf-8"?>
<a:theme xmlns:a="http://schemas.openxmlformats.org/drawingml/2006/main" name="3_Сказка 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Сказка 1" id="{144AF6B3-B95E-4DA1-9A41-155BF6FB5CB6}" vid="{52F44BD5-5263-4939-B96F-72EACF02E005}"/>
    </a:ext>
  </a:extLst>
</a:theme>
</file>

<file path=ppt/theme/theme5.xml><?xml version="1.0" encoding="utf-8"?>
<a:theme xmlns:a="http://schemas.openxmlformats.org/drawingml/2006/main" name="4_Сказка 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Сказка 1" id="{144AF6B3-B95E-4DA1-9A41-155BF6FB5CB6}" vid="{52F44BD5-5263-4939-B96F-72EACF02E005}"/>
    </a:ext>
  </a:extLst>
</a:theme>
</file>

<file path=ppt/theme/theme6.xml><?xml version="1.0" encoding="utf-8"?>
<a:theme xmlns:a="http://schemas.openxmlformats.org/drawingml/2006/main" name="5_Сказка 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Сказка 1" id="{144AF6B3-B95E-4DA1-9A41-155BF6FB5CB6}" vid="{52F44BD5-5263-4939-B96F-72EACF02E005}"/>
    </a:ext>
  </a:extLst>
</a:theme>
</file>

<file path=ppt/theme/theme7.xml><?xml version="1.0" encoding="utf-8"?>
<a:theme xmlns:a="http://schemas.openxmlformats.org/drawingml/2006/main" name="6_Сказка 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Сказка 1" id="{144AF6B3-B95E-4DA1-9A41-155BF6FB5CB6}" vid="{52F44BD5-5263-4939-B96F-72EACF02E005}"/>
    </a:ext>
  </a:extLst>
</a:theme>
</file>

<file path=ppt/theme/theme8.xml><?xml version="1.0" encoding="utf-8"?>
<a:theme xmlns:a="http://schemas.openxmlformats.org/drawingml/2006/main" name="7_Сказка 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Сказка 1" id="{144AF6B3-B95E-4DA1-9A41-155BF6FB5CB6}" vid="{52F44BD5-5263-4939-B96F-72EACF02E00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Сказка 2</Template>
  <TotalTime>266</TotalTime>
  <Words>307</Words>
  <Application>Microsoft Office PowerPoint</Application>
  <PresentationFormat>Произвольный</PresentationFormat>
  <Paragraphs>74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Сказка 2</vt:lpstr>
      <vt:lpstr>1_Сказка 2</vt:lpstr>
      <vt:lpstr>2_Сказка 2</vt:lpstr>
      <vt:lpstr>3_Сказка 2</vt:lpstr>
      <vt:lpstr>4_Сказка 2</vt:lpstr>
      <vt:lpstr>5_Сказка 2</vt:lpstr>
      <vt:lpstr>6_Сказка 2</vt:lpstr>
      <vt:lpstr>7_Сказка 2</vt:lpstr>
      <vt:lpstr>Нечистая сила в сказках Александра Роу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1: из какого фильма эти герои?</vt:lpstr>
      <vt:lpstr>Задание 2: какую роль не играл Г.Милляр?</vt:lpstr>
      <vt:lpstr>Интернет-ресурсы</vt:lpstr>
      <vt:lpstr>Интернет-ресурсы</vt:lpstr>
      <vt:lpstr>Интернет-ресурсы</vt:lpstr>
      <vt:lpstr>Интернет-ресурсы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Сказочный</dc:title>
  <dc:creator>User</dc:creator>
  <cp:lastModifiedBy>user</cp:lastModifiedBy>
  <cp:revision>31</cp:revision>
  <cp:lastPrinted>2016-12-29T10:59:47Z</cp:lastPrinted>
  <dcterms:created xsi:type="dcterms:W3CDTF">2016-12-19T14:54:43Z</dcterms:created>
  <dcterms:modified xsi:type="dcterms:W3CDTF">2017-01-09T13:00:39Z</dcterms:modified>
</cp:coreProperties>
</file>