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5" r:id="rId4"/>
    <p:sldId id="263" r:id="rId5"/>
    <p:sldId id="266" r:id="rId6"/>
    <p:sldId id="267" r:id="rId7"/>
    <p:sldId id="268" r:id="rId8"/>
    <p:sldId id="264" r:id="rId9"/>
    <p:sldId id="257" r:id="rId10"/>
    <p:sldId id="269" r:id="rId11"/>
    <p:sldId id="258" r:id="rId12"/>
    <p:sldId id="259" r:id="rId13"/>
    <p:sldId id="260" r:id="rId14"/>
    <p:sldId id="262" r:id="rId15"/>
    <p:sldId id="273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8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9D66ECD-7232-41D5-BC34-04F57E6050A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A08EA46-F522-420A-853B-6E92EA1D0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G:\&#1060;&#1077;&#1089;&#1090;&#1080;&#1074;&#1072;&#1083;&#1100;%20&#1086;&#1090;&#1082;&#1088;&#1099;&#1090;&#1099;&#1081;%20&#1091;&#1088;&#1086;&#1082;\&#1048;&#1089;&#1082;&#1091;&#1089;&#1089;&#1090;&#1074;&#1086;%20&#1087;&#1077;&#1088;&#1077;&#1074;&#1086;&#1076;&#1072;\&#1044;&#1083;&#1103;%20&#1079;&#1072;&#1087;&#1080;&#1089;&#1080;%20&#1085;&#1072;%20&#1076;&#1080;&#1089;&#1082;\&#1055;&#1088;&#1077;&#1079;&#1077;&#1085;&#1090;&#1072;&#1094;&#1080;&#1103;\&#1051;&#1077;&#1088;&#1084;&#1086;&#1085;&#1090;&#1086;&#1074;.&#1043;&#1086;&#1088;&#1085;&#1099;&#1077;%20&#1074;&#1077;&#1088;&#1096;&#1080;&#1085;&#1099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file:///G:\&#1060;&#1077;&#1089;&#1090;&#1080;&#1074;&#1072;&#1083;&#1100;%20&#1086;&#1090;&#1082;&#1088;&#1099;&#1090;&#1099;&#1081;%20&#1091;&#1088;&#1086;&#1082;\&#1048;&#1089;&#1082;&#1091;&#1089;&#1089;&#1090;&#1074;&#1086;%20&#1087;&#1077;&#1088;&#1077;&#1074;&#1086;&#1076;&#1072;\&#1044;&#1083;&#1103;%20&#1079;&#1072;&#1087;&#1080;&#1089;&#1080;%20&#1085;&#1072;%20&#1076;&#1080;&#1089;&#1082;\&#1055;&#1088;&#1077;&#1079;&#1077;&#1085;&#1090;&#1072;&#1094;&#1080;&#1103;\&#1055;&#1072;&#1074;&#1077;&#1083;%20&#1050;&#1072;&#1096;&#1080;&#1085;%20&#1080;%20&#1053;&#1051;&#1055;.mp3" TargetMode="External"/><Relationship Id="rId7" Type="http://schemas.openxmlformats.org/officeDocument/2006/relationships/image" Target="../media/image8.png"/><Relationship Id="rId2" Type="http://schemas.openxmlformats.org/officeDocument/2006/relationships/audio" Target="file:///G:\&#1060;&#1077;&#1089;&#1090;&#1080;&#1074;&#1072;&#1083;&#1100;%20&#1086;&#1090;&#1082;&#1088;&#1099;&#1090;&#1099;&#1081;%20&#1091;&#1088;&#1086;&#1082;\&#1048;&#1089;&#1082;&#1091;&#1089;&#1089;&#1090;&#1074;&#1086;%20&#1087;&#1077;&#1088;&#1077;&#1074;&#1086;&#1076;&#1072;\&#1044;&#1083;&#1103;%20&#1079;&#1072;&#1087;&#1080;&#1089;&#1080;%20&#1085;&#1072;%20&#1076;&#1080;&#1089;&#1082;\&#1055;&#1088;&#1077;&#1079;&#1077;&#1085;&#1090;&#1072;&#1094;&#1080;&#1103;\&#1040;&#1053;&#1058;&#1054;&#1053;%20&#1056;&#1059;&#1041;&#1048;&#1053;&#1064;&#1058;&#1045;&#1049;&#1053;.mp3" TargetMode="External"/><Relationship Id="rId1" Type="http://schemas.openxmlformats.org/officeDocument/2006/relationships/audio" Target="file:///G:\&#1060;&#1077;&#1089;&#1090;&#1080;&#1074;&#1072;&#1083;&#1100;%20&#1086;&#1090;&#1082;&#1088;&#1099;&#1090;&#1099;&#1081;%20&#1091;&#1088;&#1086;&#1082;\&#1048;&#1089;&#1082;&#1091;&#1089;&#1089;&#1090;&#1074;&#1086;%20&#1087;&#1077;&#1088;&#1077;&#1074;&#1086;&#1076;&#1072;\&#1044;&#1083;&#1103;%20&#1079;&#1072;&#1087;&#1080;&#1089;&#1080;%20&#1085;&#1072;%20&#1076;&#1080;&#1089;&#1082;\&#1055;&#1088;&#1077;&#1079;&#1077;&#1085;&#1090;&#1072;&#1094;&#1080;&#1103;\&#1048;&#1074;&#1072;&#1085;%20&#1057;&#1105;&#1084;&#1077;&#1085;&#1086;&#1074;&#1080;&#1095;%20&#1050;&#1086;&#1079;&#1083;&#1086;&#1074;&#1089;&#1082;&#1080;&#1081;.mp3" TargetMode="Externa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1.jpeg"/><Relationship Id="rId4" Type="http://schemas.openxmlformats.org/officeDocument/2006/relationships/audio" Target="file:///G:\&#1060;&#1077;&#1089;&#1090;&#1080;&#1074;&#1072;&#1083;&#1100;%20&#1086;&#1090;&#1082;&#1088;&#1099;&#1090;&#1099;&#1081;%20&#1091;&#1088;&#1086;&#1082;\&#1048;&#1089;&#1082;&#1091;&#1089;&#1089;&#1090;&#1074;&#1086;%20&#1087;&#1077;&#1088;&#1077;&#1074;&#1086;&#1076;&#1072;\&#1044;&#1083;&#1103;%20&#1079;&#1072;&#1087;&#1080;&#1089;&#1080;%20&#1085;&#1072;%20&#1076;&#1080;&#1089;&#1082;\&#1055;&#1088;&#1077;&#1079;&#1077;&#1085;&#1090;&#1072;&#1094;&#1080;&#1103;\&#1052;&#1086;&#1076;&#1077;&#1089;&#1090;.&#1048;&#1079;%20&#1043;&#1105;&#1090;&#1077;.mp3" TargetMode="Externa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5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71800" y="404664"/>
            <a:ext cx="577998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Искусство перевода – 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скусство общения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180344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</a:schemeClr>
                </a:solidFill>
              </a:rPr>
              <a:t>Урок по искусству для 8 класса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</a:schemeClr>
                </a:solidFill>
              </a:rPr>
              <a:t>Автор: Фоменко И.А.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</a:schemeClr>
                </a:solidFill>
              </a:rPr>
              <a:t>ГБОУ СОШ №176</a:t>
            </a:r>
          </a:p>
          <a:p>
            <a:pPr algn="ctr"/>
            <a:endParaRPr lang="ru-RU" sz="2800" b="1" i="1" dirty="0" smtClean="0">
              <a:solidFill>
                <a:schemeClr val="tx1">
                  <a:lumMod val="65000"/>
                </a:schemeClr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</a:schemeClr>
                </a:solidFill>
              </a:rPr>
              <a:t>Санкт-Петербург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</a:schemeClr>
                </a:solidFill>
              </a:rPr>
              <a:t>2016</a:t>
            </a:r>
            <a:endParaRPr lang="ru-RU" sz="2800" b="1" i="1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500042"/>
            <a:ext cx="8001055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Каллиграфия – одна из отраслей изобразительного искусства. Искусство красивого письма. Современное определение: искусство оформления знаков в экспрессивной, гармоничной и искусной манере.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eadb84671889ad0ced1c017fd8fe92_образец арабской каллиграф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897911"/>
            <a:ext cx="3528392" cy="493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ff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877757"/>
            <a:ext cx="3456384" cy="4942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ligrafiya020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692696"/>
            <a:ext cx="4691901" cy="5705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6599086" cy="573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9" y="214290"/>
            <a:ext cx="5143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Этапы работы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928802"/>
            <a:ext cx="257176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There is a place where the </a:t>
            </a:r>
            <a:r>
              <a:rPr lang="en-US" sz="1100" b="1" i="1" dirty="0" smtClean="0"/>
              <a:t>sidewalk</a:t>
            </a:r>
            <a:r>
              <a:rPr lang="en-US" sz="1100" i="1" dirty="0" smtClean="0"/>
              <a:t> ends</a:t>
            </a:r>
            <a:br>
              <a:rPr lang="en-US" sz="1100" i="1" dirty="0" smtClean="0"/>
            </a:br>
            <a:r>
              <a:rPr lang="en-US" sz="1100" i="1" dirty="0" smtClean="0"/>
              <a:t>And before the street begins,</a:t>
            </a:r>
            <a:br>
              <a:rPr lang="en-US" sz="1100" i="1" dirty="0" smtClean="0"/>
            </a:br>
            <a:r>
              <a:rPr lang="en-US" sz="1100" i="1" dirty="0" smtClean="0"/>
              <a:t>And there the grass grows soft and white,</a:t>
            </a:r>
            <a:br>
              <a:rPr lang="en-US" sz="1100" i="1" dirty="0" smtClean="0"/>
            </a:br>
            <a:r>
              <a:rPr lang="en-US" sz="1100" i="1" dirty="0" smtClean="0"/>
              <a:t>And there the sun burns </a:t>
            </a:r>
            <a:r>
              <a:rPr lang="en-US" sz="1100" b="1" i="1" dirty="0" smtClean="0"/>
              <a:t>crimson</a:t>
            </a:r>
            <a:r>
              <a:rPr lang="en-US" sz="1100" i="1" dirty="0" smtClean="0"/>
              <a:t> </a:t>
            </a:r>
            <a:r>
              <a:rPr lang="en-US" sz="1100" b="1" i="1" dirty="0" smtClean="0"/>
              <a:t>bright</a:t>
            </a:r>
            <a:r>
              <a:rPr lang="en-US" sz="1100" i="1" dirty="0" smtClean="0"/>
              <a:t>,</a:t>
            </a:r>
            <a:br>
              <a:rPr lang="en-US" sz="1100" i="1" dirty="0" smtClean="0"/>
            </a:br>
            <a:r>
              <a:rPr lang="en-US" sz="1100" i="1" dirty="0" smtClean="0"/>
              <a:t>And there the moon-bird rests from his flight</a:t>
            </a:r>
            <a:br>
              <a:rPr lang="en-US" sz="1100" i="1" dirty="0" smtClean="0"/>
            </a:br>
            <a:r>
              <a:rPr lang="en-US" sz="1100" i="1" dirty="0" smtClean="0"/>
              <a:t>To cool in the </a:t>
            </a:r>
            <a:r>
              <a:rPr lang="en-US" sz="1100" b="1" i="1" dirty="0" smtClean="0"/>
              <a:t>peppermint</a:t>
            </a:r>
            <a:r>
              <a:rPr lang="en-US" sz="1100" i="1" dirty="0" smtClean="0"/>
              <a:t> wind.</a:t>
            </a:r>
            <a:endParaRPr lang="ru-RU" sz="1100" i="1" dirty="0" smtClean="0"/>
          </a:p>
          <a:p>
            <a:r>
              <a:rPr lang="en-US" sz="1100" i="1" dirty="0" smtClean="0"/>
              <a:t>Let us leave this place where the smoke </a:t>
            </a:r>
            <a:r>
              <a:rPr lang="en-US" sz="1100" b="1" i="1" dirty="0" smtClean="0"/>
              <a:t>blows</a:t>
            </a:r>
            <a:r>
              <a:rPr lang="en-US" sz="1100" i="1" dirty="0" smtClean="0"/>
              <a:t> black</a:t>
            </a:r>
            <a:br>
              <a:rPr lang="en-US" sz="1100" i="1" dirty="0" smtClean="0"/>
            </a:br>
            <a:r>
              <a:rPr lang="en-US" sz="1100" i="1" dirty="0" smtClean="0"/>
              <a:t>And the dark street </a:t>
            </a:r>
            <a:r>
              <a:rPr lang="en-US" sz="1100" b="1" i="1" dirty="0" smtClean="0"/>
              <a:t>winds</a:t>
            </a:r>
            <a:r>
              <a:rPr lang="en-US" sz="1100" i="1" dirty="0" smtClean="0"/>
              <a:t> and </a:t>
            </a:r>
            <a:r>
              <a:rPr lang="en-US" sz="1100" b="1" i="1" dirty="0" smtClean="0"/>
              <a:t>bends</a:t>
            </a:r>
            <a:r>
              <a:rPr lang="en-US" sz="1100" i="1" dirty="0" smtClean="0"/>
              <a:t>.</a:t>
            </a:r>
            <a:br>
              <a:rPr lang="en-US" sz="1100" i="1" dirty="0" smtClean="0"/>
            </a:br>
            <a:r>
              <a:rPr lang="en-US" sz="1100" i="1" dirty="0" smtClean="0"/>
              <a:t>Past the </a:t>
            </a:r>
            <a:r>
              <a:rPr lang="en-US" sz="1100" b="1" i="1" dirty="0" smtClean="0"/>
              <a:t>pits</a:t>
            </a:r>
            <a:r>
              <a:rPr lang="en-US" sz="1100" i="1" dirty="0" smtClean="0"/>
              <a:t> where the asphalt flowers grow</a:t>
            </a:r>
            <a:br>
              <a:rPr lang="en-US" sz="1100" i="1" dirty="0" smtClean="0"/>
            </a:br>
            <a:r>
              <a:rPr lang="en-US" sz="1100" i="1" dirty="0" smtClean="0"/>
              <a:t>We shall walk with a </a:t>
            </a:r>
            <a:r>
              <a:rPr lang="en-US" sz="1100" b="1" i="1" dirty="0" smtClean="0"/>
              <a:t>walk</a:t>
            </a:r>
            <a:r>
              <a:rPr lang="en-US" sz="1100" i="1" dirty="0" smtClean="0"/>
              <a:t> that is measured and slow,</a:t>
            </a:r>
            <a:br>
              <a:rPr lang="en-US" sz="1100" i="1" dirty="0" smtClean="0"/>
            </a:br>
            <a:r>
              <a:rPr lang="en-US" sz="1100" i="1" dirty="0" smtClean="0"/>
              <a:t>And watch where the chalk-white arrows go</a:t>
            </a:r>
            <a:br>
              <a:rPr lang="en-US" sz="1100" i="1" dirty="0" smtClean="0"/>
            </a:br>
            <a:r>
              <a:rPr lang="en-US" sz="1100" i="1" dirty="0" smtClean="0"/>
              <a:t>To the place where the sidewalk ends.</a:t>
            </a:r>
            <a:endParaRPr lang="ru-RU" sz="1100" i="1" dirty="0" smtClean="0"/>
          </a:p>
          <a:p>
            <a:r>
              <a:rPr lang="en-US" sz="1100" i="1" dirty="0" smtClean="0"/>
              <a:t>Yes we’ll walk with a walk that is measured and slow,</a:t>
            </a:r>
            <a:br>
              <a:rPr lang="en-US" sz="1100" i="1" dirty="0" smtClean="0"/>
            </a:br>
            <a:r>
              <a:rPr lang="en-US" sz="1100" i="1" dirty="0" smtClean="0"/>
              <a:t>And we’ll go where the chalk-white arrows go,</a:t>
            </a:r>
            <a:br>
              <a:rPr lang="en-US" sz="1100" i="1" dirty="0" smtClean="0"/>
            </a:br>
            <a:r>
              <a:rPr lang="en-US" sz="1100" i="1" dirty="0" smtClean="0"/>
              <a:t>For the children, they mark, and the children, they know</a:t>
            </a:r>
            <a:br>
              <a:rPr lang="en-US" sz="1100" i="1" dirty="0" smtClean="0"/>
            </a:br>
            <a:r>
              <a:rPr lang="en-US" sz="1100" i="1" dirty="0" smtClean="0"/>
              <a:t>The place where the sidewalk ends.</a:t>
            </a:r>
            <a:endParaRPr lang="ru-RU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14298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Знакомство с оригиналом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121442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Дословный перевод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1928802"/>
            <a:ext cx="300039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Есть место, где заканчивается тротуар,</a:t>
            </a:r>
            <a:br>
              <a:rPr lang="ru-RU" sz="1100" i="1" dirty="0" smtClean="0"/>
            </a:br>
            <a:r>
              <a:rPr lang="ru-RU" sz="1100" i="1" dirty="0" smtClean="0"/>
              <a:t>И перед тем, как начинается улица,</a:t>
            </a:r>
            <a:br>
              <a:rPr lang="ru-RU" sz="1100" i="1" dirty="0" smtClean="0"/>
            </a:br>
            <a:r>
              <a:rPr lang="ru-RU" sz="1100" i="1" dirty="0" smtClean="0"/>
              <a:t>Там растет мягкая и белая трава</a:t>
            </a:r>
            <a:br>
              <a:rPr lang="ru-RU" sz="1100" i="1" dirty="0" smtClean="0"/>
            </a:br>
            <a:r>
              <a:rPr lang="ru-RU" sz="1100" i="1" dirty="0" smtClean="0"/>
              <a:t>И солнце горит ярким малиновым цветом,</a:t>
            </a:r>
            <a:br>
              <a:rPr lang="ru-RU" sz="1100" i="1" dirty="0" smtClean="0"/>
            </a:br>
            <a:r>
              <a:rPr lang="ru-RU" sz="1100" i="1" dirty="0" smtClean="0"/>
              <a:t>И лунные птицы отдыхают после полета,</a:t>
            </a:r>
            <a:br>
              <a:rPr lang="ru-RU" sz="1100" i="1" dirty="0" smtClean="0"/>
            </a:br>
            <a:r>
              <a:rPr lang="ru-RU" sz="1100" i="1" dirty="0" smtClean="0"/>
              <a:t>Чтобы охладиться в мятном ветре.</a:t>
            </a:r>
          </a:p>
          <a:p>
            <a:r>
              <a:rPr lang="ru-RU" sz="1100" i="1" dirty="0" smtClean="0"/>
              <a:t>Давайте покинем это место, где выпускается дым</a:t>
            </a:r>
            <a:br>
              <a:rPr lang="ru-RU" sz="1100" i="1" dirty="0" smtClean="0"/>
            </a:br>
            <a:r>
              <a:rPr lang="ru-RU" sz="1100" i="1" dirty="0" smtClean="0"/>
              <a:t>И темные улицы вьются и изгибаются</a:t>
            </a:r>
            <a:br>
              <a:rPr lang="ru-RU" sz="1100" i="1" dirty="0" smtClean="0"/>
            </a:br>
            <a:r>
              <a:rPr lang="ru-RU" sz="1100" i="1" dirty="0" smtClean="0"/>
              <a:t>Мимо ям, где растут асфальтовые цветы.</a:t>
            </a:r>
            <a:br>
              <a:rPr lang="ru-RU" sz="1100" i="1" dirty="0" smtClean="0"/>
            </a:br>
            <a:r>
              <a:rPr lang="ru-RU" sz="1100" i="1" dirty="0" smtClean="0"/>
              <a:t>Мы будем гулять с размеренной и медленной походкой</a:t>
            </a:r>
            <a:br>
              <a:rPr lang="ru-RU" sz="1100" i="1" dirty="0" smtClean="0"/>
            </a:br>
            <a:r>
              <a:rPr lang="ru-RU" sz="1100" i="1" dirty="0" smtClean="0"/>
              <a:t>И смотреть, куда ведут белые меловые стрелки</a:t>
            </a:r>
            <a:br>
              <a:rPr lang="ru-RU" sz="1100" i="1" dirty="0" smtClean="0"/>
            </a:br>
            <a:r>
              <a:rPr lang="ru-RU" sz="1100" i="1" dirty="0" smtClean="0"/>
              <a:t>К месту, где заканчивается тротуар.</a:t>
            </a:r>
          </a:p>
          <a:p>
            <a:r>
              <a:rPr lang="ru-RU" sz="1100" i="1" dirty="0" smtClean="0"/>
              <a:t>Да, мы будем гулять  размеренной и медленной походкой</a:t>
            </a:r>
            <a:br>
              <a:rPr lang="ru-RU" sz="1100" i="1" dirty="0" smtClean="0"/>
            </a:br>
            <a:r>
              <a:rPr lang="ru-RU" sz="1100" i="1" dirty="0" smtClean="0"/>
              <a:t>И мы пойдем, куда ведут белые меловые стрелки.</a:t>
            </a:r>
            <a:br>
              <a:rPr lang="ru-RU" sz="1100" i="1" dirty="0" smtClean="0"/>
            </a:br>
            <a:r>
              <a:rPr lang="ru-RU" sz="1100" i="1" dirty="0" smtClean="0"/>
              <a:t>Для детей, поставили метки, и дети, они знают</a:t>
            </a:r>
            <a:br>
              <a:rPr lang="ru-RU" sz="1100" i="1" dirty="0" smtClean="0"/>
            </a:br>
            <a:r>
              <a:rPr lang="ru-RU" sz="1100" i="1" dirty="0" smtClean="0"/>
              <a:t>Место, где заканчивается тротуар.</a:t>
            </a:r>
            <a:endParaRPr lang="ru-RU" sz="1100" dirty="0" smtClean="0"/>
          </a:p>
          <a:p>
            <a:endParaRPr lang="ru-RU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114298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Литературный перевод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00760" y="1928802"/>
            <a:ext cx="292895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Есть место в каждом городе,</a:t>
            </a:r>
            <a:endParaRPr lang="ru-RU" sz="1400" dirty="0" smtClean="0"/>
          </a:p>
          <a:p>
            <a:r>
              <a:rPr lang="ru-RU" sz="1400" i="1" dirty="0" smtClean="0"/>
              <a:t>Там, где растет трава,</a:t>
            </a:r>
            <a:endParaRPr lang="ru-RU" sz="1400" dirty="0" smtClean="0"/>
          </a:p>
          <a:p>
            <a:r>
              <a:rPr lang="ru-RU" sz="1400" i="1" dirty="0" smtClean="0"/>
              <a:t>То место, где у солнца,</a:t>
            </a:r>
            <a:endParaRPr lang="ru-RU" sz="1400" dirty="0" smtClean="0"/>
          </a:p>
          <a:p>
            <a:r>
              <a:rPr lang="ru-RU" sz="1400" i="1" dirty="0" smtClean="0"/>
              <a:t>Малиновая голова,</a:t>
            </a:r>
            <a:endParaRPr lang="ru-RU" sz="1400" dirty="0" smtClean="0"/>
          </a:p>
          <a:p>
            <a:r>
              <a:rPr lang="ru-RU" sz="1400" i="1" dirty="0" smtClean="0"/>
              <a:t>Где птицы отдыхают, </a:t>
            </a:r>
            <a:endParaRPr lang="ru-RU" sz="1400" dirty="0" smtClean="0"/>
          </a:p>
          <a:p>
            <a:r>
              <a:rPr lang="ru-RU" sz="1400" i="1" dirty="0" smtClean="0"/>
              <a:t>Слетевшие с Луны,</a:t>
            </a:r>
            <a:endParaRPr lang="ru-RU" sz="1400" dirty="0" smtClean="0"/>
          </a:p>
          <a:p>
            <a:r>
              <a:rPr lang="ru-RU" sz="1400" i="1" dirty="0" smtClean="0"/>
              <a:t>В прохладном мятном ветре,</a:t>
            </a:r>
            <a:endParaRPr lang="ru-RU" sz="1400" dirty="0" smtClean="0"/>
          </a:p>
          <a:p>
            <a:r>
              <a:rPr lang="ru-RU" sz="1400" i="1" dirty="0" smtClean="0"/>
              <a:t>В просторах тишины.</a:t>
            </a:r>
            <a:endParaRPr lang="ru-RU" sz="1400" dirty="0" smtClean="0"/>
          </a:p>
          <a:p>
            <a:r>
              <a:rPr lang="ru-RU" sz="1400" i="1" dirty="0" smtClean="0"/>
              <a:t>Туда ведут все стрелки</a:t>
            </a:r>
            <a:endParaRPr lang="ru-RU" sz="1400" dirty="0" smtClean="0"/>
          </a:p>
          <a:p>
            <a:r>
              <a:rPr lang="ru-RU" sz="1400" i="1" dirty="0" smtClean="0"/>
              <a:t>Асфальтовой разметки,</a:t>
            </a:r>
            <a:endParaRPr lang="ru-RU" sz="1400" dirty="0" smtClean="0"/>
          </a:p>
          <a:p>
            <a:r>
              <a:rPr lang="ru-RU" sz="1400" i="1" dirty="0" smtClean="0"/>
              <a:t>Туда бегут все дети,</a:t>
            </a:r>
            <a:endParaRPr lang="ru-RU" sz="1400" dirty="0" smtClean="0"/>
          </a:p>
          <a:p>
            <a:r>
              <a:rPr lang="ru-RU" sz="1400" i="1" dirty="0" smtClean="0"/>
              <a:t>Нам оставляя метки.</a:t>
            </a:r>
            <a:endParaRPr lang="ru-RU" sz="1400" dirty="0" smtClean="0"/>
          </a:p>
          <a:p>
            <a:r>
              <a:rPr lang="ru-RU" sz="1400" i="1" dirty="0" smtClean="0"/>
              <a:t>И мы пойдем неспешно,</a:t>
            </a:r>
            <a:endParaRPr lang="ru-RU" sz="1400" dirty="0" smtClean="0"/>
          </a:p>
          <a:p>
            <a:r>
              <a:rPr lang="ru-RU" sz="1400" i="1" dirty="0" smtClean="0"/>
              <a:t>Из дыма исчезая,</a:t>
            </a:r>
            <a:endParaRPr lang="ru-RU" sz="1400" dirty="0" smtClean="0"/>
          </a:p>
          <a:p>
            <a:r>
              <a:rPr lang="ru-RU" sz="1400" i="1" dirty="0" smtClean="0"/>
              <a:t>И выйдем неизбежно,</a:t>
            </a:r>
            <a:endParaRPr lang="ru-RU" sz="1400" dirty="0" smtClean="0"/>
          </a:p>
          <a:p>
            <a:r>
              <a:rPr lang="ru-RU" sz="1400" i="1" dirty="0" smtClean="0"/>
              <a:t>В то место, где бросает,</a:t>
            </a:r>
            <a:endParaRPr lang="ru-RU" sz="1400" dirty="0" smtClean="0"/>
          </a:p>
          <a:p>
            <a:r>
              <a:rPr lang="ru-RU" sz="1400" i="1" dirty="0" smtClean="0"/>
              <a:t>Наш город якорь улиц</a:t>
            </a:r>
            <a:endParaRPr lang="ru-RU" sz="1400" dirty="0" smtClean="0"/>
          </a:p>
          <a:p>
            <a:r>
              <a:rPr lang="ru-RU" sz="1400" i="1" dirty="0" smtClean="0"/>
              <a:t>Под плитки тротуара,</a:t>
            </a:r>
            <a:endParaRPr lang="ru-RU" sz="1400" dirty="0" smtClean="0"/>
          </a:p>
          <a:p>
            <a:r>
              <a:rPr lang="ru-RU" sz="1400" i="1" dirty="0" smtClean="0"/>
              <a:t>И где у старых улиц</a:t>
            </a:r>
            <a:endParaRPr lang="ru-RU" sz="1400" dirty="0" smtClean="0"/>
          </a:p>
          <a:p>
            <a:r>
              <a:rPr lang="ru-RU" sz="1400" i="1" dirty="0" smtClean="0"/>
              <a:t>Есть новое начало.</a:t>
            </a:r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9" y="214290"/>
            <a:ext cx="5143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Этапы работы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1071546"/>
            <a:ext cx="47863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1">
                    <a:lumMod val="85000"/>
                  </a:schemeClr>
                </a:solidFill>
              </a:rPr>
              <a:t>Памятка при работе над переводом</a:t>
            </a:r>
            <a:endParaRPr lang="ru-RU" sz="3200" b="1" i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2143116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Основные особенности </a:t>
            </a:r>
          </a:p>
          <a:p>
            <a:pPr algn="ctr"/>
            <a:r>
              <a:rPr lang="ru-RU" sz="2800" b="1" u="sng" dirty="0" smtClean="0"/>
              <a:t>художественного перевода:</a:t>
            </a:r>
          </a:p>
          <a:p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Отсутствие дословного перевода текста.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Перевод устойчивых выражений, фразеологизмов.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Обязательна игра слов, юмор и т.д.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Соблюдение стиля, культуры и эпохи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0"/>
            <a:ext cx="5143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Этапы работы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85723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Графическое оформление переведенного текста</a:t>
            </a:r>
            <a:endParaRPr lang="ru-RU" b="1" dirty="0"/>
          </a:p>
        </p:txBody>
      </p:sp>
      <p:pic>
        <p:nvPicPr>
          <p:cNvPr id="5" name="Рисунок 4" descr="Перевод мой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2500298" y="1259050"/>
            <a:ext cx="4071093" cy="559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Варианты 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работ учащихся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Перевод Исмайл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142984"/>
            <a:ext cx="3895785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еревод Агаев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214422"/>
            <a:ext cx="3791898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Различные переводы стихотворения Гёте</a:t>
            </a:r>
            <a:endParaRPr lang="ru-RU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Оригинал на немецком языке</a:t>
            </a:r>
          </a:p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428835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  </a:t>
            </a:r>
            <a:r>
              <a:rPr lang="en-US" dirty="0" err="1" smtClean="0"/>
              <a:t>Uber</a:t>
            </a:r>
            <a:r>
              <a:rPr lang="en-US" dirty="0" smtClean="0"/>
              <a:t>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Gipfel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Ruh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Wipfeln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spurest</a:t>
            </a:r>
            <a:r>
              <a:rPr lang="en-US" dirty="0" smtClean="0"/>
              <a:t> du</a:t>
            </a:r>
            <a:br>
              <a:rPr lang="en-US" dirty="0" smtClean="0"/>
            </a:br>
            <a:r>
              <a:rPr lang="en-US" dirty="0" err="1" smtClean="0"/>
              <a:t>kaum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Hauch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Die </a:t>
            </a:r>
            <a:r>
              <a:rPr lang="en-US" dirty="0" err="1" smtClean="0"/>
              <a:t>Voglein</a:t>
            </a:r>
            <a:r>
              <a:rPr lang="en-US" dirty="0" smtClean="0"/>
              <a:t> </a:t>
            </a:r>
            <a:r>
              <a:rPr lang="en-US" dirty="0" err="1" smtClean="0"/>
              <a:t>schweigen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Walde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warte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, </a:t>
            </a:r>
            <a:r>
              <a:rPr lang="en-US" dirty="0" err="1" smtClean="0"/>
              <a:t>balde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Ruhest</a:t>
            </a:r>
            <a:r>
              <a:rPr lang="en-US" dirty="0" smtClean="0"/>
              <a:t> du </a:t>
            </a:r>
            <a:r>
              <a:rPr lang="en-US" dirty="0" err="1" smtClean="0"/>
              <a:t>auch</a:t>
            </a:r>
            <a:r>
              <a:rPr lang="en-US" dirty="0" smtClean="0"/>
              <a:t>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И.В.Гёте</a:t>
            </a:r>
          </a:p>
          <a:p>
            <a:pPr algn="ctr"/>
            <a:endParaRPr lang="ru-RU" dirty="0"/>
          </a:p>
        </p:txBody>
      </p:sp>
      <p:pic>
        <p:nvPicPr>
          <p:cNvPr id="10" name="Содержимое 9" descr="Гёте.jpg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5515292" y="1865471"/>
            <a:ext cx="2301240" cy="3246120"/>
          </a:xfrm>
        </p:spPr>
      </p:pic>
      <p:sp>
        <p:nvSpPr>
          <p:cNvPr id="11" name="TextBox 10"/>
          <p:cNvSpPr txBox="1"/>
          <p:nvPr/>
        </p:nvSpPr>
        <p:spPr>
          <a:xfrm>
            <a:off x="5076056" y="1556792"/>
            <a:ext cx="360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Над всеми вершинами гор</a:t>
            </a:r>
            <a:br>
              <a:rPr lang="ru-RU" sz="2400" dirty="0" smtClean="0"/>
            </a:br>
            <a:r>
              <a:rPr lang="ru-RU" sz="2400" dirty="0" smtClean="0"/>
              <a:t>Покой.</a:t>
            </a:r>
            <a:br>
              <a:rPr lang="ru-RU" sz="2400" dirty="0" smtClean="0"/>
            </a:br>
            <a:r>
              <a:rPr lang="ru-RU" sz="2400" dirty="0" smtClean="0"/>
              <a:t>Во всех вершинах деревьев</a:t>
            </a:r>
            <a:br>
              <a:rPr lang="ru-RU" sz="2400" dirty="0" smtClean="0"/>
            </a:br>
            <a:r>
              <a:rPr lang="ru-RU" sz="2400" dirty="0" smtClean="0"/>
              <a:t>Не ощущаешь ты </a:t>
            </a:r>
            <a:br>
              <a:rPr lang="ru-RU" sz="2400" dirty="0" smtClean="0"/>
            </a:br>
            <a:r>
              <a:rPr lang="ru-RU" sz="2400" dirty="0" smtClean="0"/>
              <a:t>Ни дуновения:</a:t>
            </a:r>
            <a:br>
              <a:rPr lang="ru-RU" sz="2400" dirty="0" smtClean="0"/>
            </a:br>
            <a:r>
              <a:rPr lang="ru-RU" sz="2400" dirty="0" smtClean="0"/>
              <a:t>Птички молчат в лесу,</a:t>
            </a:r>
            <a:br>
              <a:rPr lang="ru-RU" sz="2400" dirty="0" smtClean="0"/>
            </a:br>
            <a:r>
              <a:rPr lang="ru-RU" sz="2400" dirty="0" smtClean="0"/>
              <a:t>Подожди только, скоро</a:t>
            </a:r>
            <a:br>
              <a:rPr lang="ru-RU" sz="2400" dirty="0" smtClean="0"/>
            </a:br>
            <a:r>
              <a:rPr lang="ru-RU" sz="2400" dirty="0" smtClean="0"/>
              <a:t>Отдохнешь ты тоже.</a:t>
            </a:r>
          </a:p>
          <a:p>
            <a:endParaRPr lang="ru-RU" sz="2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Различные переводы стихотворения Гёте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Перевод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М.Ю.Лермонтова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83568" y="1700808"/>
            <a:ext cx="4040188" cy="3941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600" dirty="0" smtClean="0"/>
              <a:t>Горные вершины</a:t>
            </a:r>
            <a:br>
              <a:rPr lang="ru-RU" sz="2600" dirty="0" smtClean="0"/>
            </a:br>
            <a:r>
              <a:rPr lang="ru-RU" sz="2600" dirty="0" smtClean="0"/>
              <a:t>Спят во тьме ночной,</a:t>
            </a:r>
            <a:br>
              <a:rPr lang="ru-RU" sz="2600" dirty="0" smtClean="0"/>
            </a:br>
            <a:r>
              <a:rPr lang="ru-RU" sz="2600" dirty="0" smtClean="0"/>
              <a:t>Тихие долины</a:t>
            </a:r>
            <a:br>
              <a:rPr lang="ru-RU" sz="2600" dirty="0" smtClean="0"/>
            </a:br>
            <a:r>
              <a:rPr lang="ru-RU" sz="2600" dirty="0" smtClean="0"/>
              <a:t>Полны свежей мглой.</a:t>
            </a:r>
            <a:br>
              <a:rPr lang="ru-RU" sz="2600" dirty="0" smtClean="0"/>
            </a:br>
            <a:r>
              <a:rPr lang="ru-RU" sz="2600" dirty="0" smtClean="0"/>
              <a:t>Не пылит дорога,</a:t>
            </a:r>
            <a:br>
              <a:rPr lang="ru-RU" sz="2600" dirty="0" smtClean="0"/>
            </a:br>
            <a:r>
              <a:rPr lang="ru-RU" sz="2600" dirty="0" smtClean="0"/>
              <a:t>Не дрожат листы</a:t>
            </a:r>
            <a:br>
              <a:rPr lang="ru-RU" sz="2600" dirty="0" smtClean="0"/>
            </a:br>
            <a:r>
              <a:rPr lang="ru-RU" sz="2600" dirty="0" smtClean="0"/>
              <a:t>Подожди немного,</a:t>
            </a:r>
            <a:br>
              <a:rPr lang="ru-RU" sz="2600" dirty="0" smtClean="0"/>
            </a:br>
            <a:r>
              <a:rPr lang="ru-RU" sz="2600" dirty="0" smtClean="0"/>
              <a:t>Отдохнешь и 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лермонтов.jpg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5292080" y="1700808"/>
            <a:ext cx="2448272" cy="3458670"/>
          </a:xfrm>
        </p:spPr>
      </p:pic>
      <p:pic>
        <p:nvPicPr>
          <p:cNvPr id="8" name="Лермонтов.Горные верши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357290" y="5448312"/>
            <a:ext cx="500066" cy="50006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Различные переводы стихотворения Гёте</a:t>
            </a:r>
            <a:endParaRPr lang="ru-RU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Перевод</a:t>
            </a:r>
          </a:p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 всех вершинах</a:t>
            </a:r>
            <a:br>
              <a:rPr lang="ru-RU" dirty="0" smtClean="0"/>
            </a:br>
            <a:r>
              <a:rPr lang="ru-RU" dirty="0" smtClean="0"/>
              <a:t>Покой;</a:t>
            </a:r>
            <a:br>
              <a:rPr lang="ru-RU" dirty="0" smtClean="0"/>
            </a:br>
            <a:r>
              <a:rPr lang="ru-RU" dirty="0" smtClean="0"/>
              <a:t>В листве, в долинах</a:t>
            </a:r>
            <a:br>
              <a:rPr lang="ru-RU" dirty="0" smtClean="0"/>
            </a:br>
            <a:r>
              <a:rPr lang="ru-RU" dirty="0" smtClean="0"/>
              <a:t>Ни одной</a:t>
            </a:r>
            <a:br>
              <a:rPr lang="ru-RU" dirty="0" smtClean="0"/>
            </a:br>
            <a:r>
              <a:rPr lang="ru-RU" dirty="0" smtClean="0"/>
              <a:t>Не дрогнет черты;</a:t>
            </a:r>
            <a:br>
              <a:rPr lang="ru-RU" dirty="0" smtClean="0"/>
            </a:br>
            <a:r>
              <a:rPr lang="ru-RU" dirty="0" smtClean="0"/>
              <a:t>Птицы спят в молчании бора,</a:t>
            </a:r>
            <a:br>
              <a:rPr lang="ru-RU" dirty="0" smtClean="0"/>
            </a:br>
            <a:r>
              <a:rPr lang="ru-RU" dirty="0" smtClean="0"/>
              <a:t>Подожди только: скоро</a:t>
            </a:r>
            <a:br>
              <a:rPr lang="ru-RU" dirty="0" smtClean="0"/>
            </a:br>
            <a:r>
              <a:rPr lang="ru-RU" dirty="0" smtClean="0"/>
              <a:t>Уснешь и ты.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Валерия Брюсова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9" name="Содержимое 8" descr="bryusov1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5522912" y="1628800"/>
            <a:ext cx="2573562" cy="3345631"/>
          </a:xfr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Различные переводы стихотворения Гёте</a:t>
            </a:r>
            <a:endParaRPr lang="ru-RU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Перевод</a:t>
            </a:r>
          </a:p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Над высью горной</a:t>
            </a:r>
            <a:br>
              <a:rPr lang="ru-RU" dirty="0" smtClean="0"/>
            </a:br>
            <a:r>
              <a:rPr lang="ru-RU" dirty="0" smtClean="0"/>
              <a:t>Тишь.</a:t>
            </a:r>
            <a:br>
              <a:rPr lang="ru-RU" dirty="0" smtClean="0"/>
            </a:br>
            <a:r>
              <a:rPr lang="ru-RU" dirty="0" smtClean="0"/>
              <a:t>В листве, уж черной,</a:t>
            </a:r>
            <a:br>
              <a:rPr lang="ru-RU" dirty="0" smtClean="0"/>
            </a:br>
            <a:r>
              <a:rPr lang="ru-RU" dirty="0" smtClean="0"/>
              <a:t>Не ощутишь</a:t>
            </a:r>
            <a:br>
              <a:rPr lang="ru-RU" dirty="0" smtClean="0"/>
            </a:br>
            <a:r>
              <a:rPr lang="ru-RU" dirty="0" smtClean="0"/>
              <a:t>Ни дуновенья.</a:t>
            </a:r>
            <a:br>
              <a:rPr lang="ru-RU" dirty="0" smtClean="0"/>
            </a:br>
            <a:r>
              <a:rPr lang="ru-RU" dirty="0" smtClean="0"/>
              <a:t>В чаще затих полет…</a:t>
            </a:r>
            <a:br>
              <a:rPr lang="ru-RU" dirty="0" smtClean="0"/>
            </a:br>
            <a:r>
              <a:rPr lang="ru-RU" dirty="0" smtClean="0"/>
              <a:t>О подожди!... Мгновенье.</a:t>
            </a:r>
            <a:br>
              <a:rPr lang="ru-RU" dirty="0" smtClean="0"/>
            </a:br>
            <a:r>
              <a:rPr lang="ru-RU" dirty="0" smtClean="0"/>
              <a:t>Тишь и тебя…возьмет.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Иннокентия Анненского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9" name="Содержимое 8" descr="анненский.jpg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5364088" y="1628800"/>
            <a:ext cx="2708920" cy="3386150"/>
          </a:xfr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Музыкальные интерпретации стихотворения Гёте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114800" cy="4841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На стихотворение созданы романсы более 40 композиторов: </a:t>
            </a:r>
          </a:p>
          <a:p>
            <a:pPr>
              <a:buNone/>
            </a:pPr>
            <a:r>
              <a:rPr lang="ru-RU" sz="1600" b="1" dirty="0" smtClean="0"/>
              <a:t>Николая Алексеевича Титова (1840), </a:t>
            </a:r>
          </a:p>
          <a:p>
            <a:pPr>
              <a:buNone/>
            </a:pPr>
            <a:r>
              <a:rPr lang="ru-RU" sz="1600" b="1" dirty="0" smtClean="0"/>
              <a:t>Александра Варламова </a:t>
            </a:r>
          </a:p>
          <a:p>
            <a:pPr>
              <a:buNone/>
            </a:pPr>
            <a:r>
              <a:rPr lang="ru-RU" sz="1600" b="1" dirty="0" smtClean="0"/>
              <a:t>(дуэт, 1840), </a:t>
            </a:r>
          </a:p>
          <a:p>
            <a:pPr>
              <a:buNone/>
            </a:pPr>
            <a:r>
              <a:rPr lang="ru-RU" sz="1600" b="1" dirty="0" smtClean="0"/>
              <a:t>Ф. Г. Голицына (1845), </a:t>
            </a:r>
          </a:p>
          <a:p>
            <a:pPr>
              <a:buNone/>
            </a:pPr>
            <a:r>
              <a:rPr lang="ru-RU" sz="1600" b="1" dirty="0" smtClean="0"/>
              <a:t>К. А. Булгакова  (для двух голосов в сопровождении органа, 1850-е гг.), </a:t>
            </a:r>
          </a:p>
          <a:p>
            <a:pPr>
              <a:buNone/>
            </a:pPr>
            <a:r>
              <a:rPr lang="ru-RU" sz="1600" b="1" dirty="0" smtClean="0"/>
              <a:t>Софьи Зыбиной (дуэт, 1861), </a:t>
            </a:r>
          </a:p>
          <a:p>
            <a:pPr>
              <a:buNone/>
            </a:pPr>
            <a:r>
              <a:rPr lang="ru-RU" sz="1600" b="1" dirty="0" smtClean="0"/>
              <a:t>Антона Рубинштейна (дуэт), </a:t>
            </a:r>
          </a:p>
          <a:p>
            <a:pPr>
              <a:buNone/>
            </a:pPr>
            <a:r>
              <a:rPr lang="ru-RU" sz="1600" b="1" dirty="0" smtClean="0"/>
              <a:t>Михаила </a:t>
            </a:r>
            <a:r>
              <a:rPr lang="ru-RU" sz="1600" b="1" dirty="0" err="1" smtClean="0"/>
              <a:t>Ипполитова-Иванова</a:t>
            </a:r>
            <a:r>
              <a:rPr lang="ru-RU" sz="1600" b="1" dirty="0" smtClean="0"/>
              <a:t> (1896),</a:t>
            </a:r>
          </a:p>
          <a:p>
            <a:pPr>
              <a:buNone/>
            </a:pPr>
            <a:r>
              <a:rPr lang="ru-RU" sz="1600" b="1" dirty="0" smtClean="0"/>
              <a:t> Сергея Танеева (дуэт, 1902),</a:t>
            </a:r>
          </a:p>
          <a:p>
            <a:pPr>
              <a:buNone/>
            </a:pPr>
            <a:r>
              <a:rPr lang="ru-RU" sz="1600" b="1" dirty="0" smtClean="0"/>
              <a:t> Сергея Ляпунова (1913), </a:t>
            </a:r>
          </a:p>
          <a:p>
            <a:pPr>
              <a:buNone/>
            </a:pPr>
            <a:r>
              <a:rPr lang="ru-RU" sz="1600" b="1" dirty="0" smtClean="0"/>
              <a:t>Николая </a:t>
            </a:r>
            <a:r>
              <a:rPr lang="ru-RU" sz="1600" b="1" dirty="0" err="1" smtClean="0"/>
              <a:t>Метнера</a:t>
            </a:r>
            <a:r>
              <a:rPr lang="ru-RU" sz="1600" b="1" dirty="0" smtClean="0"/>
              <a:t> (1913), </a:t>
            </a:r>
          </a:p>
          <a:p>
            <a:pPr>
              <a:buNone/>
            </a:pPr>
            <a:r>
              <a:rPr lang="ru-RU" sz="1600" b="1" dirty="0" smtClean="0"/>
              <a:t>Георгия Свиридова и других. </a:t>
            </a:r>
          </a:p>
          <a:p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Антон Рубинштейн</a:t>
            </a:r>
          </a:p>
          <a:p>
            <a:r>
              <a:rPr lang="ru-RU" dirty="0" smtClean="0"/>
              <a:t>Иван Семёнович Козловский </a:t>
            </a:r>
          </a:p>
          <a:p>
            <a:r>
              <a:rPr lang="ru-RU" dirty="0" smtClean="0"/>
              <a:t>Павел Кашин и НЛП</a:t>
            </a:r>
          </a:p>
          <a:p>
            <a:r>
              <a:rPr lang="ru-RU" dirty="0" smtClean="0"/>
              <a:t>Модест</a:t>
            </a:r>
            <a:endParaRPr lang="ru-RU" dirty="0"/>
          </a:p>
        </p:txBody>
      </p:sp>
      <p:pic>
        <p:nvPicPr>
          <p:cNvPr id="7" name="Иван Сёменович Козл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000892" y="2428868"/>
            <a:ext cx="304800" cy="304800"/>
          </a:xfrm>
          <a:prstGeom prst="rect">
            <a:avLst/>
          </a:prstGeom>
        </p:spPr>
      </p:pic>
      <p:pic>
        <p:nvPicPr>
          <p:cNvPr id="8" name="АНТОН РУБИНШТЕЙ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001024" y="1571612"/>
            <a:ext cx="304800" cy="304800"/>
          </a:xfrm>
          <a:prstGeom prst="rect">
            <a:avLst/>
          </a:prstGeom>
        </p:spPr>
      </p:pic>
      <p:pic>
        <p:nvPicPr>
          <p:cNvPr id="9" name="Павел Кашин и НЛП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8143900" y="2857496"/>
            <a:ext cx="304800" cy="304800"/>
          </a:xfrm>
          <a:prstGeom prst="rect">
            <a:avLst/>
          </a:prstGeom>
        </p:spPr>
      </p:pic>
      <p:pic>
        <p:nvPicPr>
          <p:cNvPr id="10" name="Модест.Из Гёте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/>
          <a:stretch>
            <a:fillRect/>
          </a:stretch>
        </p:blipFill>
        <p:spPr>
          <a:xfrm>
            <a:off x="6357950" y="3286124"/>
            <a:ext cx="304800" cy="304800"/>
          </a:xfrm>
          <a:prstGeom prst="rect">
            <a:avLst/>
          </a:prstGeom>
        </p:spPr>
      </p:pic>
      <p:pic>
        <p:nvPicPr>
          <p:cNvPr id="12" name="Рисунок 11" descr="3361_kozlovskii_6.JPG_max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86578" y="3786190"/>
            <a:ext cx="1857388" cy="2706022"/>
          </a:xfrm>
          <a:prstGeom prst="rect">
            <a:avLst/>
          </a:prstGeom>
        </p:spPr>
      </p:pic>
      <p:pic>
        <p:nvPicPr>
          <p:cNvPr id="13" name="Рисунок 12" descr="220px-Rubinstein_Anton_Grigorevich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36420" y="3857628"/>
            <a:ext cx="184604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7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88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4360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108" y="785794"/>
            <a:ext cx="9303251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Задание урока –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удожественный перевод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тихотворения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его графическое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изображение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1429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еревод_Горные верши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32656"/>
            <a:ext cx="4894741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6381328"/>
            <a:ext cx="334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Галкиной Екатерины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008"/>
            <a:ext cx="9144000" cy="672998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956</TotalTime>
  <Words>372</Words>
  <Application>Microsoft Office PowerPoint</Application>
  <PresentationFormat>Экран (4:3)</PresentationFormat>
  <Paragraphs>95</Paragraphs>
  <Slides>17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Слайд 1</vt:lpstr>
      <vt:lpstr>Различные переводы стихотворения Гёте</vt:lpstr>
      <vt:lpstr>Различные переводы стихотворения Гёте</vt:lpstr>
      <vt:lpstr>Различные переводы стихотворения Гёте</vt:lpstr>
      <vt:lpstr>Различные переводы стихотворения Гёте</vt:lpstr>
      <vt:lpstr>Музыкальные интерпретации стихотворения Гёте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Irina Fomenko</cp:lastModifiedBy>
  <cp:revision>34</cp:revision>
  <dcterms:created xsi:type="dcterms:W3CDTF">2016-06-09T19:03:50Z</dcterms:created>
  <dcterms:modified xsi:type="dcterms:W3CDTF">2017-01-10T10:33:55Z</dcterms:modified>
</cp:coreProperties>
</file>