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93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57" r:id="rId12"/>
    <p:sldId id="289" r:id="rId13"/>
    <p:sldId id="291" r:id="rId14"/>
    <p:sldId id="274" r:id="rId15"/>
    <p:sldId id="276" r:id="rId16"/>
    <p:sldId id="277" r:id="rId17"/>
    <p:sldId id="292" r:id="rId18"/>
    <p:sldId id="279" r:id="rId19"/>
    <p:sldId id="258" r:id="rId20"/>
    <p:sldId id="259" r:id="rId21"/>
    <p:sldId id="260" r:id="rId22"/>
    <p:sldId id="265" r:id="rId23"/>
    <p:sldId id="266" r:id="rId24"/>
    <p:sldId id="267" r:id="rId25"/>
    <p:sldId id="278" r:id="rId26"/>
    <p:sldId id="269" r:id="rId27"/>
    <p:sldId id="270" r:id="rId28"/>
    <p:sldId id="271" r:id="rId29"/>
    <p:sldId id="290" r:id="rId30"/>
    <p:sldId id="272" r:id="rId31"/>
    <p:sldId id="273" r:id="rId32"/>
    <p:sldId id="261" r:id="rId33"/>
    <p:sldId id="27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8F0D3ED-785E-4226-9418-5F30C74DB1E2}" type="datetimeFigureOut">
              <a:rPr lang="ru-RU" smtClean="0"/>
              <a:t>03.11.2016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C292744-60CB-4406-A714-5E0987D88A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0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32.png"/><Relationship Id="rId4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5" Type="http://schemas.openxmlformats.org/officeDocument/2006/relationships/image" Target="../media/image35.png"/><Relationship Id="rId4" Type="http://schemas.microsoft.com/office/2007/relationships/hdphoto" Target="../media/hdphoto13.wdp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microsoft.com/office/2007/relationships/hdphoto" Target="../media/hdphoto17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microsoft.com/office/2007/relationships/hdphoto" Target="../media/hdphoto16.wdp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2.gif"/><Relationship Id="rId5" Type="http://schemas.openxmlformats.org/officeDocument/2006/relationships/image" Target="../media/image41.jpe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3.png"/><Relationship Id="rId5" Type="http://schemas.openxmlformats.org/officeDocument/2006/relationships/image" Target="../media/image44.pn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8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9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0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3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4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5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jpeg"/><Relationship Id="rId3" Type="http://schemas.openxmlformats.org/officeDocument/2006/relationships/image" Target="../media/image55.gif"/><Relationship Id="rId7" Type="http://schemas.openxmlformats.org/officeDocument/2006/relationships/image" Target="../media/image59.jpeg"/><Relationship Id="rId12" Type="http://schemas.openxmlformats.org/officeDocument/2006/relationships/image" Target="../media/image6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0" Type="http://schemas.openxmlformats.org/officeDocument/2006/relationships/image" Target="../media/image62.gif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6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roy-f1.ru/usluga-arendyi-asfaltnogo-katka" TargetMode="External"/><Relationship Id="rId13" Type="http://schemas.openxmlformats.org/officeDocument/2006/relationships/hyperlink" Target="http://fotoham.ru/load.php?id=23307&amp;num=1" TargetMode="External"/><Relationship Id="rId3" Type="http://schemas.openxmlformats.org/officeDocument/2006/relationships/hyperlink" Target="http://1115.com.ua/product_2886.html" TargetMode="External"/><Relationship Id="rId7" Type="http://schemas.openxmlformats.org/officeDocument/2006/relationships/hyperlink" Target="http://fotodes.ru/download/1964" TargetMode="External"/><Relationship Id="rId12" Type="http://schemas.openxmlformats.org/officeDocument/2006/relationships/hyperlink" Target="http://allwantsimg.com/kartinki-mashin-taksi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yandex.ru/clck/jsredir?from=yandex.ru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nm.me/blogs/maxxim2012/stilizovannyy-transport-samosval-betonomeshalka-katok-prozrachnyy-fon-stylized-transport/" TargetMode="External"/><Relationship Id="rId11" Type="http://schemas.openxmlformats.org/officeDocument/2006/relationships/hyperlink" Target="http://studia-nsk.ru/uslugi/reklama-na-transporte-novosibirska/" TargetMode="External"/><Relationship Id="rId5" Type="http://schemas.openxmlformats.org/officeDocument/2006/relationships/hyperlink" Target="http://indexhead.ru/2016/03/prezentaciya-na-temu-graficheskiy-interfeys-windows/" TargetMode="External"/><Relationship Id="rId15" Type="http://schemas.openxmlformats.org/officeDocument/2006/relationships/hyperlink" Target="http://allwantsimg.com/samosvaly-kartinki" TargetMode="External"/><Relationship Id="rId10" Type="http://schemas.openxmlformats.org/officeDocument/2006/relationships/hyperlink" Target="http://nborn.ru/product/bruder-betonomeshalka-mercedes-benz-cvet-zhelto-krasnyj-podhodit-modul-so-zvukom-i-svetom-n/" TargetMode="External"/><Relationship Id="rId4" Type="http://schemas.openxmlformats.org/officeDocument/2006/relationships/hyperlink" Target="https://fotki.yandex.ru/users/elena-soloveika/date/2015-05-06" TargetMode="External"/><Relationship Id="rId9" Type="http://schemas.openxmlformats.org/officeDocument/2006/relationships/hyperlink" Target="http://thebestartt.com/kartinki-mashiny-musorovoza" TargetMode="External"/><Relationship Id="rId14" Type="http://schemas.openxmlformats.org/officeDocument/2006/relationships/hyperlink" Target="http://nm.bmmir.ru/avtopark/1/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allwantsimg.com/gazeta-kartinka" TargetMode="External"/><Relationship Id="rId13" Type="http://schemas.openxmlformats.org/officeDocument/2006/relationships/hyperlink" Target="http://kvaclub.ru/babyclub/tram/nomer-05-1990/" TargetMode="External"/><Relationship Id="rId18" Type="http://schemas.openxmlformats.org/officeDocument/2006/relationships/hyperlink" Target="http://thebestartt.com/kolobok-v-lesu-kartinki" TargetMode="External"/><Relationship Id="rId3" Type="http://schemas.openxmlformats.org/officeDocument/2006/relationships/hyperlink" Target="http://hostingkartinok.com/show-image.php?id=44be4037ccf54cf80bbb879d1e6d72dd" TargetMode="External"/><Relationship Id="rId7" Type="http://schemas.openxmlformats.org/officeDocument/2006/relationships/hyperlink" Target="http://xage.ru/nekotoryie-trendyi-sovremennoj-tv-industrii/" TargetMode="External"/><Relationship Id="rId12" Type="http://schemas.openxmlformats.org/officeDocument/2006/relationships/hyperlink" Target="http://www.bawi.ru/suzhetno_rolevie_igri/igrushechnie_mashinki/texnopark/112743.html" TargetMode="External"/><Relationship Id="rId17" Type="http://schemas.openxmlformats.org/officeDocument/2006/relationships/hyperlink" Target="http://centrchteniya.blogspot.ru/2014/08/blog-post_15.html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proshkolu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gimc.ru/page/2/" TargetMode="External"/><Relationship Id="rId11" Type="http://schemas.openxmlformats.org/officeDocument/2006/relationships/hyperlink" Target="http://www.aex.ru/news/2013/10/15/111843/" TargetMode="External"/><Relationship Id="rId5" Type="http://schemas.openxmlformats.org/officeDocument/2006/relationships/hyperlink" Target="http://www.teremok.in/Zagadki/Sneg_mashina.htm" TargetMode="External"/><Relationship Id="rId15" Type="http://schemas.openxmlformats.org/officeDocument/2006/relationships/hyperlink" Target="http://upchnso.ru/info/news/4062/" TargetMode="External"/><Relationship Id="rId10" Type="http://schemas.openxmlformats.org/officeDocument/2006/relationships/hyperlink" Target="http://skachat-kartinki.ru/picture.php?id=11669" TargetMode="External"/><Relationship Id="rId19" Type="http://schemas.openxmlformats.org/officeDocument/2006/relationships/hyperlink" Target="http://deer.scriptolab.ru/&#1080;&#1075;&#1088;&#1099;-&#1076;&#1083;&#1103;-&#1076;&#1077;&#1090;&#1077;&#1081;-2-&#1083;&#1077;&#1090;-&#1084;&#1072;&#1096;&#1080;&#1085;&#1082;&#1080;-&#1075;&#1086;&#1085;&#1082;&#1080;/" TargetMode="External"/><Relationship Id="rId4" Type="http://schemas.openxmlformats.org/officeDocument/2006/relationships/hyperlink" Target="http://do.alta.by/0/posts/5--/109--/16571--.html" TargetMode="External"/><Relationship Id="rId9" Type="http://schemas.openxmlformats.org/officeDocument/2006/relationships/hyperlink" Target="http://grimnir74.livejournal.com/3668578.html?thread=94030178" TargetMode="External"/><Relationship Id="rId14" Type="http://schemas.openxmlformats.org/officeDocument/2006/relationships/hyperlink" Target="http://goodlinez.ru/electroassembly/571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6.wdp"/><Relationship Id="rId3" Type="http://schemas.openxmlformats.org/officeDocument/2006/relationships/image" Target="../media/image6.gif"/><Relationship Id="rId7" Type="http://schemas.microsoft.com/office/2007/relationships/hdphoto" Target="../media/hdphoto3.wdp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4.wdp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0.png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445" y="836712"/>
            <a:ext cx="7920881" cy="2448277"/>
          </a:xfrm>
          <a:prstGeom prst="rect">
            <a:avLst/>
          </a:prstGeom>
          <a:noFill/>
        </p:spPr>
        <p:txBody>
          <a:bodyPr>
            <a:prstTxWarp prst="textStop">
              <a:avLst/>
            </a:prstTxWarp>
            <a:spAutoFit/>
          </a:bodyPr>
          <a:lstStyle/>
          <a:p>
            <a:pPr algn="ctr">
              <a:defRPr/>
            </a:pPr>
            <a:r>
              <a:rPr lang="ru-RU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НАЧАЛЬНАЯ ШКОЛА</a:t>
            </a:r>
          </a:p>
          <a:p>
            <a:pPr algn="ctr">
              <a:defRPr/>
            </a:pPr>
            <a:r>
              <a:rPr lang="ru-RU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ОКРУЖАЮЩИЙ МИР</a:t>
            </a:r>
          </a:p>
          <a:p>
            <a:pPr algn="ctr">
              <a:defRPr/>
            </a:pPr>
            <a:r>
              <a:rPr lang="ru-RU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1 КЛАСС</a:t>
            </a:r>
          </a:p>
          <a:p>
            <a:pPr algn="ctr">
              <a:defRPr/>
            </a:pPr>
            <a:r>
              <a:rPr lang="ru-RU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ТЕМА: </a:t>
            </a:r>
            <a:r>
              <a:rPr lang="ru-RU" sz="3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«ЗАЧЕМ НУЖНЫ АВТОМОБИЛИ?»</a:t>
            </a:r>
            <a:endParaRPr lang="ru-RU" sz="35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34862" y="3645024"/>
            <a:ext cx="4248472" cy="1728192"/>
          </a:xfrm>
          <a:prstGeom prst="rect">
            <a:avLst/>
          </a:prstGeom>
        </p:spPr>
        <p:txBody>
          <a:bodyPr>
            <a:prstTxWarp prst="textSto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АВТОР-СОСТАВИТЕЛЬ – </a:t>
            </a:r>
          </a:p>
          <a:p>
            <a:pPr algn="ctr">
              <a:defRPr/>
            </a:pPr>
            <a:r>
              <a:rPr lang="ru-RU" sz="1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УЧИТЕЛЬ НАЧАЛЬНЫХ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КЛАССОВ МОУ «СОШ» </a:t>
            </a:r>
            <a:r>
              <a:rPr lang="ru-RU" sz="1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пгт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. КОЖВА г.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ПЕЧОРА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РЕСПУБЛИКА КОМИ </a:t>
            </a:r>
            <a:endParaRPr lang="ru-RU" sz="1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</a:rPr>
              <a:t> МАРКЕВИЧ Л.Ю. </a:t>
            </a:r>
          </a:p>
        </p:txBody>
      </p:sp>
      <p:pic>
        <p:nvPicPr>
          <p:cNvPr id="2050" name="Picture 2" descr="C:\Users\Лариса\Downloads\mashinki-22_novyiy-razm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65298"/>
            <a:ext cx="3403599" cy="24635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5574912"/>
            <a:ext cx="16394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п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гт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.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Кожва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2016г.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97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980728"/>
            <a:ext cx="3384376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ОТВЕТЫ: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8839" y="2625374"/>
            <a:ext cx="8064896" cy="630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КРИТЕРИИ ОЦЕНИВАНИЯ ТЕСТА: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89805" y="3429005"/>
            <a:ext cx="604996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>
                <a:solidFill>
                  <a:srgbClr val="002060"/>
                </a:solidFill>
                <a:latin typeface="Times New Roman" pitchFamily="18" charset="0"/>
              </a:rPr>
              <a:t>НЕТ ОШИБОК - </a:t>
            </a:r>
          </a:p>
        </p:txBody>
      </p:sp>
      <p:sp>
        <p:nvSpPr>
          <p:cNvPr id="6" name="Овал 5"/>
          <p:cNvSpPr/>
          <p:nvPr/>
        </p:nvSpPr>
        <p:spPr>
          <a:xfrm>
            <a:off x="4698634" y="3253091"/>
            <a:ext cx="1258888" cy="122078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022180" y="3539147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Дуга 7"/>
          <p:cNvSpPr/>
          <p:nvPr/>
        </p:nvSpPr>
        <p:spPr>
          <a:xfrm rot="8229572">
            <a:off x="4891846" y="3277210"/>
            <a:ext cx="987425" cy="955675"/>
          </a:xfrm>
          <a:prstGeom prst="arc">
            <a:avLst>
              <a:gd name="adj1" fmla="val 15123574"/>
              <a:gd name="adj2" fmla="val 851507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68877" y="4417076"/>
            <a:ext cx="3960813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>
                <a:solidFill>
                  <a:srgbClr val="002060"/>
                </a:solidFill>
                <a:latin typeface="Times New Roman" pitchFamily="18" charset="0"/>
              </a:rPr>
              <a:t>1 – 2 ОШИБКИ - </a:t>
            </a:r>
          </a:p>
        </p:txBody>
      </p:sp>
      <p:sp>
        <p:nvSpPr>
          <p:cNvPr id="10" name="Овал 9"/>
          <p:cNvSpPr/>
          <p:nvPr/>
        </p:nvSpPr>
        <p:spPr>
          <a:xfrm>
            <a:off x="5987817" y="4121800"/>
            <a:ext cx="1258888" cy="1220787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274361" y="4941168"/>
            <a:ext cx="6858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988040" y="5047313"/>
            <a:ext cx="1211263" cy="1184275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Дуга 12"/>
          <p:cNvSpPr/>
          <p:nvPr/>
        </p:nvSpPr>
        <p:spPr>
          <a:xfrm rot="19017609">
            <a:off x="7134585" y="5840020"/>
            <a:ext cx="985837" cy="955675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89805" y="5499309"/>
            <a:ext cx="54006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>
                <a:solidFill>
                  <a:srgbClr val="002060"/>
                </a:solidFill>
                <a:latin typeface="Times New Roman" pitchFamily="18" charset="0"/>
              </a:rPr>
              <a:t>3 ОШИБКИ И БОЛЕЕ - </a:t>
            </a:r>
          </a:p>
        </p:txBody>
      </p:sp>
      <p:sp>
        <p:nvSpPr>
          <p:cNvPr id="15" name="Овал 14"/>
          <p:cNvSpPr/>
          <p:nvPr/>
        </p:nvSpPr>
        <p:spPr>
          <a:xfrm>
            <a:off x="5436096" y="3539147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264275" y="4422941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725211" y="4438200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258241" y="5411584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733506" y="5411584"/>
            <a:ext cx="215900" cy="2159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87843" y="1620156"/>
            <a:ext cx="442941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а, в, б, в, б, а, </a:t>
            </a:r>
            <a:r>
              <a:rPr lang="ru-RU" sz="5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</a:t>
            </a:r>
            <a:endParaRPr lang="ru-RU" sz="5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5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9" grpId="0"/>
      <p:bldP spid="10" grpId="0" animBg="1"/>
      <p:bldP spid="12" grpId="0" animBg="1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7891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ариса\Downloads\1093_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6042">
            <a:off x="555069" y="3790650"/>
            <a:ext cx="2766097" cy="90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Лариса\Downloads\0_12b524_edf000bd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726159"/>
            <a:ext cx="152400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ариса\Downloads\cell-33083_1280-956x7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70108"/>
            <a:ext cx="1882536" cy="140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2117" y="2461624"/>
            <a:ext cx="82188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,,</a:t>
            </a:r>
            <a:endParaRPr lang="ru-RU" sz="10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1089" y="2481946"/>
            <a:ext cx="82188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,,</a:t>
            </a:r>
            <a:endParaRPr lang="ru-RU" sz="10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92280" y="2461624"/>
            <a:ext cx="16510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,,,</a:t>
            </a:r>
            <a:endParaRPr lang="ru-RU" sz="10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30362" y="4342109"/>
            <a:ext cx="14401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МО</a:t>
            </a:r>
            <a:endParaRPr lang="ru-RU" sz="5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730362" y="4342109"/>
            <a:ext cx="1224136" cy="86177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95736" y="5452897"/>
            <a:ext cx="48965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АВТОМОБИЛЬ</a:t>
            </a:r>
            <a:endParaRPr lang="ru-RU" sz="5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442451"/>
            <a:ext cx="58067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«БЕЗЛОШАДНЫЙ ЭКИПАЖ»</a:t>
            </a:r>
          </a:p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«САМОБЕГЛАЯ КОЛЯСКА»</a:t>
            </a:r>
          </a:p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«ТЕЛЕЖКА КЮНЬО»</a:t>
            </a:r>
          </a:p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«ОГНЕННАЯ ТЕЛЕГА»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45840" y="799967"/>
            <a:ext cx="6602890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УЗНАЙ, ЧТО ЗА ПРЕДМЕТ?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508104" y="1700808"/>
            <a:ext cx="1126188" cy="34122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421089" y="2392165"/>
            <a:ext cx="2213203" cy="46077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5" idx="3"/>
          </p:cNvCxnSpPr>
          <p:nvPr/>
        </p:nvCxnSpPr>
        <p:spPr>
          <a:xfrm flipV="1">
            <a:off x="4312312" y="2258059"/>
            <a:ext cx="2321980" cy="20356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242970" y="2042035"/>
            <a:ext cx="1391322" cy="10801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813064" y="1144770"/>
            <a:ext cx="714916" cy="20928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</a:rPr>
              <a:t>?</a:t>
            </a:r>
            <a:endParaRPr lang="ru-RU" sz="1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50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4" grpId="0"/>
      <p:bldP spid="9" grpId="0"/>
      <p:bldP spid="5" grpId="0"/>
      <p:bldP spid="10" grpId="0" animBg="1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7803_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88913"/>
            <a:ext cx="2376487" cy="158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47631bi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3138" y="4076700"/>
            <a:ext cx="2520951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motor_max_250_002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08" b="27333"/>
          <a:stretch>
            <a:fillRect/>
          </a:stretch>
        </p:blipFill>
        <p:spPr bwMode="auto">
          <a:xfrm rot="376049">
            <a:off x="5148263" y="4508500"/>
            <a:ext cx="3810000" cy="165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ZP319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2665413" cy="199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ZP329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213" y="1700213"/>
            <a:ext cx="2922588" cy="242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3779838" y="692150"/>
            <a:ext cx="1152525" cy="3168650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4284663" y="3860800"/>
            <a:ext cx="142875" cy="504825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3851275" y="765175"/>
            <a:ext cx="1008063" cy="10080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851275" y="1773238"/>
            <a:ext cx="1008063" cy="1008062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3851275" y="2781300"/>
            <a:ext cx="1008063" cy="1008063"/>
          </a:xfrm>
          <a:prstGeom prst="ellipse">
            <a:avLst/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144" name="Авто5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Автомобили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37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1.09462 0.66157 " pathEditMode="relative" ptsTypes="AA">
                                      <p:cBhvr>
                                        <p:cTn id="11" dur="5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25 0.06852 L -1.00364 0.0581 " pathEditMode="relative" ptsTypes="AA">
                                      <p:cBhvr>
                                        <p:cTn id="17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667 -0.02129 L -1.08264 0.26227 " pathEditMode="relative" ptsTypes="AA">
                                      <p:cBhvr>
                                        <p:cTn id="23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38" presetID="24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51" presetID="24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7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93 0.09629 L 1.30503 0.24329 " pathEditMode="relative" ptsTypes="AA">
                                      <p:cBhvr>
                                        <p:cTn id="65" dur="5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31 -0.00069 L 1.48837 0.02107 " pathEditMode="relative" rAng="0" ptsTypes="AA">
                                      <p:cBhvr>
                                        <p:cTn id="71" dur="5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25" y="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44"/>
                </p:tgtEl>
              </p:cMediaNode>
            </p:audio>
          </p:childTnLst>
        </p:cTn>
      </p:par>
    </p:tnLst>
    <p:bldLst>
      <p:bldP spid="5137" grpId="0" animBg="1"/>
      <p:bldP spid="5138" grpId="0" animBg="1"/>
      <p:bldP spid="5139" grpId="0" animBg="1"/>
      <p:bldP spid="5139" grpId="1" animBg="1"/>
      <p:bldP spid="5139" grpId="2" animBg="1"/>
      <p:bldP spid="5140" grpId="0" animBg="1"/>
      <p:bldP spid="5140" grpId="1" animBg="1"/>
      <p:bldP spid="5140" grpId="2" animBg="1"/>
      <p:bldP spid="51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ВИДЕОУРОК История появления автомобиля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9" y="692696"/>
            <a:ext cx="7776864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2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454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РАЗНООБРАЗИЕ АВТОМОБИЛЕЙ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6" name="Picture 2" descr="C:\Users\Лариса\Downloads\544693-gaz_5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05" y="3645024"/>
            <a:ext cx="2690354" cy="13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ариса\Downloads\tent_20_tonn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753" l="48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4"/>
            <a:ext cx="3123697" cy="211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Лариса\Downloads\samosval-howo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172" y="3979693"/>
            <a:ext cx="2839875" cy="208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6199" y="1432619"/>
            <a:ext cx="7321821" cy="630942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ГРУЗОВЫЕ АВТОМОБИЛИ</a:t>
            </a:r>
            <a:endParaRPr lang="ru-RU" sz="3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2694" y="2182510"/>
            <a:ext cx="7523540" cy="12464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indent="457200" algn="just"/>
            <a:r>
              <a:rPr lang="ru-RU" dirty="0"/>
              <a:t> 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Грузовые автомобили предназначены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для перевозки 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грузов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 в 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кузове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 или на грузовой 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платформе.</a:t>
            </a:r>
            <a:endParaRPr lang="ru-RU" sz="25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60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РАЗНООБРАЗИЕ АВТОМОБИЛЕЙ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1404132"/>
            <a:ext cx="7617958" cy="65671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</a:bodyPr>
          <a:lstStyle/>
          <a:p>
            <a:r>
              <a:rPr lang="ru-RU" sz="3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ПАССАЖИРСКИЕ АВТОМОБИЛИ</a:t>
            </a:r>
            <a:endParaRPr lang="ru-RU" sz="3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2694" y="2082070"/>
            <a:ext cx="7488832" cy="86177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Пассажирские автомобили предназначены для перевозки пассажиров.</a:t>
            </a:r>
            <a:endParaRPr lang="ru-RU" sz="25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50" name="Picture 2" descr="C:\Users\Лариса\Downloads\v-ukraine-sokratilis-prodazhi-legkovyh-avtomobiley_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35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87461"/>
            <a:ext cx="2566431" cy="159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ариса\Downloads\8d72d1d69e215ec822e99477ddf731d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951" y="2780928"/>
            <a:ext cx="2691009" cy="215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ариса\Downloads\autostat-gaz-group-delivered-in-rostov-region-120-school-bus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110" y="2512957"/>
            <a:ext cx="3482200" cy="232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Лариса\Downloads\44be4037ccf54cf80bbb879d1e6d72d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626" y="4570277"/>
            <a:ext cx="2795255" cy="155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42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РАЗНООБРАЗИЕ АВТОМОБИЛЕЙ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8131" y="1484784"/>
            <a:ext cx="7617958" cy="792088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</a:bodyPr>
          <a:lstStyle/>
          <a:p>
            <a:r>
              <a:rPr lang="ru-RU" sz="3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СПЕЦИАЛЬНЫЕ АВТОМОБИЛИ</a:t>
            </a:r>
            <a:endParaRPr lang="ru-RU" sz="3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2694" y="2266974"/>
            <a:ext cx="7488832" cy="16312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indent="457200" algn="just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Специальные автомобили служат для выполнения определенных работ, для чего их оборудуют соответствующими приспособлениями. </a:t>
            </a:r>
          </a:p>
        </p:txBody>
      </p:sp>
      <p:pic>
        <p:nvPicPr>
          <p:cNvPr id="4099" name="Picture 3" descr="C:\Users\Лариса\Downloads\51dd0dba72f20d626795d6ec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94" y="4077072"/>
            <a:ext cx="2753883" cy="20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Лариса\Downloads\reanimobil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50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832" y="4479304"/>
            <a:ext cx="2488257" cy="166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Лариса\Downloads\original_32db154d4abf3ed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536" y="3706403"/>
            <a:ext cx="2677227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42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Лариса\Downloads\0019-026-Katilsja-kolobok-po-les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70485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Лариса\Downloads\KCEVA-BUS-270_Animated_Gif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04864"/>
            <a:ext cx="399174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Автобу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2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59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:\Отсканировано 18.04.2016 22-08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9323"/>
            <a:ext cx="6480720" cy="453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УСТРОЙСТВО  АВТОМОБИЛЕЙ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1268760"/>
            <a:ext cx="23042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емни безопасности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492896"/>
            <a:ext cx="17281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двигатель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4973" y="4569085"/>
            <a:ext cx="13110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фары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8498" y="5445224"/>
            <a:ext cx="32403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ередние колёса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16223" y="4679681"/>
            <a:ext cx="105958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руль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9501" y="4052350"/>
            <a:ext cx="13257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адние</a:t>
            </a:r>
          </a:p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колёса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35101" y="2731423"/>
            <a:ext cx="13681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сиденья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812694" y="4914124"/>
            <a:ext cx="518946" cy="223193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812696" y="4293096"/>
            <a:ext cx="518944" cy="621028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660232" y="1699647"/>
            <a:ext cx="10589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кузов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" name="Авар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4832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1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38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 animBg="1"/>
      <p:bldP spid="3" grpId="0"/>
      <p:bldP spid="5" grpId="0"/>
      <p:bldP spid="6" grpId="0"/>
      <p:bldP spid="7" grpId="0"/>
      <p:bldP spid="8" grpId="0"/>
      <p:bldP spid="9" grpId="0"/>
      <p:bldP spid="1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29526" y="1546457"/>
            <a:ext cx="4572000" cy="16312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Он старательно фырчит,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Кирпичи на стройку мчит.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Грузы развозить привык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Сильный, 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мощный … </a:t>
            </a:r>
            <a:endParaRPr lang="ru-RU" sz="25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54557" y="5386400"/>
            <a:ext cx="2736304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ГРУЗОВИК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Выгнутая вниз стрелка 4"/>
          <p:cNvSpPr/>
          <p:nvPr/>
        </p:nvSpPr>
        <p:spPr>
          <a:xfrm rot="12785574">
            <a:off x="5879243" y="3677218"/>
            <a:ext cx="1852136" cy="837315"/>
          </a:xfrm>
          <a:prstGeom prst="curved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122" name="Picture 2" descr="C:\Users\Лариса\Downloads\kamaz1450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94" y="2362226"/>
            <a:ext cx="5232580" cy="423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00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0646" y="620688"/>
            <a:ext cx="83529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РЕКОМЕНДАЦИИ </a:t>
            </a:r>
          </a:p>
          <a:p>
            <a:pPr algn="ctr"/>
            <a:r>
              <a:rPr lang="ru-RU" sz="3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ПО ПРИМЕНЕНИЮ ПРЕЗЕНТАЦИИ</a:t>
            </a:r>
            <a:endParaRPr lang="ru-RU" sz="35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988840"/>
            <a:ext cx="7272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Презентация составлена к уроку окружающего мира «Зачем нужны автомобили?» и предназначена для учащихся 1 класса. </a:t>
            </a:r>
          </a:p>
          <a:p>
            <a:pPr indent="457200" algn="just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На слайдах №12,  №17 размещены электронные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физминутки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, которые включаются автоматически. Слайд №13 –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видеоурок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 «Из истории создания автомобилей», составленный с помощью детей, запускается автоматически.</a:t>
            </a:r>
          </a:p>
          <a:p>
            <a:pPr indent="457200" algn="just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На слайде  №18 надписи у частей автомобиля появляются с помощью щелчка.</a:t>
            </a:r>
          </a:p>
          <a:p>
            <a:pPr indent="457200" algn="just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Отгадки к загадкам на слайдах №19-№28 появляются с помощью щелчка.</a:t>
            </a:r>
          </a:p>
          <a:p>
            <a:pPr indent="457200" algn="just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На слайде №29 лишний автомобиль будет раскрашен после щелчка.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25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29526" y="1487077"/>
            <a:ext cx="4572000" cy="16312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У меня для грузов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Есть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отличный кузов!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Привезу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песок, цемент,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Разгружусь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 один момент.</a:t>
            </a:r>
            <a:endParaRPr lang="ru-RU" sz="25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Picture 2" descr="C:\Users\Лариса\Downloads\8209bdefa5af484f22942f38e9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47" y="3184657"/>
            <a:ext cx="4170040" cy="280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33170" y="5216037"/>
            <a:ext cx="315346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САМОСВАЛ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Выгнутая вниз стрелка 10"/>
          <p:cNvSpPr/>
          <p:nvPr/>
        </p:nvSpPr>
        <p:spPr>
          <a:xfrm rot="12861048">
            <a:off x="5062403" y="3806519"/>
            <a:ext cx="1852136" cy="837315"/>
          </a:xfrm>
          <a:prstGeom prst="curved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00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6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5349976"/>
            <a:ext cx="1872208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ФУРА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20184351">
            <a:off x="1977577" y="4110427"/>
            <a:ext cx="2016224" cy="764220"/>
          </a:xfrm>
          <a:prstGeom prst="curved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2694" y="1556792"/>
            <a:ext cx="4572000" cy="24006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Вам скажу, не ошибусь: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Возим мы различный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груз –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Овощи и фрукты,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Технику, продукты,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Джинсы, куртки, пледы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И велосипеды.</a:t>
            </a:r>
          </a:p>
        </p:txBody>
      </p:sp>
      <p:pic>
        <p:nvPicPr>
          <p:cNvPr id="6146" name="Picture 2" descr="C:\Users\Лариса\Downloads\catalog_5a6e5056dbf8cd0805f3d5c3ba689ad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19" l="69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053455"/>
            <a:ext cx="4824536" cy="303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00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83553" y="1454667"/>
            <a:ext cx="4298858" cy="24006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Что за чудо-дом с рогами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Возит всех под проводами?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К остановке подкатил,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Двери вежливо открыл –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Сесть к окошку захотелось.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«Подвези меня, 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…!» </a:t>
            </a:r>
            <a:endParaRPr lang="ru-RU" sz="25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Picture 3" descr="C:\Users\Лариса\Downloads\0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6299200" cy="414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80" y="5589240"/>
            <a:ext cx="3312368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ТРОЛЛЕЙБУС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Выгнутая вниз стрелка 7"/>
          <p:cNvSpPr/>
          <p:nvPr/>
        </p:nvSpPr>
        <p:spPr>
          <a:xfrm rot="12919836">
            <a:off x="5735227" y="4072330"/>
            <a:ext cx="1852136" cy="837315"/>
          </a:xfrm>
          <a:prstGeom prst="curved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61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80112" y="5258947"/>
            <a:ext cx="2376264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АВТОБУС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Выгнутая вниз стрелка 7"/>
          <p:cNvSpPr/>
          <p:nvPr/>
        </p:nvSpPr>
        <p:spPr>
          <a:xfrm rot="12345595">
            <a:off x="5363631" y="3717857"/>
            <a:ext cx="1852136" cy="837315"/>
          </a:xfrm>
          <a:prstGeom prst="curved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92348" y="1440732"/>
            <a:ext cx="4899424" cy="16312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Странный дом мчит по дороге – 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Круглые в резине ноги.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Пассажирами заполнен</a:t>
            </a:r>
            <a:b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</a:b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И бензином бак наполнен.</a:t>
            </a:r>
          </a:p>
        </p:txBody>
      </p:sp>
      <p:pic>
        <p:nvPicPr>
          <p:cNvPr id="3074" name="Picture 2" descr="C:\Users\Лариса\Downloads\0_acc36_581ce46e_XXL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9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02017"/>
            <a:ext cx="5838386" cy="2647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61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0232" y="1395646"/>
            <a:ext cx="4302224" cy="24006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Кто нас быстро довезет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На вокзал, в аэропорт?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Нужно вещи взять с собой –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Их так много! 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Ой-</a:t>
            </a:r>
            <a:r>
              <a:rPr lang="ru-RU" sz="25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ёй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-</a:t>
            </a:r>
            <a:r>
              <a:rPr lang="ru-RU" sz="25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ёй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!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Позвони и попроси –</a:t>
            </a:r>
          </a:p>
          <a:p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Всё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доставит 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вмиг … </a:t>
            </a:r>
            <a:endParaRPr lang="ru-RU" sz="25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5" name="Picture 3" descr="C:\Users\Лариса\Downloads\taksi-lyuberts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937" y="3120859"/>
            <a:ext cx="5608495" cy="291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2326" y="5299705"/>
            <a:ext cx="1879560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ТАКСИ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20119504">
            <a:off x="1175676" y="3989688"/>
            <a:ext cx="2016224" cy="901600"/>
          </a:xfrm>
          <a:prstGeom prst="curved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61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12694" y="1395646"/>
            <a:ext cx="5886400" cy="24006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К стройке подъехала бочка большая,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Крутится медленно, что-то мешая.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 бочку строитель цемент насыпает,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Щебня, песка и воды добавляет.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Ловко замесит для всех – ей не жалко –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Что за машина? </a:t>
            </a:r>
          </a:p>
        </p:txBody>
      </p:sp>
      <p:pic>
        <p:nvPicPr>
          <p:cNvPr id="5122" name="Picture 2" descr="C:\Users\Лариса\Downloads\101672xu_en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93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342" y="3068960"/>
            <a:ext cx="5874795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5949280"/>
            <a:ext cx="462340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БЕТОНОМЕШАЛКА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rot="19269422">
            <a:off x="1564393" y="4480836"/>
            <a:ext cx="2016224" cy="764220"/>
          </a:xfrm>
          <a:prstGeom prst="curved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13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12694" y="1556792"/>
            <a:ext cx="5238328" cy="24006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Когда тебе нужно в больницу,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На помощь машина примчится.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Лекарства в ней врач 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привезёт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,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От всяких болезней 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спасёт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.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Ты номер, конечно же, помнишь: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03 – 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это …</a:t>
            </a:r>
            <a:endParaRPr lang="ru-RU" sz="25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7" name="Picture 7" descr="C:\Users\Лариса\Downloads\skoraja-pomoshh-kupit-4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958" y="2348880"/>
            <a:ext cx="5112568" cy="433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3756" y="5002290"/>
            <a:ext cx="2823202" cy="11695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СКОРАЯ</a:t>
            </a:r>
          </a:p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ПОМОЩЬ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Выгнутая вверх стрелка 11"/>
          <p:cNvSpPr/>
          <p:nvPr/>
        </p:nvSpPr>
        <p:spPr>
          <a:xfrm rot="20611841">
            <a:off x="2013054" y="3696311"/>
            <a:ext cx="2016224" cy="901600"/>
          </a:xfrm>
          <a:prstGeom prst="curved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03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51363" y="1440143"/>
            <a:ext cx="4821170" cy="24006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«Пожар! Помогите! Горит» –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И к дому машина спешит.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Она длинный шланг развернет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И пламя водою зальет.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За то, что пожар потушили,</a:t>
            </a:r>
          </a:p>
          <a:p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Спасибо …</a:t>
            </a:r>
            <a:endParaRPr lang="ru-RU" sz="25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7" name="Picture 3" descr="C:\Users\Лариса\Downloads\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5154149" cy="386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80" y="5229200"/>
            <a:ext cx="3153462" cy="11695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ПОЖАРНАЯ</a:t>
            </a:r>
          </a:p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МАШИНА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Выгнутая вниз стрелка 7"/>
          <p:cNvSpPr/>
          <p:nvPr/>
        </p:nvSpPr>
        <p:spPr>
          <a:xfrm rot="12345595">
            <a:off x="5237984" y="4017533"/>
            <a:ext cx="1852136" cy="837315"/>
          </a:xfrm>
          <a:prstGeom prst="curved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03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2694" y="764704"/>
            <a:ext cx="7488832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«УЗНАЙТЕ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12694" y="1431427"/>
            <a:ext cx="4572000" cy="24006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На спине моей мигалка: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Сразу видно – я спешу.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Во дворах, подъездах, парках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Я порядок навожу.</a:t>
            </a:r>
          </a:p>
          <a:p>
            <a:pPr fontAlgn="base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Всех бандитов накажу,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За решётку посажу </a:t>
            </a:r>
          </a:p>
        </p:txBody>
      </p:sp>
      <p:pic>
        <p:nvPicPr>
          <p:cNvPr id="12293" name="Picture 5" descr="C:\Users\Лариса\Downloads\o7_enlri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882" y="764704"/>
            <a:ext cx="6795120" cy="550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8627" y="5373216"/>
            <a:ext cx="3903322" cy="11695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ПОЛИЦЕЙСКАЯ МАШИНА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 rot="19380529">
            <a:off x="996072" y="3944845"/>
            <a:ext cx="2016224" cy="901600"/>
          </a:xfrm>
          <a:prstGeom prst="curved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03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694" y="751486"/>
            <a:ext cx="7488832" cy="11695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ИГРА «РАСКРАСЬТЕ ЛИШНИЙ АВТОМОБИЛЬ»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28718" y="1921037"/>
            <a:ext cx="7056784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I</a:t>
            </a:r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ВАРИАНТ</a:t>
            </a:r>
          </a:p>
          <a:p>
            <a:endParaRPr lang="ru-RU" sz="3500" b="1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endParaRPr lang="ru-RU" sz="3500" b="1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Рисунок 5" descr="C:\Users\Лариса\Downloads\cb-92b-2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473" y="2861454"/>
            <a:ext cx="1677928" cy="777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:\Users\Лариса\Downloads\57007292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33" y="2861510"/>
            <a:ext cx="1224136" cy="757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C:\Users\Лариса\Downloads\avtobus_-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644" y="2861454"/>
            <a:ext cx="1658292" cy="773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C:\Users\Лариса\Downloads\raskraski_pogarnaya_mashina1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421" y="2861510"/>
            <a:ext cx="1477642" cy="794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C:\Users\Лариса\Downloads\raskraski-dlja-malchikov--transport--3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754" y="2518386"/>
            <a:ext cx="958696" cy="1163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Лариса\Downloads\autostat-gaz-group-delivered-in-rostov-region-120-school-buse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643" y="2708920"/>
            <a:ext cx="1592537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1084820" y="4144958"/>
            <a:ext cx="6974359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en-US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II</a:t>
            </a:r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ВАРИАНТ</a:t>
            </a:r>
          </a:p>
          <a:p>
            <a:endParaRPr lang="ru-RU" sz="3500" b="1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" name="Рисунок 12" descr="C:\Users\Лариса\Downloads\310720122678_1-11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33" y="5013176"/>
            <a:ext cx="1429742" cy="809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C:\Users\Лариса\Downloads\legkovie-avtomobili34.gif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675" y="5013176"/>
            <a:ext cx="1195275" cy="809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C:\Users\Лариса\Downloads\trucks12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949" y="5013176"/>
            <a:ext cx="1350539" cy="809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C:\Users\Лариса\Downloads\22_ras-cars.gif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4" t="6176"/>
          <a:stretch/>
        </p:blipFill>
        <p:spPr bwMode="auto">
          <a:xfrm>
            <a:off x="5049813" y="5013175"/>
            <a:ext cx="1538411" cy="809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://www.playing-field.ru/img/2015/051816/4224404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4"/>
          <a:stretch/>
        </p:blipFill>
        <p:spPr bwMode="auto">
          <a:xfrm>
            <a:off x="6581328" y="5013175"/>
            <a:ext cx="1423768" cy="809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3" descr="C:\Users\Лариса\Downloads\slowtrain_5926_big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675" y="5013176"/>
            <a:ext cx="1195275" cy="785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93873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8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1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548680"/>
            <a:ext cx="7655150" cy="1708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Проверим знания по теме: </a:t>
            </a:r>
          </a:p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«ЗАЧЕМ </a:t>
            </a:r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НАМ </a:t>
            </a:r>
          </a:p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ТЕЛЕФОН И ТЕЛЕВИЗОР?»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2410296"/>
            <a:ext cx="4227358" cy="31700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1. Отгадай загадку: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Это что за аппарат?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Говорить с тобой он рад…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Ты по улице идёшь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И беседу с ним ведёшь.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а) мобильный телефон;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б) журнал;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в) телевизор.</a:t>
            </a:r>
          </a:p>
        </p:txBody>
      </p:sp>
      <p:sp>
        <p:nvSpPr>
          <p:cNvPr id="8" name="Овал 7"/>
          <p:cNvSpPr/>
          <p:nvPr/>
        </p:nvSpPr>
        <p:spPr>
          <a:xfrm>
            <a:off x="3903034" y="4449603"/>
            <a:ext cx="2001334" cy="195940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ариса\Downloads\1458499112_cms-image-00000800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480" y="4673223"/>
            <a:ext cx="1542442" cy="15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5709238" y="4029507"/>
            <a:ext cx="2469139" cy="239145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C:\Users\Лариса\Downloads\nekotoryie-trendyi-sovremennoj-tv-industrii_3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56" b="98689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396" y="4613061"/>
            <a:ext cx="1766821" cy="150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5972251" y="2221606"/>
            <a:ext cx="2469139" cy="239145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C:\Users\Лариса\Downloads\IssueMiniPa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710" y="2544480"/>
            <a:ext cx="1228507" cy="176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22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02594" y="438270"/>
            <a:ext cx="5253062" cy="4770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ОЦЕНКА ДОСТИЖЕНИЙ</a:t>
            </a:r>
          </a:p>
        </p:txBody>
      </p:sp>
      <p:sp>
        <p:nvSpPr>
          <p:cNvPr id="4" name="Овал 3"/>
          <p:cNvSpPr/>
          <p:nvPr/>
        </p:nvSpPr>
        <p:spPr>
          <a:xfrm>
            <a:off x="578914" y="1643062"/>
            <a:ext cx="3071813" cy="414337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827584" y="1423199"/>
            <a:ext cx="1928812" cy="401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5000" b="1" dirty="0">
                <a:solidFill>
                  <a:srgbClr val="C00000"/>
                </a:solidFill>
                <a:latin typeface="Times New Roman" pitchFamily="18" charset="0"/>
              </a:rPr>
              <a:t>Я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143250" y="1142999"/>
            <a:ext cx="2286000" cy="1000125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429000" y="2074139"/>
            <a:ext cx="2000250" cy="500063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589575" y="2996952"/>
            <a:ext cx="1857375" cy="142875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651416" y="3785547"/>
            <a:ext cx="1928812" cy="285750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48632" y="4422283"/>
            <a:ext cx="2000250" cy="642937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321844" y="4991757"/>
            <a:ext cx="2357438" cy="1214438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416245" y="915324"/>
            <a:ext cx="3240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УЗНАЛ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44701" y="1797140"/>
            <a:ext cx="3240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УДИВИЛСЯ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75406" y="2719953"/>
            <a:ext cx="3240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ЗАДУМАЛСЯ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80228" y="3785547"/>
            <a:ext cx="3240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ПОВТОРИЛ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80228" y="4788221"/>
            <a:ext cx="3240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НАУЧИЛСЯ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00199" y="5778643"/>
            <a:ext cx="3240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ЗАПОМНИЛ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03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/>
      <p:bldP spid="14" grpId="0"/>
      <p:bldP spid="15" grpId="0"/>
      <p:bldP spid="16" grpId="0"/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1" y="-1146064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149542" y="692697"/>
            <a:ext cx="1978144" cy="1872207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149542" y="2510198"/>
            <a:ext cx="1944216" cy="186125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115615" y="4303831"/>
            <a:ext cx="1978143" cy="1849949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Стрелка влево 1"/>
          <p:cNvSpPr/>
          <p:nvPr/>
        </p:nvSpPr>
        <p:spPr>
          <a:xfrm rot="1255678">
            <a:off x="2936127" y="1486262"/>
            <a:ext cx="5118582" cy="2232248"/>
          </a:xfrm>
          <a:prstGeom prst="lef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2936126" y="2493853"/>
            <a:ext cx="5118582" cy="2232248"/>
          </a:xfrm>
          <a:prstGeom prst="lef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 rot="20155290">
            <a:off x="2933289" y="3549428"/>
            <a:ext cx="5118582" cy="2232248"/>
          </a:xfrm>
          <a:prstGeom prst="lef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ариса\Downloads\110558312_4709286_toyotaclipar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656" y="2808749"/>
            <a:ext cx="2459815" cy="185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1212734">
            <a:off x="2937853" y="1949194"/>
            <a:ext cx="47788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Ответы правильные, был активен/активна.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1760" y="3150956"/>
            <a:ext cx="47788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Старался/старалась, </a:t>
            </a:r>
          </a:p>
          <a:p>
            <a:pPr algn="ctr"/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но не всё получалось.</a:t>
            </a:r>
            <a:endParaRPr lang="ru-RU" sz="2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0124249">
            <a:off x="2553369" y="4537260"/>
            <a:ext cx="47788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Больше слушал/а, чем отвечал/а.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03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" grpId="0" animBg="1"/>
      <p:bldP spid="7" grpId="0" animBg="1"/>
      <p:bldP spid="8" grpId="0" animBg="1"/>
      <p:bldP spid="6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1" y="1196752"/>
            <a:ext cx="7272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en-US" dirty="0" smtClean="0">
                <a:solidFill>
                  <a:srgbClr val="002060"/>
                </a:solidFill>
                <a:hlinkClick r:id="rId3"/>
              </a:rPr>
              <a:t>http</a:t>
            </a:r>
            <a:r>
              <a:rPr lang="en-US" dirty="0">
                <a:solidFill>
                  <a:srgbClr val="002060"/>
                </a:solidFill>
                <a:hlinkClick r:id="rId3"/>
              </a:rPr>
              <a:t>://</a:t>
            </a:r>
            <a:r>
              <a:rPr lang="en-US" dirty="0" smtClean="0">
                <a:solidFill>
                  <a:srgbClr val="002060"/>
                </a:solidFill>
                <a:hlinkClick r:id="rId3"/>
              </a:rPr>
              <a:t>1115.com.ua/product_2886.html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rgbClr val="002060"/>
                </a:solidFill>
                <a:hlinkClick r:id="rId4"/>
              </a:rPr>
              <a:t>fotki.yandex.ru/users/elena-soloveika/date/2015-05-06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5"/>
              </a:rPr>
              <a:t>http://indexhead.ru/2016/03/prezentaciya-na-temu-graficheskiy-interfeys-windows</a:t>
            </a:r>
            <a:r>
              <a:rPr lang="en-US" dirty="0" smtClean="0">
                <a:solidFill>
                  <a:srgbClr val="002060"/>
                </a:solidFill>
                <a:hlinkClick r:id="rId5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6"/>
              </a:rPr>
              <a:t>http://nnm.me/blogs/maxxim2012/stilizovannyy-transport-samosval-betonomeshalka-katok-prozrachnyy-fon-stylized-transport</a:t>
            </a:r>
            <a:r>
              <a:rPr lang="en-US" dirty="0" smtClean="0">
                <a:solidFill>
                  <a:srgbClr val="002060"/>
                </a:solidFill>
                <a:hlinkClick r:id="rId6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7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7"/>
              </a:rPr>
              <a:t>fotodes.ru/download/1964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8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8"/>
              </a:rPr>
              <a:t>www.stroy-f1.ru/usluga-arendyi-asfaltnogo-katka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9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9"/>
              </a:rPr>
              <a:t>thebestartt.com/kartinki-mashiny-musorovoza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10"/>
              </a:rPr>
              <a:t>http://nborn.ru/product/bruder-betonomeshalka-mercedes-benz-cvet-zhelto-krasnyj-podhodit-modul-so-zvukom-i-svetom-n</a:t>
            </a:r>
            <a:r>
              <a:rPr lang="en-US" dirty="0" smtClean="0">
                <a:solidFill>
                  <a:srgbClr val="002060"/>
                </a:solidFill>
                <a:hlinkClick r:id="rId10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11"/>
              </a:rPr>
              <a:t>http://studia-nsk.ru/uslugi/reklama-na-transporte-novosibirska</a:t>
            </a:r>
            <a:r>
              <a:rPr lang="en-US" dirty="0" smtClean="0">
                <a:solidFill>
                  <a:srgbClr val="002060"/>
                </a:solidFill>
                <a:hlinkClick r:id="rId11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12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12"/>
              </a:rPr>
              <a:t>allwantsimg.com/kartinki-mashin-taksi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13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13"/>
              </a:rPr>
              <a:t>fotoham.ru/load.php?id=23307&amp;num=1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14"/>
              </a:rPr>
              <a:t>http://nm.bmmir.ru/avtopark/1</a:t>
            </a:r>
            <a:r>
              <a:rPr lang="en-US" dirty="0" smtClean="0">
                <a:solidFill>
                  <a:srgbClr val="002060"/>
                </a:solidFill>
                <a:hlinkClick r:id="rId14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15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15"/>
              </a:rPr>
              <a:t>allwantsimg.com/samosvaly-kartinki</a:t>
            </a:r>
            <a:endParaRPr lang="ru-RU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en-US" dirty="0">
                <a:solidFill>
                  <a:srgbClr val="002060"/>
                </a:solidFill>
                <a:hlinkClick r:id="rId16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16"/>
              </a:rPr>
              <a:t>yandex.ru/clck/jsredir?from=yandex.ru</a:t>
            </a:r>
            <a:endParaRPr lang="en-US" dirty="0" smtClean="0">
              <a:solidFill>
                <a:srgbClr val="002060"/>
              </a:solidFill>
            </a:endParaRPr>
          </a:p>
          <a:p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67438" y="719698"/>
            <a:ext cx="7488832" cy="4770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ИСПОЛЬЗУЕМЫЕ МАТЕРИАЛЫ ИНТЕРНЕТ:</a:t>
            </a:r>
            <a:endParaRPr lang="ru-RU" sz="2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00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764704"/>
            <a:ext cx="756084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15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en-US" dirty="0">
                <a:solidFill>
                  <a:srgbClr val="002060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3"/>
              </a:rPr>
              <a:t>hostingkartinok.com/show-image.php?id=44be4037ccf54cf80bbb879d1e6d72dd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16. </a:t>
            </a:r>
            <a:r>
              <a:rPr lang="en-US" dirty="0">
                <a:solidFill>
                  <a:srgbClr val="002060"/>
                </a:solidFill>
                <a:hlinkClick r:id="rId4"/>
              </a:rPr>
              <a:t>http://do.alta.by/0/posts/5--/109--/16571--.</a:t>
            </a:r>
            <a:r>
              <a:rPr lang="en-US" dirty="0" smtClean="0">
                <a:solidFill>
                  <a:srgbClr val="002060"/>
                </a:solidFill>
                <a:hlinkClick r:id="rId4"/>
              </a:rPr>
              <a:t>html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17. </a:t>
            </a:r>
            <a:r>
              <a:rPr lang="en-US" dirty="0" smtClean="0">
                <a:solidFill>
                  <a:srgbClr val="002060"/>
                </a:solidFill>
                <a:hlinkClick r:id="rId5"/>
              </a:rPr>
              <a:t>http</a:t>
            </a:r>
            <a:r>
              <a:rPr lang="en-US" dirty="0">
                <a:solidFill>
                  <a:srgbClr val="002060"/>
                </a:solidFill>
                <a:hlinkClick r:id="rId5"/>
              </a:rPr>
              <a:t>://</a:t>
            </a:r>
            <a:r>
              <a:rPr lang="en-US" dirty="0" smtClean="0">
                <a:solidFill>
                  <a:srgbClr val="002060"/>
                </a:solidFill>
                <a:hlinkClick r:id="rId5"/>
              </a:rPr>
              <a:t>www.teremok.in/Zagadki/Sneg_mashina.htm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18. </a:t>
            </a:r>
            <a:r>
              <a:rPr lang="en-US" dirty="0" smtClean="0">
                <a:solidFill>
                  <a:srgbClr val="002060"/>
                </a:solidFill>
                <a:hlinkClick r:id="rId6"/>
              </a:rPr>
              <a:t>http</a:t>
            </a:r>
            <a:r>
              <a:rPr lang="en-US" dirty="0">
                <a:solidFill>
                  <a:srgbClr val="002060"/>
                </a:solidFill>
                <a:hlinkClick r:id="rId6"/>
              </a:rPr>
              <a:t>://bgimc.ru/page/2</a:t>
            </a:r>
            <a:r>
              <a:rPr lang="en-US" dirty="0" smtClean="0">
                <a:solidFill>
                  <a:srgbClr val="002060"/>
                </a:solidFill>
                <a:hlinkClick r:id="rId6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19. </a:t>
            </a:r>
            <a:r>
              <a:rPr lang="en-US" dirty="0">
                <a:solidFill>
                  <a:srgbClr val="002060"/>
                </a:solidFill>
                <a:hlinkClick r:id="rId7"/>
              </a:rPr>
              <a:t>http://xage.ru/nekotoryie-trendyi-sovremennoj-tv-industrii</a:t>
            </a:r>
            <a:r>
              <a:rPr lang="en-US" dirty="0" smtClean="0">
                <a:solidFill>
                  <a:srgbClr val="002060"/>
                </a:solidFill>
                <a:hlinkClick r:id="rId7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20. </a:t>
            </a:r>
            <a:r>
              <a:rPr lang="en-US" dirty="0">
                <a:solidFill>
                  <a:srgbClr val="002060"/>
                </a:solidFill>
                <a:hlinkClick r:id="rId8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8"/>
              </a:rPr>
              <a:t>allwantsimg.com/gazeta-kartinka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21. </a:t>
            </a:r>
            <a:r>
              <a:rPr lang="en-US" dirty="0">
                <a:solidFill>
                  <a:srgbClr val="002060"/>
                </a:solidFill>
                <a:hlinkClick r:id="rId9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9"/>
              </a:rPr>
              <a:t>grimnir74.livejournal.com/3668578.html?thread=94030178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22. </a:t>
            </a:r>
            <a:r>
              <a:rPr lang="en-US" dirty="0">
                <a:solidFill>
                  <a:srgbClr val="002060"/>
                </a:solidFill>
                <a:hlinkClick r:id="rId10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10"/>
              </a:rPr>
              <a:t>skachat-kartinki.ru/picture.php?id=11669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23. </a:t>
            </a:r>
            <a:r>
              <a:rPr lang="en-US" dirty="0">
                <a:solidFill>
                  <a:srgbClr val="002060"/>
                </a:solidFill>
                <a:hlinkClick r:id="rId11"/>
              </a:rPr>
              <a:t>http://www.aex.ru/news/2013/10/15/111843</a:t>
            </a:r>
            <a:r>
              <a:rPr lang="en-US" dirty="0" smtClean="0">
                <a:solidFill>
                  <a:srgbClr val="002060"/>
                </a:solidFill>
                <a:hlinkClick r:id="rId11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24.</a:t>
            </a:r>
            <a:r>
              <a:rPr lang="en-US" dirty="0" smtClean="0">
                <a:solidFill>
                  <a:srgbClr val="002060"/>
                </a:solidFill>
                <a:hlinkClick r:id="rId12"/>
              </a:rPr>
              <a:t>http</a:t>
            </a:r>
            <a:r>
              <a:rPr lang="en-US" dirty="0">
                <a:solidFill>
                  <a:srgbClr val="002060"/>
                </a:solidFill>
                <a:hlinkClick r:id="rId12"/>
              </a:rPr>
              <a:t>://</a:t>
            </a:r>
            <a:r>
              <a:rPr lang="en-US" dirty="0" smtClean="0">
                <a:solidFill>
                  <a:srgbClr val="002060"/>
                </a:solidFill>
                <a:hlinkClick r:id="rId12"/>
              </a:rPr>
              <a:t>www.bawi.ru/suzhetno_rolevie_igri/igrushechnie_mashinki/texnopark/112743.html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25. </a:t>
            </a:r>
            <a:r>
              <a:rPr lang="en-US" dirty="0">
                <a:solidFill>
                  <a:srgbClr val="002060"/>
                </a:solidFill>
                <a:hlinkClick r:id="rId13"/>
              </a:rPr>
              <a:t>http://kvaclub.ru/babyclub/tram/nomer-05-1990</a:t>
            </a:r>
            <a:r>
              <a:rPr lang="en-US" dirty="0" smtClean="0">
                <a:solidFill>
                  <a:srgbClr val="002060"/>
                </a:solidFill>
                <a:hlinkClick r:id="rId13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26. </a:t>
            </a:r>
            <a:r>
              <a:rPr lang="en-US" dirty="0">
                <a:solidFill>
                  <a:srgbClr val="002060"/>
                </a:solidFill>
                <a:hlinkClick r:id="rId14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14"/>
              </a:rPr>
              <a:t>goodlinez.ru/electroassembly/571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27. </a:t>
            </a:r>
            <a:r>
              <a:rPr lang="en-US" dirty="0">
                <a:solidFill>
                  <a:srgbClr val="002060"/>
                </a:solidFill>
                <a:hlinkClick r:id="rId15"/>
              </a:rPr>
              <a:t>http://upchnso.ru/info/news/4062</a:t>
            </a:r>
            <a:r>
              <a:rPr lang="en-US" dirty="0" smtClean="0">
                <a:solidFill>
                  <a:srgbClr val="002060"/>
                </a:solidFill>
                <a:hlinkClick r:id="rId15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28. </a:t>
            </a:r>
            <a:r>
              <a:rPr lang="en-US" dirty="0">
                <a:solidFill>
                  <a:srgbClr val="002060"/>
                </a:solidFill>
                <a:hlinkClick r:id="rId16"/>
              </a:rPr>
              <a:t>http://www.proshkolu.ru</a:t>
            </a:r>
            <a:r>
              <a:rPr lang="en-US" dirty="0" smtClean="0">
                <a:solidFill>
                  <a:srgbClr val="002060"/>
                </a:solidFill>
                <a:hlinkClick r:id="rId16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29. </a:t>
            </a:r>
            <a:r>
              <a:rPr lang="en-US" dirty="0">
                <a:solidFill>
                  <a:srgbClr val="002060"/>
                </a:solidFill>
                <a:hlinkClick r:id="rId17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17"/>
              </a:rPr>
              <a:t>centrchteniya.blogspot.ru/2014/08/blog-post_15.html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30. </a:t>
            </a:r>
            <a:r>
              <a:rPr lang="en-US" dirty="0">
                <a:solidFill>
                  <a:srgbClr val="002060"/>
                </a:solidFill>
                <a:hlinkClick r:id="rId18"/>
              </a:rPr>
              <a:t>http://</a:t>
            </a:r>
            <a:r>
              <a:rPr lang="en-US" dirty="0" smtClean="0">
                <a:solidFill>
                  <a:srgbClr val="002060"/>
                </a:solidFill>
                <a:hlinkClick r:id="rId18"/>
              </a:rPr>
              <a:t>thebestartt.com/kolobok-v-lesu-kartinki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31. </a:t>
            </a:r>
            <a:r>
              <a:rPr lang="en-US" dirty="0">
                <a:solidFill>
                  <a:srgbClr val="002060"/>
                </a:solidFill>
                <a:hlinkClick r:id="rId19"/>
              </a:rPr>
              <a:t>http://deer.scriptolab.ru/</a:t>
            </a:r>
            <a:r>
              <a:rPr lang="ru-RU" dirty="0">
                <a:solidFill>
                  <a:srgbClr val="002060"/>
                </a:solidFill>
                <a:hlinkClick r:id="rId19"/>
              </a:rPr>
              <a:t>игры-для-детей-2-лет-машинки-гонки</a:t>
            </a:r>
            <a:r>
              <a:rPr lang="ru-RU" dirty="0" smtClean="0">
                <a:solidFill>
                  <a:srgbClr val="002060"/>
                </a:solidFill>
                <a:hlinkClick r:id="rId19"/>
              </a:rPr>
              <a:t>/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00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980728"/>
            <a:ext cx="4572000" cy="16312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2.Укажи средство связи: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а) радио;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б) газета;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в) почта.</a:t>
            </a:r>
          </a:p>
        </p:txBody>
      </p:sp>
      <p:sp>
        <p:nvSpPr>
          <p:cNvPr id="4" name="Овал 3"/>
          <p:cNvSpPr/>
          <p:nvPr/>
        </p:nvSpPr>
        <p:spPr>
          <a:xfrm>
            <a:off x="683568" y="2742879"/>
            <a:ext cx="3441494" cy="322159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Лариса\Downloads\26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190" y="3158695"/>
            <a:ext cx="1799754" cy="1750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Лариса\Downloads\b522f022ed4e60d1bbe3412f1a67efd00aaaeaa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986273"/>
            <a:ext cx="1692416" cy="169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4269078" y="2816476"/>
            <a:ext cx="3441494" cy="322159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Лариса\Downloads\9784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00" b="995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694" y="2765140"/>
            <a:ext cx="2096261" cy="139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Лариса\Downloads\mini_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8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689" y="3986273"/>
            <a:ext cx="2618905" cy="204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Лариса\Downloads\750-750-bawi_153962_tehnopark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9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846" y="3842923"/>
            <a:ext cx="1462721" cy="113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Лариса\Downloads\e8370a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000" b="100000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400" y="3992338"/>
            <a:ext cx="1260216" cy="84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вал 12"/>
          <p:cNvSpPr/>
          <p:nvPr/>
        </p:nvSpPr>
        <p:spPr>
          <a:xfrm>
            <a:off x="5859499" y="623246"/>
            <a:ext cx="2494806" cy="23461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Лариса\Downloads\img1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789" y="794616"/>
            <a:ext cx="2477516" cy="185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22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908720"/>
            <a:ext cx="6912768" cy="16312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3.Выбери средство массовой информации: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а) телеграф;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б) телевизор;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в) телефон.</a:t>
            </a:r>
          </a:p>
        </p:txBody>
      </p:sp>
      <p:sp>
        <p:nvSpPr>
          <p:cNvPr id="7" name="Овал 6"/>
          <p:cNvSpPr/>
          <p:nvPr/>
        </p:nvSpPr>
        <p:spPr>
          <a:xfrm>
            <a:off x="5004048" y="2688328"/>
            <a:ext cx="3441494" cy="322159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C:\Users\Лариса\Downloads\nekotoryie-trendyi-sovremennoj-tv-industrii_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6" b="98689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418" y="3228212"/>
            <a:ext cx="253410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755576" y="2664569"/>
            <a:ext cx="3441494" cy="322159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ариса\Downloads\tr04_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3228212"/>
            <a:ext cx="2674228" cy="1919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3427564" y="4205775"/>
            <a:ext cx="2259092" cy="222151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Лариса\Downloads\1458499112_cms-image-00000800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889" y="4560444"/>
            <a:ext cx="1542442" cy="15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22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3604" y="836712"/>
            <a:ext cx="7344816" cy="20159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4. Интернет относится: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а)  только к средствам массовой информации;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б)  только к средствам связи;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в) к средствам массовой информации и к средствам связи.</a:t>
            </a:r>
          </a:p>
        </p:txBody>
      </p:sp>
      <p:pic>
        <p:nvPicPr>
          <p:cNvPr id="2050" name="Picture 2" descr="C:\Users\Лариса\Downloads\interent-explorer-webseite-drucke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888" y="2999971"/>
            <a:ext cx="2683188" cy="283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665840" y="3169878"/>
            <a:ext cx="2649406" cy="249035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940152" y="3172897"/>
            <a:ext cx="2649406" cy="249035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Лариса\Downloads\logo_reklam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33" y="3275076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ариса\Downloads\2426475-22354316831ed17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45024"/>
            <a:ext cx="1988791" cy="14401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63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09" y="-1133681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8891" y="857898"/>
            <a:ext cx="7272809" cy="24006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5.Из-за неисправности электропроводки произошло возгорание. Ваши действия?</a:t>
            </a:r>
          </a:p>
          <a:p>
            <a:pPr algn="just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а) залить водой;</a:t>
            </a:r>
          </a:p>
          <a:p>
            <a:pPr algn="just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б) вызвать пожарных;</a:t>
            </a:r>
          </a:p>
          <a:p>
            <a:pPr algn="just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в) отключить прибор и начать тушить самостоятельно.</a:t>
            </a:r>
          </a:p>
        </p:txBody>
      </p:sp>
      <p:pic>
        <p:nvPicPr>
          <p:cNvPr id="2050" name="Picture 2" descr="C:\Users\Лариса\Downloads\YA_vse_pochinil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57658"/>
            <a:ext cx="3257650" cy="23987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ариса\Downloads\4_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00369"/>
            <a:ext cx="3265731" cy="24515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3941218" y="4437112"/>
            <a:ext cx="1134838" cy="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75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797511"/>
            <a:ext cx="7416824" cy="24006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6. С помощью какого номера телефона можно вызвать пожарную службу?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а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)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01;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б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)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02;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)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03.</a:t>
            </a:r>
          </a:p>
          <a:p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 </a:t>
            </a:r>
          </a:p>
        </p:txBody>
      </p:sp>
      <p:pic>
        <p:nvPicPr>
          <p:cNvPr id="1026" name="Picture 2" descr="C:\Users\Лариса\Downloads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8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393" y="3404728"/>
            <a:ext cx="4945601" cy="252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Лариса\Downloads\bulgakova_prodazi_b2c_2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0000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59095"/>
            <a:ext cx="2742213" cy="182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69224" y="3068958"/>
            <a:ext cx="71491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?</a:t>
            </a:r>
            <a:endParaRPr lang="ru-RU" sz="13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5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ариса\Downloads\51691_html_274ff0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8110" y="-1157886"/>
            <a:ext cx="6858001" cy="917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836712"/>
            <a:ext cx="7128792" cy="278537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just"/>
            <a:r>
              <a:rPr lang="ru-RU" sz="25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7. Выбери верное утверждение:</a:t>
            </a:r>
          </a:p>
          <a:p>
            <a:pPr algn="just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а) Телефон, телеграф, почта – это средства массовой информации.</a:t>
            </a:r>
          </a:p>
          <a:p>
            <a:pPr algn="just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б) Радио, телевидение, пресса – это средства связи.</a:t>
            </a:r>
          </a:p>
          <a:p>
            <a:pPr algn="just"/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rPr>
              <a:t>в) С помощью Интернета можно узнавать новости о событиях в стране и мире.</a:t>
            </a:r>
          </a:p>
        </p:txBody>
      </p:sp>
      <p:sp>
        <p:nvSpPr>
          <p:cNvPr id="4" name="Овал 3"/>
          <p:cNvSpPr/>
          <p:nvPr/>
        </p:nvSpPr>
        <p:spPr>
          <a:xfrm>
            <a:off x="902780" y="3717032"/>
            <a:ext cx="2649406" cy="249035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Лариса\Downloads\logo_reklam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83" y="3713233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Лариса\Downloads\interent-explorer-webseite-drucke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186" y="3760130"/>
            <a:ext cx="2315221" cy="244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5844005" y="3713233"/>
            <a:ext cx="2649406" cy="249035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C:\Users\Лариса\Downloads\2426475-22354316831ed17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312" y="4263679"/>
            <a:ext cx="1988791" cy="14401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5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1364</TotalTime>
  <Words>928</Words>
  <Application>Microsoft Office PowerPoint</Application>
  <PresentationFormat>Экран (4:3)</PresentationFormat>
  <Paragraphs>206</Paragraphs>
  <Slides>33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75</cp:revision>
  <dcterms:created xsi:type="dcterms:W3CDTF">2016-04-14T16:03:09Z</dcterms:created>
  <dcterms:modified xsi:type="dcterms:W3CDTF">2016-11-03T13:25:11Z</dcterms:modified>
</cp:coreProperties>
</file>