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8" r:id="rId28"/>
    <p:sldId id="282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D8130-2B6F-45BF-95CD-0E364C26F0E1}" type="doc">
      <dgm:prSet loTypeId="urn:microsoft.com/office/officeart/2005/8/layout/cycle7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4191B3B-16E6-4CA3-8AE9-A166EF41631C}">
      <dgm:prSet phldrT="[Текст]" custT="1"/>
      <dgm:spPr/>
      <dgm:t>
        <a:bodyPr/>
        <a:lstStyle/>
        <a:p>
          <a:r>
            <a:rPr lang="ru-RU" sz="2400" b="1" dirty="0"/>
            <a:t>идеологический роман</a:t>
          </a:r>
        </a:p>
      </dgm:t>
    </dgm:pt>
    <dgm:pt modelId="{8338BA4A-F0B1-4A26-8B1D-ED69A293F34D}" type="parTrans" cxnId="{071FD290-91B8-46EA-B5C1-F5113910022D}">
      <dgm:prSet/>
      <dgm:spPr/>
      <dgm:t>
        <a:bodyPr/>
        <a:lstStyle/>
        <a:p>
          <a:endParaRPr lang="ru-RU"/>
        </a:p>
      </dgm:t>
    </dgm:pt>
    <dgm:pt modelId="{1C736ABE-66FD-46D5-9ED2-76F5B0716C02}" type="sibTrans" cxnId="{071FD290-91B8-46EA-B5C1-F5113910022D}">
      <dgm:prSet/>
      <dgm:spPr/>
      <dgm:t>
        <a:bodyPr/>
        <a:lstStyle/>
        <a:p>
          <a:endParaRPr lang="ru-RU"/>
        </a:p>
      </dgm:t>
    </dgm:pt>
    <dgm:pt modelId="{73BAF9B1-8B66-491D-B381-A4BA0E3771BF}">
      <dgm:prSet phldrT="[Текст]" custT="1"/>
      <dgm:spPr/>
      <dgm:t>
        <a:bodyPr/>
        <a:lstStyle/>
        <a:p>
          <a:r>
            <a:rPr lang="ru-RU" sz="2400" dirty="0"/>
            <a:t>Соня - идея смирения</a:t>
          </a:r>
        </a:p>
      </dgm:t>
    </dgm:pt>
    <dgm:pt modelId="{24C8B960-34F9-47B5-B87C-D4F9D655427E}" type="parTrans" cxnId="{F78CFF50-8E42-4768-BC0D-7C10566C6B9B}">
      <dgm:prSet/>
      <dgm:spPr/>
      <dgm:t>
        <a:bodyPr/>
        <a:lstStyle/>
        <a:p>
          <a:endParaRPr lang="ru-RU"/>
        </a:p>
      </dgm:t>
    </dgm:pt>
    <dgm:pt modelId="{A97FA99F-1EE1-45B7-B686-84AB20F106F4}" type="sibTrans" cxnId="{F78CFF50-8E42-4768-BC0D-7C10566C6B9B}">
      <dgm:prSet/>
      <dgm:spPr/>
      <dgm:t>
        <a:bodyPr/>
        <a:lstStyle/>
        <a:p>
          <a:endParaRPr lang="ru-RU"/>
        </a:p>
      </dgm:t>
    </dgm:pt>
    <dgm:pt modelId="{3D538A42-3CC6-4C0D-938F-903C383BE03E}">
      <dgm:prSet phldrT="[Текст]" custT="1"/>
      <dgm:spPr/>
      <dgm:t>
        <a:bodyPr/>
        <a:lstStyle/>
        <a:p>
          <a:r>
            <a:rPr lang="ru-RU" sz="2400" dirty="0"/>
            <a:t>Раскольников - идея бунта</a:t>
          </a:r>
        </a:p>
      </dgm:t>
    </dgm:pt>
    <dgm:pt modelId="{BCEE5577-075F-463C-B3CB-DD0F5566BE06}" type="parTrans" cxnId="{C2E721CE-3ECB-41CC-85B5-B7EC7300AD21}">
      <dgm:prSet/>
      <dgm:spPr/>
      <dgm:t>
        <a:bodyPr/>
        <a:lstStyle/>
        <a:p>
          <a:endParaRPr lang="ru-RU"/>
        </a:p>
      </dgm:t>
    </dgm:pt>
    <dgm:pt modelId="{09D48079-D6D9-414D-A06D-31B404BE8B1D}" type="sibTrans" cxnId="{C2E721CE-3ECB-41CC-85B5-B7EC7300AD21}">
      <dgm:prSet/>
      <dgm:spPr/>
      <dgm:t>
        <a:bodyPr/>
        <a:lstStyle/>
        <a:p>
          <a:endParaRPr lang="ru-RU"/>
        </a:p>
      </dgm:t>
    </dgm:pt>
    <dgm:pt modelId="{90791610-67A9-41AA-B69B-A7745371C30E}">
      <dgm:prSet custT="1"/>
      <dgm:spPr/>
      <dgm:t>
        <a:bodyPr/>
        <a:lstStyle/>
        <a:p>
          <a:r>
            <a:rPr lang="ru-RU" sz="1800" dirty="0"/>
            <a:t>"двойники" Раскольникова</a:t>
          </a:r>
        </a:p>
      </dgm:t>
    </dgm:pt>
    <dgm:pt modelId="{F070E37E-04B4-4012-BCC4-A19EAFDFDC7B}" type="parTrans" cxnId="{8A276051-38BD-434F-85BA-D8881BAF49F8}">
      <dgm:prSet/>
      <dgm:spPr/>
      <dgm:t>
        <a:bodyPr/>
        <a:lstStyle/>
        <a:p>
          <a:endParaRPr lang="ru-RU"/>
        </a:p>
      </dgm:t>
    </dgm:pt>
    <dgm:pt modelId="{79517CE6-4FD5-43A8-9DEF-27A1CF3F6D45}" type="sibTrans" cxnId="{8A276051-38BD-434F-85BA-D8881BAF49F8}">
      <dgm:prSet/>
      <dgm:spPr/>
      <dgm:t>
        <a:bodyPr/>
        <a:lstStyle/>
        <a:p>
          <a:endParaRPr lang="ru-RU"/>
        </a:p>
      </dgm:t>
    </dgm:pt>
    <dgm:pt modelId="{5A01AF07-4E98-40F5-8478-83D5A86D383D}">
      <dgm:prSet custT="1"/>
      <dgm:spPr/>
      <dgm:t>
        <a:bodyPr/>
        <a:lstStyle/>
        <a:p>
          <a:r>
            <a:rPr lang="ru-RU" sz="2400" dirty="0"/>
            <a:t>Лужин - </a:t>
          </a:r>
        </a:p>
        <a:p>
          <a:r>
            <a:rPr lang="ru-RU" sz="2000" dirty="0"/>
            <a:t>"возлюби прежде всего самого  себя"</a:t>
          </a:r>
        </a:p>
      </dgm:t>
    </dgm:pt>
    <dgm:pt modelId="{12669CD5-0ED7-4C94-9A80-F168F6770AD8}" type="parTrans" cxnId="{AAEC2F0D-67EC-4280-B68A-07BB36E14751}">
      <dgm:prSet/>
      <dgm:spPr/>
      <dgm:t>
        <a:bodyPr/>
        <a:lstStyle/>
        <a:p>
          <a:endParaRPr lang="ru-RU"/>
        </a:p>
      </dgm:t>
    </dgm:pt>
    <dgm:pt modelId="{2C78FFF6-FCDC-4605-8F24-EE9FADF9BA55}" type="sibTrans" cxnId="{AAEC2F0D-67EC-4280-B68A-07BB36E14751}">
      <dgm:prSet/>
      <dgm:spPr/>
      <dgm:t>
        <a:bodyPr/>
        <a:lstStyle/>
        <a:p>
          <a:endParaRPr lang="ru-RU"/>
        </a:p>
      </dgm:t>
    </dgm:pt>
    <dgm:pt modelId="{28C926CF-8799-49AF-B45A-1A300DBA7B47}">
      <dgm:prSet custT="1"/>
      <dgm:spPr/>
      <dgm:t>
        <a:bodyPr/>
        <a:lstStyle/>
        <a:p>
          <a:r>
            <a:rPr lang="ru-RU" sz="2400" dirty="0" err="1"/>
            <a:t>Свидригайлов</a:t>
          </a:r>
          <a:r>
            <a:rPr lang="ru-RU" sz="2400" dirty="0"/>
            <a:t> </a:t>
          </a:r>
          <a:r>
            <a:rPr lang="ru-RU" sz="2500" dirty="0"/>
            <a:t>- "одного поля ягоды"</a:t>
          </a:r>
        </a:p>
      </dgm:t>
    </dgm:pt>
    <dgm:pt modelId="{4ED476BF-D817-48C5-940D-5B68D1CCFA14}" type="parTrans" cxnId="{3FC6415E-A5DE-4058-B83A-6588DE0D9064}">
      <dgm:prSet/>
      <dgm:spPr/>
      <dgm:t>
        <a:bodyPr/>
        <a:lstStyle/>
        <a:p>
          <a:endParaRPr lang="ru-RU"/>
        </a:p>
      </dgm:t>
    </dgm:pt>
    <dgm:pt modelId="{7C8EE8EB-285A-4640-9042-EF1B0F0D33BE}" type="sibTrans" cxnId="{3FC6415E-A5DE-4058-B83A-6588DE0D9064}">
      <dgm:prSet/>
      <dgm:spPr/>
      <dgm:t>
        <a:bodyPr/>
        <a:lstStyle/>
        <a:p>
          <a:endParaRPr lang="ru-RU"/>
        </a:p>
      </dgm:t>
    </dgm:pt>
    <dgm:pt modelId="{795E024C-021B-4B88-866C-1012A28C66DC}" type="pres">
      <dgm:prSet presAssocID="{232D8130-2B6F-45BF-95CD-0E364C26F0E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84A9D3-4C08-4FDD-9D23-85A7E3A849FC}" type="pres">
      <dgm:prSet presAssocID="{74191B3B-16E6-4CA3-8AE9-A166EF41631C}" presName="node" presStyleLbl="node1" presStyleIdx="0" presStyleCnt="6" custScaleX="186420" custRadScaleRad="13342" custRadScaleInc="331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7533A3-7A5F-4B2C-A634-08AA3092107D}" type="pres">
      <dgm:prSet presAssocID="{1C736ABE-66FD-46D5-9ED2-76F5B0716C02}" presName="sibTrans" presStyleLbl="sibTrans2D1" presStyleIdx="0" presStyleCnt="6" custScaleX="165374" custScaleY="110054" custLinFactNeighborX="12033" custLinFactNeighborY="4"/>
      <dgm:spPr/>
      <dgm:t>
        <a:bodyPr/>
        <a:lstStyle/>
        <a:p>
          <a:endParaRPr lang="ru-RU"/>
        </a:p>
      </dgm:t>
    </dgm:pt>
    <dgm:pt modelId="{202419AB-4636-4646-A2A3-945FD1DD40F8}" type="pres">
      <dgm:prSet presAssocID="{1C736ABE-66FD-46D5-9ED2-76F5B0716C02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BC1814A4-94E0-435C-9038-5F73AF8BE789}" type="pres">
      <dgm:prSet presAssocID="{73BAF9B1-8B66-491D-B381-A4BA0E3771BF}" presName="node" presStyleLbl="node1" presStyleIdx="1" presStyleCnt="6" custScaleX="189920" custScaleY="167969" custRadScaleRad="136177" custRadScaleInc="-5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3BD7E-9C7F-48A3-8A62-3430D8EC64BA}" type="pres">
      <dgm:prSet presAssocID="{A97FA99F-1EE1-45B7-B686-84AB20F106F4}" presName="sibTrans" presStyleLbl="sibTrans2D1" presStyleIdx="1" presStyleCnt="6" custScaleX="44524" custScaleY="294659" custLinFactX="-200000" custLinFactY="168852" custLinFactNeighborX="-256542" custLinFactNeighborY="200000"/>
      <dgm:spPr>
        <a:prstGeom prst="upDownArrow">
          <a:avLst/>
        </a:prstGeom>
      </dgm:spPr>
      <dgm:t>
        <a:bodyPr/>
        <a:lstStyle/>
        <a:p>
          <a:endParaRPr lang="ru-RU"/>
        </a:p>
      </dgm:t>
    </dgm:pt>
    <dgm:pt modelId="{4F082534-BD86-4044-A9C1-8CCD31C06434}" type="pres">
      <dgm:prSet presAssocID="{A97FA99F-1EE1-45B7-B686-84AB20F106F4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2A7E721-EA6E-4E4C-B539-3B49BACEE837}" type="pres">
      <dgm:prSet presAssocID="{28C926CF-8799-49AF-B45A-1A300DBA7B47}" presName="node" presStyleLbl="node1" presStyleIdx="2" presStyleCnt="6" custScaleX="165825" custScaleY="195044" custRadScaleRad="88724" custRadScaleInc="243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766E3-D60D-431B-9D04-D27E872E6F67}" type="pres">
      <dgm:prSet presAssocID="{7C8EE8EB-285A-4640-9042-EF1B0F0D33BE}" presName="sibTrans" presStyleLbl="sibTrans2D1" presStyleIdx="2" presStyleCnt="6" custScaleX="102827" custScaleY="131258"/>
      <dgm:spPr/>
      <dgm:t>
        <a:bodyPr/>
        <a:lstStyle/>
        <a:p>
          <a:endParaRPr lang="ru-RU"/>
        </a:p>
      </dgm:t>
    </dgm:pt>
    <dgm:pt modelId="{7C940627-5C2F-41A1-863F-8CF3E105736D}" type="pres">
      <dgm:prSet presAssocID="{7C8EE8EB-285A-4640-9042-EF1B0F0D33BE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EAEB53CF-412E-41FF-A1DA-31095BBB3FAE}" type="pres">
      <dgm:prSet presAssocID="{5A01AF07-4E98-40F5-8478-83D5A86D383D}" presName="node" presStyleLbl="node1" presStyleIdx="3" presStyleCnt="6" custScaleX="129936" custScaleY="175595" custRadScaleRad="174394" custRadScaleInc="196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C940D-FD4F-4221-BFF9-B5464BC5C352}" type="pres">
      <dgm:prSet presAssocID="{2C78FFF6-FCDC-4605-8F24-EE9FADF9BA55}" presName="sibTrans" presStyleLbl="sibTrans2D1" presStyleIdx="3" presStyleCnt="6" custScaleX="101923" custScaleY="119688" custLinFactNeighborX="-62117" custLinFactNeighborY="7309"/>
      <dgm:spPr/>
      <dgm:t>
        <a:bodyPr/>
        <a:lstStyle/>
        <a:p>
          <a:endParaRPr lang="ru-RU"/>
        </a:p>
      </dgm:t>
    </dgm:pt>
    <dgm:pt modelId="{C2F14C3D-5E4F-491D-812B-D7841D282DDF}" type="pres">
      <dgm:prSet presAssocID="{2C78FFF6-FCDC-4605-8F24-EE9FADF9BA55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68A6BB78-35B9-4D87-9A3C-FA3F71C90194}" type="pres">
      <dgm:prSet presAssocID="{90791610-67A9-41AA-B69B-A7745371C30E}" presName="node" presStyleLbl="node1" presStyleIdx="4" presStyleCnt="6" custScaleX="189540" custRadScaleRad="124738" custRadScaleInc="80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D8836-5BC9-4ED8-A453-8580BF660FA1}" type="pres">
      <dgm:prSet presAssocID="{79517CE6-4FD5-43A8-9DEF-27A1CF3F6D45}" presName="sibTrans" presStyleLbl="sibTrans2D1" presStyleIdx="4" presStyleCnt="6" custScaleX="115623" custScaleY="102452" custLinFactNeighborX="2311" custLinFactNeighborY="-7309"/>
      <dgm:spPr/>
      <dgm:t>
        <a:bodyPr/>
        <a:lstStyle/>
        <a:p>
          <a:endParaRPr lang="ru-RU"/>
        </a:p>
      </dgm:t>
    </dgm:pt>
    <dgm:pt modelId="{A7BAC8D9-3856-4E55-B023-8F622E2E9E79}" type="pres">
      <dgm:prSet presAssocID="{79517CE6-4FD5-43A8-9DEF-27A1CF3F6D45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8458EB5E-54B9-4E8E-8090-AC5DFAEF039C}" type="pres">
      <dgm:prSet presAssocID="{3D538A42-3CC6-4C0D-938F-903C383BE03E}" presName="node" presStyleLbl="node1" presStyleIdx="5" presStyleCnt="6" custScaleX="189813" custScaleY="174770" custRadScaleRad="143111" custRadScaleInc="8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7F875-F359-479D-9676-BEC1CC3D236B}" type="pres">
      <dgm:prSet presAssocID="{09D48079-D6D9-414D-A06D-31B404BE8B1D}" presName="sibTrans" presStyleLbl="sibTrans2D1" presStyleIdx="5" presStyleCnt="6" custScaleX="181856" custScaleY="109630" custLinFactNeighborX="-11377" custLinFactNeighborY="1443"/>
      <dgm:spPr/>
      <dgm:t>
        <a:bodyPr/>
        <a:lstStyle/>
        <a:p>
          <a:endParaRPr lang="ru-RU"/>
        </a:p>
      </dgm:t>
    </dgm:pt>
    <dgm:pt modelId="{5BD84818-284F-4300-B464-595F9A232880}" type="pres">
      <dgm:prSet presAssocID="{09D48079-D6D9-414D-A06D-31B404BE8B1D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59F8DFA2-4CFC-4A35-9B1B-F40E29182627}" type="presOf" srcId="{09D48079-D6D9-414D-A06D-31B404BE8B1D}" destId="{AF17F875-F359-479D-9676-BEC1CC3D236B}" srcOrd="0" destOrd="0" presId="urn:microsoft.com/office/officeart/2005/8/layout/cycle7"/>
    <dgm:cxn modelId="{833BE5C1-972B-4C45-B649-C009FB36CA4C}" type="presOf" srcId="{A97FA99F-1EE1-45B7-B686-84AB20F106F4}" destId="{4F082534-BD86-4044-A9C1-8CCD31C06434}" srcOrd="1" destOrd="0" presId="urn:microsoft.com/office/officeart/2005/8/layout/cycle7"/>
    <dgm:cxn modelId="{1887B483-3DF9-4D4F-B39B-2FC7D38D6F64}" type="presOf" srcId="{232D8130-2B6F-45BF-95CD-0E364C26F0E1}" destId="{795E024C-021B-4B88-866C-1012A28C66DC}" srcOrd="0" destOrd="0" presId="urn:microsoft.com/office/officeart/2005/8/layout/cycle7"/>
    <dgm:cxn modelId="{415CC7E8-9A01-47EF-8B65-AEB02BC41CF9}" type="presOf" srcId="{73BAF9B1-8B66-491D-B381-A4BA0E3771BF}" destId="{BC1814A4-94E0-435C-9038-5F73AF8BE789}" srcOrd="0" destOrd="0" presId="urn:microsoft.com/office/officeart/2005/8/layout/cycle7"/>
    <dgm:cxn modelId="{071FD290-91B8-46EA-B5C1-F5113910022D}" srcId="{232D8130-2B6F-45BF-95CD-0E364C26F0E1}" destId="{74191B3B-16E6-4CA3-8AE9-A166EF41631C}" srcOrd="0" destOrd="0" parTransId="{8338BA4A-F0B1-4A26-8B1D-ED69A293F34D}" sibTransId="{1C736ABE-66FD-46D5-9ED2-76F5B0716C02}"/>
    <dgm:cxn modelId="{E20A1DEA-B8F4-4DB9-B1EA-E2FDFED5499E}" type="presOf" srcId="{3D538A42-3CC6-4C0D-938F-903C383BE03E}" destId="{8458EB5E-54B9-4E8E-8090-AC5DFAEF039C}" srcOrd="0" destOrd="0" presId="urn:microsoft.com/office/officeart/2005/8/layout/cycle7"/>
    <dgm:cxn modelId="{AB3FC6C3-CDEB-4C7A-B7AA-7C418415E6BB}" type="presOf" srcId="{74191B3B-16E6-4CA3-8AE9-A166EF41631C}" destId="{2484A9D3-4C08-4FDD-9D23-85A7E3A849FC}" srcOrd="0" destOrd="0" presId="urn:microsoft.com/office/officeart/2005/8/layout/cycle7"/>
    <dgm:cxn modelId="{BA77D17E-8192-458D-8531-ADB60FD5CC17}" type="presOf" srcId="{7C8EE8EB-285A-4640-9042-EF1B0F0D33BE}" destId="{07D766E3-D60D-431B-9D04-D27E872E6F67}" srcOrd="0" destOrd="0" presId="urn:microsoft.com/office/officeart/2005/8/layout/cycle7"/>
    <dgm:cxn modelId="{872B6242-2676-453D-96BD-A2A5DB1D470D}" type="presOf" srcId="{79517CE6-4FD5-43A8-9DEF-27A1CF3F6D45}" destId="{A7BAC8D9-3856-4E55-B023-8F622E2E9E79}" srcOrd="1" destOrd="0" presId="urn:microsoft.com/office/officeart/2005/8/layout/cycle7"/>
    <dgm:cxn modelId="{C720F585-E652-409B-9B18-27E05204F74B}" type="presOf" srcId="{5A01AF07-4E98-40F5-8478-83D5A86D383D}" destId="{EAEB53CF-412E-41FF-A1DA-31095BBB3FAE}" srcOrd="0" destOrd="0" presId="urn:microsoft.com/office/officeart/2005/8/layout/cycle7"/>
    <dgm:cxn modelId="{AAEC2F0D-67EC-4280-B68A-07BB36E14751}" srcId="{232D8130-2B6F-45BF-95CD-0E364C26F0E1}" destId="{5A01AF07-4E98-40F5-8478-83D5A86D383D}" srcOrd="3" destOrd="0" parTransId="{12669CD5-0ED7-4C94-9A80-F168F6770AD8}" sibTransId="{2C78FFF6-FCDC-4605-8F24-EE9FADF9BA55}"/>
    <dgm:cxn modelId="{8A276051-38BD-434F-85BA-D8881BAF49F8}" srcId="{232D8130-2B6F-45BF-95CD-0E364C26F0E1}" destId="{90791610-67A9-41AA-B69B-A7745371C30E}" srcOrd="4" destOrd="0" parTransId="{F070E37E-04B4-4012-BCC4-A19EAFDFDC7B}" sibTransId="{79517CE6-4FD5-43A8-9DEF-27A1CF3F6D45}"/>
    <dgm:cxn modelId="{377C4B81-B436-4422-9557-DFB19E5D400C}" type="presOf" srcId="{2C78FFF6-FCDC-4605-8F24-EE9FADF9BA55}" destId="{EC9C940D-FD4F-4221-BFF9-B5464BC5C352}" srcOrd="0" destOrd="0" presId="urn:microsoft.com/office/officeart/2005/8/layout/cycle7"/>
    <dgm:cxn modelId="{B4D6471E-6719-47A2-B6B0-62659790173D}" type="presOf" srcId="{1C736ABE-66FD-46D5-9ED2-76F5B0716C02}" destId="{202419AB-4636-4646-A2A3-945FD1DD40F8}" srcOrd="1" destOrd="0" presId="urn:microsoft.com/office/officeart/2005/8/layout/cycle7"/>
    <dgm:cxn modelId="{68D4B568-2026-4DC7-A05C-3DD15A05EE1A}" type="presOf" srcId="{79517CE6-4FD5-43A8-9DEF-27A1CF3F6D45}" destId="{EB6D8836-5BC9-4ED8-A453-8580BF660FA1}" srcOrd="0" destOrd="0" presId="urn:microsoft.com/office/officeart/2005/8/layout/cycle7"/>
    <dgm:cxn modelId="{F78CFF50-8E42-4768-BC0D-7C10566C6B9B}" srcId="{232D8130-2B6F-45BF-95CD-0E364C26F0E1}" destId="{73BAF9B1-8B66-491D-B381-A4BA0E3771BF}" srcOrd="1" destOrd="0" parTransId="{24C8B960-34F9-47B5-B87C-D4F9D655427E}" sibTransId="{A97FA99F-1EE1-45B7-B686-84AB20F106F4}"/>
    <dgm:cxn modelId="{C0E25EAB-BDF4-430D-8803-79CFCC1F3DA4}" type="presOf" srcId="{1C736ABE-66FD-46D5-9ED2-76F5B0716C02}" destId="{027533A3-7A5F-4B2C-A634-08AA3092107D}" srcOrd="0" destOrd="0" presId="urn:microsoft.com/office/officeart/2005/8/layout/cycle7"/>
    <dgm:cxn modelId="{3FC6415E-A5DE-4058-B83A-6588DE0D9064}" srcId="{232D8130-2B6F-45BF-95CD-0E364C26F0E1}" destId="{28C926CF-8799-49AF-B45A-1A300DBA7B47}" srcOrd="2" destOrd="0" parTransId="{4ED476BF-D817-48C5-940D-5B68D1CCFA14}" sibTransId="{7C8EE8EB-285A-4640-9042-EF1B0F0D33BE}"/>
    <dgm:cxn modelId="{3F091E25-6F02-46A6-A258-1577CFAE4CE5}" type="presOf" srcId="{09D48079-D6D9-414D-A06D-31B404BE8B1D}" destId="{5BD84818-284F-4300-B464-595F9A232880}" srcOrd="1" destOrd="0" presId="urn:microsoft.com/office/officeart/2005/8/layout/cycle7"/>
    <dgm:cxn modelId="{01F22CAA-2E38-4F00-8D85-B5714D6E1521}" type="presOf" srcId="{90791610-67A9-41AA-B69B-A7745371C30E}" destId="{68A6BB78-35B9-4D87-9A3C-FA3F71C90194}" srcOrd="0" destOrd="0" presId="urn:microsoft.com/office/officeart/2005/8/layout/cycle7"/>
    <dgm:cxn modelId="{C2E721CE-3ECB-41CC-85B5-B7EC7300AD21}" srcId="{232D8130-2B6F-45BF-95CD-0E364C26F0E1}" destId="{3D538A42-3CC6-4C0D-938F-903C383BE03E}" srcOrd="5" destOrd="0" parTransId="{BCEE5577-075F-463C-B3CB-DD0F5566BE06}" sibTransId="{09D48079-D6D9-414D-A06D-31B404BE8B1D}"/>
    <dgm:cxn modelId="{DC269648-2E0D-41C4-8393-E80B99D2B074}" type="presOf" srcId="{28C926CF-8799-49AF-B45A-1A300DBA7B47}" destId="{72A7E721-EA6E-4E4C-B539-3B49BACEE837}" srcOrd="0" destOrd="0" presId="urn:microsoft.com/office/officeart/2005/8/layout/cycle7"/>
    <dgm:cxn modelId="{0B774328-F083-4EF6-BEBF-31419B933FD8}" type="presOf" srcId="{7C8EE8EB-285A-4640-9042-EF1B0F0D33BE}" destId="{7C940627-5C2F-41A1-863F-8CF3E105736D}" srcOrd="1" destOrd="0" presId="urn:microsoft.com/office/officeart/2005/8/layout/cycle7"/>
    <dgm:cxn modelId="{EFF68FF6-B316-450A-8804-5211A6279F73}" type="presOf" srcId="{2C78FFF6-FCDC-4605-8F24-EE9FADF9BA55}" destId="{C2F14C3D-5E4F-491D-812B-D7841D282DDF}" srcOrd="1" destOrd="0" presId="urn:microsoft.com/office/officeart/2005/8/layout/cycle7"/>
    <dgm:cxn modelId="{75AF7C62-B343-4B69-9BC8-5A78F85705E8}" type="presOf" srcId="{A97FA99F-1EE1-45B7-B686-84AB20F106F4}" destId="{0BB3BD7E-9C7F-48A3-8A62-3430D8EC64BA}" srcOrd="0" destOrd="0" presId="urn:microsoft.com/office/officeart/2005/8/layout/cycle7"/>
    <dgm:cxn modelId="{743E939E-9028-4E3C-8611-9796EF668AE7}" type="presParOf" srcId="{795E024C-021B-4B88-866C-1012A28C66DC}" destId="{2484A9D3-4C08-4FDD-9D23-85A7E3A849FC}" srcOrd="0" destOrd="0" presId="urn:microsoft.com/office/officeart/2005/8/layout/cycle7"/>
    <dgm:cxn modelId="{C079820D-63FA-43EF-A5FD-E56CF8DC2227}" type="presParOf" srcId="{795E024C-021B-4B88-866C-1012A28C66DC}" destId="{027533A3-7A5F-4B2C-A634-08AA3092107D}" srcOrd="1" destOrd="0" presId="urn:microsoft.com/office/officeart/2005/8/layout/cycle7"/>
    <dgm:cxn modelId="{8CA70C07-9505-4D59-99A0-A2738F5DC852}" type="presParOf" srcId="{027533A3-7A5F-4B2C-A634-08AA3092107D}" destId="{202419AB-4636-4646-A2A3-945FD1DD40F8}" srcOrd="0" destOrd="0" presId="urn:microsoft.com/office/officeart/2005/8/layout/cycle7"/>
    <dgm:cxn modelId="{0660374C-B8FB-45AD-B21D-C4A76A311870}" type="presParOf" srcId="{795E024C-021B-4B88-866C-1012A28C66DC}" destId="{BC1814A4-94E0-435C-9038-5F73AF8BE789}" srcOrd="2" destOrd="0" presId="urn:microsoft.com/office/officeart/2005/8/layout/cycle7"/>
    <dgm:cxn modelId="{EEE77611-E9CF-461F-AD75-74BE621D7D28}" type="presParOf" srcId="{795E024C-021B-4B88-866C-1012A28C66DC}" destId="{0BB3BD7E-9C7F-48A3-8A62-3430D8EC64BA}" srcOrd="3" destOrd="0" presId="urn:microsoft.com/office/officeart/2005/8/layout/cycle7"/>
    <dgm:cxn modelId="{8DB4E00F-C0B0-4286-A0A5-0808BB4EDCA4}" type="presParOf" srcId="{0BB3BD7E-9C7F-48A3-8A62-3430D8EC64BA}" destId="{4F082534-BD86-4044-A9C1-8CCD31C06434}" srcOrd="0" destOrd="0" presId="urn:microsoft.com/office/officeart/2005/8/layout/cycle7"/>
    <dgm:cxn modelId="{E53947F2-DF9F-4B15-89BE-98534B08C37F}" type="presParOf" srcId="{795E024C-021B-4B88-866C-1012A28C66DC}" destId="{72A7E721-EA6E-4E4C-B539-3B49BACEE837}" srcOrd="4" destOrd="0" presId="urn:microsoft.com/office/officeart/2005/8/layout/cycle7"/>
    <dgm:cxn modelId="{AA1568A5-73E3-430D-BA23-DDF2FA0AACBE}" type="presParOf" srcId="{795E024C-021B-4B88-866C-1012A28C66DC}" destId="{07D766E3-D60D-431B-9D04-D27E872E6F67}" srcOrd="5" destOrd="0" presId="urn:microsoft.com/office/officeart/2005/8/layout/cycle7"/>
    <dgm:cxn modelId="{39DBCC5C-CFD9-4F36-A9E4-8D6EE070C13B}" type="presParOf" srcId="{07D766E3-D60D-431B-9D04-D27E872E6F67}" destId="{7C940627-5C2F-41A1-863F-8CF3E105736D}" srcOrd="0" destOrd="0" presId="urn:microsoft.com/office/officeart/2005/8/layout/cycle7"/>
    <dgm:cxn modelId="{CEA60EA6-F667-4436-BB69-0FC48598A30D}" type="presParOf" srcId="{795E024C-021B-4B88-866C-1012A28C66DC}" destId="{EAEB53CF-412E-41FF-A1DA-31095BBB3FAE}" srcOrd="6" destOrd="0" presId="urn:microsoft.com/office/officeart/2005/8/layout/cycle7"/>
    <dgm:cxn modelId="{1ECC14F5-CB8A-4D81-97DC-725957781034}" type="presParOf" srcId="{795E024C-021B-4B88-866C-1012A28C66DC}" destId="{EC9C940D-FD4F-4221-BFF9-B5464BC5C352}" srcOrd="7" destOrd="0" presId="urn:microsoft.com/office/officeart/2005/8/layout/cycle7"/>
    <dgm:cxn modelId="{93F91A7D-5739-4CDB-89E3-25ED360D6E4A}" type="presParOf" srcId="{EC9C940D-FD4F-4221-BFF9-B5464BC5C352}" destId="{C2F14C3D-5E4F-491D-812B-D7841D282DDF}" srcOrd="0" destOrd="0" presId="urn:microsoft.com/office/officeart/2005/8/layout/cycle7"/>
    <dgm:cxn modelId="{21B17919-84AB-4975-B725-3ED4798B458A}" type="presParOf" srcId="{795E024C-021B-4B88-866C-1012A28C66DC}" destId="{68A6BB78-35B9-4D87-9A3C-FA3F71C90194}" srcOrd="8" destOrd="0" presId="urn:microsoft.com/office/officeart/2005/8/layout/cycle7"/>
    <dgm:cxn modelId="{3325C7F3-BA2B-4BBA-BDE1-2D80A36696B8}" type="presParOf" srcId="{795E024C-021B-4B88-866C-1012A28C66DC}" destId="{EB6D8836-5BC9-4ED8-A453-8580BF660FA1}" srcOrd="9" destOrd="0" presId="urn:microsoft.com/office/officeart/2005/8/layout/cycle7"/>
    <dgm:cxn modelId="{A635FD0F-12A4-470D-80F8-2E62A744712A}" type="presParOf" srcId="{EB6D8836-5BC9-4ED8-A453-8580BF660FA1}" destId="{A7BAC8D9-3856-4E55-B023-8F622E2E9E79}" srcOrd="0" destOrd="0" presId="urn:microsoft.com/office/officeart/2005/8/layout/cycle7"/>
    <dgm:cxn modelId="{F09C1A40-7DFC-4E72-B9EE-AB66B8839401}" type="presParOf" srcId="{795E024C-021B-4B88-866C-1012A28C66DC}" destId="{8458EB5E-54B9-4E8E-8090-AC5DFAEF039C}" srcOrd="10" destOrd="0" presId="urn:microsoft.com/office/officeart/2005/8/layout/cycle7"/>
    <dgm:cxn modelId="{4BBE26D5-EF31-4F10-BFF6-394DB9BC08FD}" type="presParOf" srcId="{795E024C-021B-4B88-866C-1012A28C66DC}" destId="{AF17F875-F359-479D-9676-BEC1CC3D236B}" srcOrd="11" destOrd="0" presId="urn:microsoft.com/office/officeart/2005/8/layout/cycle7"/>
    <dgm:cxn modelId="{8E74B325-B1DF-4713-A517-9AAF6D27560D}" type="presParOf" srcId="{AF17F875-F359-479D-9676-BEC1CC3D236B}" destId="{5BD84818-284F-4300-B464-595F9A23288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4A9D3-4C08-4FDD-9D23-85A7E3A849FC}">
      <dsp:nvSpPr>
        <dsp:cNvPr id="0" name=""/>
        <dsp:cNvSpPr/>
      </dsp:nvSpPr>
      <dsp:spPr>
        <a:xfrm>
          <a:off x="3223969" y="2202112"/>
          <a:ext cx="2576727" cy="69110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идеологический роман</a:t>
          </a:r>
        </a:p>
      </dsp:txBody>
      <dsp:txXfrm>
        <a:off x="3244211" y="2222354"/>
        <a:ext cx="2536243" cy="650624"/>
      </dsp:txXfrm>
    </dsp:sp>
    <dsp:sp modelId="{027533A3-7A5F-4B2C-A634-08AA3092107D}">
      <dsp:nvSpPr>
        <dsp:cNvPr id="0" name=""/>
        <dsp:cNvSpPr/>
      </dsp:nvSpPr>
      <dsp:spPr>
        <a:xfrm rot="19463547">
          <a:off x="5063598" y="1692404"/>
          <a:ext cx="1070056" cy="2662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5143460" y="1745645"/>
        <a:ext cx="910332" cy="159725"/>
      </dsp:txXfrm>
    </dsp:sp>
    <dsp:sp modelId="{BC1814A4-94E0-435C-9038-5F73AF8BE789}">
      <dsp:nvSpPr>
        <dsp:cNvPr id="0" name=""/>
        <dsp:cNvSpPr/>
      </dsp:nvSpPr>
      <dsp:spPr>
        <a:xfrm>
          <a:off x="5544619" y="288036"/>
          <a:ext cx="2625104" cy="11608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Соня - идея смирения</a:t>
          </a:r>
        </a:p>
      </dsp:txBody>
      <dsp:txXfrm>
        <a:off x="5578619" y="322036"/>
        <a:ext cx="2557104" cy="1092847"/>
      </dsp:txXfrm>
    </dsp:sp>
    <dsp:sp modelId="{0BB3BD7E-9C7F-48A3-8A62-3430D8EC64BA}">
      <dsp:nvSpPr>
        <dsp:cNvPr id="0" name=""/>
        <dsp:cNvSpPr/>
      </dsp:nvSpPr>
      <dsp:spPr>
        <a:xfrm rot="7847609">
          <a:off x="2246099" y="3157478"/>
          <a:ext cx="288093" cy="712744"/>
        </a:xfrm>
        <a:prstGeom prst="upDown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10800000">
        <a:off x="2332527" y="3300027"/>
        <a:ext cx="115237" cy="427646"/>
      </dsp:txXfrm>
    </dsp:sp>
    <dsp:sp modelId="{72A7E721-EA6E-4E4C-B539-3B49BACEE837}">
      <dsp:nvSpPr>
        <dsp:cNvPr id="0" name=""/>
        <dsp:cNvSpPr/>
      </dsp:nvSpPr>
      <dsp:spPr>
        <a:xfrm>
          <a:off x="2604486" y="3794401"/>
          <a:ext cx="2292059" cy="134796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/>
            <a:t>Свидригайлов</a:t>
          </a:r>
          <a:r>
            <a:rPr lang="ru-RU" sz="2400" kern="1200" dirty="0"/>
            <a:t> </a:t>
          </a:r>
          <a:r>
            <a:rPr lang="ru-RU" sz="2500" kern="1200" dirty="0"/>
            <a:t>- "одного поля ягоды"</a:t>
          </a:r>
        </a:p>
      </dsp:txBody>
      <dsp:txXfrm>
        <a:off x="2643967" y="3833882"/>
        <a:ext cx="2213097" cy="1269002"/>
      </dsp:txXfrm>
    </dsp:sp>
    <dsp:sp modelId="{07D766E3-D60D-431B-9D04-D27E872E6F67}">
      <dsp:nvSpPr>
        <dsp:cNvPr id="0" name=""/>
        <dsp:cNvSpPr/>
      </dsp:nvSpPr>
      <dsp:spPr>
        <a:xfrm rot="10702431">
          <a:off x="1867568" y="4353646"/>
          <a:ext cx="665344" cy="31749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1962817" y="4417145"/>
        <a:ext cx="474846" cy="190499"/>
      </dsp:txXfrm>
    </dsp:sp>
    <dsp:sp modelId="{EAEB53CF-412E-41FF-A1DA-31095BBB3FAE}">
      <dsp:nvSpPr>
        <dsp:cNvPr id="0" name=""/>
        <dsp:cNvSpPr/>
      </dsp:nvSpPr>
      <dsp:spPr>
        <a:xfrm>
          <a:off x="0" y="3942589"/>
          <a:ext cx="1795996" cy="121355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Лужин -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"возлюби прежде всего самого  себя"</a:t>
          </a:r>
        </a:p>
      </dsp:txBody>
      <dsp:txXfrm>
        <a:off x="35544" y="3978133"/>
        <a:ext cx="1724908" cy="1142463"/>
      </dsp:txXfrm>
    </dsp:sp>
    <dsp:sp modelId="{EC9C940D-FD4F-4221-BFF9-B5464BC5C352}">
      <dsp:nvSpPr>
        <dsp:cNvPr id="0" name=""/>
        <dsp:cNvSpPr/>
      </dsp:nvSpPr>
      <dsp:spPr>
        <a:xfrm rot="17124692">
          <a:off x="444293" y="3413908"/>
          <a:ext cx="659495" cy="28951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31146" y="3471810"/>
        <a:ext cx="485789" cy="173706"/>
      </dsp:txXfrm>
    </dsp:sp>
    <dsp:sp modelId="{68A6BB78-35B9-4D87-9A3C-FA3F71C90194}">
      <dsp:nvSpPr>
        <dsp:cNvPr id="0" name=""/>
        <dsp:cNvSpPr/>
      </dsp:nvSpPr>
      <dsp:spPr>
        <a:xfrm>
          <a:off x="72008" y="2448270"/>
          <a:ext cx="2619852" cy="69110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"двойники" Раскольникова</a:t>
          </a:r>
        </a:p>
      </dsp:txBody>
      <dsp:txXfrm>
        <a:off x="92250" y="2468512"/>
        <a:ext cx="2579368" cy="650624"/>
      </dsp:txXfrm>
    </dsp:sp>
    <dsp:sp modelId="{EB6D8836-5BC9-4ED8-A453-8580BF660FA1}">
      <dsp:nvSpPr>
        <dsp:cNvPr id="0" name=""/>
        <dsp:cNvSpPr/>
      </dsp:nvSpPr>
      <dsp:spPr>
        <a:xfrm rot="16324117">
          <a:off x="1055099" y="1758476"/>
          <a:ext cx="748141" cy="24781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129444" y="1808040"/>
        <a:ext cx="599451" cy="148690"/>
      </dsp:txXfrm>
    </dsp:sp>
    <dsp:sp modelId="{8458EB5E-54B9-4E8E-8090-AC5DFAEF039C}">
      <dsp:nvSpPr>
        <dsp:cNvPr id="0" name=""/>
        <dsp:cNvSpPr/>
      </dsp:nvSpPr>
      <dsp:spPr>
        <a:xfrm>
          <a:off x="144019" y="144009"/>
          <a:ext cx="2623625" cy="12078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Раскольников - идея бунта</a:t>
          </a:r>
        </a:p>
      </dsp:txBody>
      <dsp:txXfrm>
        <a:off x="179396" y="179386"/>
        <a:ext cx="2552871" cy="1137095"/>
      </dsp:txXfrm>
    </dsp:sp>
    <dsp:sp modelId="{AF17F875-F359-479D-9676-BEC1CC3D236B}">
      <dsp:nvSpPr>
        <dsp:cNvPr id="0" name=""/>
        <dsp:cNvSpPr/>
      </dsp:nvSpPr>
      <dsp:spPr>
        <a:xfrm rot="1829428">
          <a:off x="2541511" y="1647885"/>
          <a:ext cx="1176704" cy="26518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621065" y="1700921"/>
        <a:ext cx="1017596" cy="1591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1493F-9054-404F-878B-111A946ED6B8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53D25-8A2D-4A6A-8DF8-6677D825DC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921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0641D-83B0-4F9F-9511-3662139ED00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0641D-83B0-4F9F-9511-3662139ED006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53D25-8A2D-4A6A-8DF8-6677D825DCFA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89;%20&#1076;&#1080;&#1089;&#1082;&#1072;%20&#1057;2\&#1060;.%20&#1064;&#1091;&#1073;&#1077;&#1088;&#1090;%20-%20&#1040;&#1074;&#1077;%20&#1052;&#1072;&#1088;&#1080;&#1103;%20(&#1084;&#1080;&#1085;&#1091;&#1089;)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hyperlink" Target="http://yandex.ru/images/search?source=wiz&amp;img_url=http://900igr.net/datas/literatura/Dostoevskij-Prestuplenie-i-nakazanie/0006-006-Dostoevskij-Prestuplenie-i-nakazanie.jpg&amp;uinfo=sw-1024-sh-768-ww-1003-wh-592-pd-1-wp-4x3_1024x768&amp;_=1421326398234&amp;viewport=wide&amp;p=1&amp;text=%D1%84%D0%BE%D1%82%D0%BE%20%D0%BF%D0%BE%20%D1%80%D0%BE%D0%BC%D0%B0%D0%BD%D1%83%20%D0%94%D0%BE%D1%81%D1%82%D0%BE%D0%B5%D0%B2%D1%81%D0%BA%D0%BE%D0%B3%D0%BE%20%D0%9F%D1%80%D0%B5%D1%81%D1%82%D1%83%D0%BF%D0%BB%D0%B5%D0%BD%D0%B8%D0%B5&amp;noreask=1&amp;pos=38&amp;rpt=simage&amp;lr=213&amp;pin=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yandex.ru/images/search?source=wiz&amp;img_url=http://ds10.caduk.ru/images/810.png&amp;uinfo=sw-1024-sh-768-ww-1003-wh-592-pd-1-wp-4x3_1024x768&amp;_=1422906086578&amp;viewport=wide&amp;p=1&amp;text=%D1%80%D0%B8%D1%81%D1%83%D0%BD%D0%BA%D0%B8%20%D0%BE%20%D1%88%D0%BA%D0%BE%D0%BB%D0%B5,%20%D0%B7%D0%BD%D0%B0%D0%BD%D0%B8%D1%8F%D1%85&amp;noreask=1&amp;pos=58&amp;rpt=simage&amp;lr=213&amp;pin=1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89;%20&#1076;&#1080;&#1089;&#1082;&#1072;%20&#1057;2\&#1056;&#1072;&#1089;&#1082;&#1086;&#1083;&#1100;&#1085;&#1080;&#1082;&#1086;&#1074;%20&#1048;%20&#1057;&#1086;&#1085;&#1103;.%20&#1052;&#1091;&#1079;&#1099;&#1082;&#1072;%20&#1050;%20&#1056;&#1086;&#1084;&#1072;&#1085;&#1091;%20&#1060;.&#1052;.&#1044;&#1086;&#1089;&#1090;&#1086;&#1077;&#1074;&#1089;&#1082;&#1086;&#1075;&#1086;%20&#1055;&#1088;&#1077;&#1089;&#1090;&#1091;&#1087;&#1083;&#1077;&#1085;&#1080;&#1077;%20&#1048;%20&#1053;&#1072;&#1082;&#1072;&#1079;&#1072;&#1085;&#1080;&#1077;.mp3" TargetMode="Externa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89;%20&#1076;&#1080;&#1089;&#1082;&#1072;%20&#1057;2\16%20&#1055;&#1088;&#1080;&#1090;&#1095;&#1072;%20&#1052;&#1086;&#1088;&#1089;&#1082;&#1080;&#1077;%20&#1079;&#1074;&#1105;&#1079;&#1076;&#1099;.mp4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школ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3645024"/>
            <a:ext cx="4320480" cy="2914650"/>
          </a:xfrm>
          <a:prstGeom prst="rect">
            <a:avLst/>
          </a:prstGeom>
          <a:noFill/>
        </p:spPr>
      </p:pic>
      <p:pic>
        <p:nvPicPr>
          <p:cNvPr id="5" name="Содержимое 10" descr="C:\Users\дом\Desktop\Новая папка (3)\IMG_4436.JPG"/>
          <p:cNvPicPr>
            <a:picLocks noGrp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60032" y="3645024"/>
            <a:ext cx="3886200" cy="2990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1556793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Спицына Алла Николаевна, </a:t>
            </a:r>
          </a:p>
          <a:p>
            <a:pPr algn="ctr"/>
            <a:r>
              <a:rPr lang="ru-RU" sz="2000" dirty="0" smtClean="0"/>
              <a:t>учитель русского языка и литературы высшей категории </a:t>
            </a:r>
            <a:r>
              <a:rPr lang="ru-RU" sz="2000" dirty="0" err="1" smtClean="0"/>
              <a:t>Гремяченского</a:t>
            </a:r>
            <a:r>
              <a:rPr lang="ru-RU" sz="2000" dirty="0" smtClean="0"/>
              <a:t> филиала МКОУ «</a:t>
            </a:r>
            <a:r>
              <a:rPr lang="ru-RU" sz="2000" dirty="0" err="1" smtClean="0"/>
              <a:t>Охочевская</a:t>
            </a:r>
            <a:r>
              <a:rPr lang="ru-RU" sz="2000" dirty="0" smtClean="0"/>
              <a:t> СОШ» </a:t>
            </a:r>
            <a:r>
              <a:rPr lang="ru-RU" sz="2000" dirty="0" err="1" smtClean="0"/>
              <a:t>Щигровского</a:t>
            </a:r>
            <a:r>
              <a:rPr lang="ru-RU" sz="2000" dirty="0" smtClean="0"/>
              <a:t> района Курской области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Тест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35292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i="1" dirty="0" smtClean="0"/>
          </a:p>
          <a:p>
            <a:pPr algn="just"/>
            <a:r>
              <a:rPr lang="ru-RU" sz="2400" b="1" i="1" dirty="0" smtClean="0"/>
              <a:t>«</a:t>
            </a:r>
            <a:r>
              <a:rPr lang="ru-RU" sz="2800" b="1" i="1" dirty="0" smtClean="0"/>
              <a:t>Девушка лет 18, худенькая, но довольно хорошенькая блондинка, с замечательными голубыми глазами… выражение лица такое доброе и простодушное, что невольно привлекло к ней</a:t>
            </a:r>
            <a:r>
              <a:rPr lang="ru-RU" sz="2400" b="1" i="1" dirty="0" smtClean="0"/>
              <a:t>».</a:t>
            </a:r>
            <a:r>
              <a:rPr lang="ru-RU" sz="2800" dirty="0" smtClean="0"/>
              <a:t> </a:t>
            </a:r>
            <a:endParaRPr lang="ru-RU" sz="2000" dirty="0" smtClean="0"/>
          </a:p>
          <a:p>
            <a:pPr algn="just"/>
            <a:r>
              <a:rPr lang="ru-RU" sz="2000" dirty="0" smtClean="0"/>
              <a:t>1) </a:t>
            </a:r>
            <a:r>
              <a:rPr lang="ru-RU" sz="2000" b="1" i="1" dirty="0" smtClean="0"/>
              <a:t>Дуня Раскольникова</a:t>
            </a:r>
            <a:r>
              <a:rPr lang="ru-RU" sz="2000" dirty="0" smtClean="0"/>
              <a:t>, 2) </a:t>
            </a:r>
            <a:r>
              <a:rPr lang="ru-RU" sz="2000" b="1" i="1" dirty="0" smtClean="0"/>
              <a:t>Соня Мармеладова</a:t>
            </a:r>
            <a:r>
              <a:rPr lang="ru-RU" sz="2000" dirty="0" smtClean="0"/>
              <a:t>,  3) </a:t>
            </a:r>
            <a:r>
              <a:rPr lang="ru-RU" sz="2000" b="1" i="1" dirty="0" smtClean="0"/>
              <a:t>Девушка на мосту</a:t>
            </a:r>
          </a:p>
          <a:p>
            <a:endParaRPr lang="ru-RU" sz="2400" b="1" u="sng" dirty="0" smtClean="0"/>
          </a:p>
          <a:p>
            <a:r>
              <a:rPr lang="ru-RU" sz="2400" b="1" u="sng" dirty="0" smtClean="0"/>
              <a:t>Вывод 4</a:t>
            </a:r>
            <a:r>
              <a:rPr lang="ru-RU" sz="2400" b="1" dirty="0" smtClean="0"/>
              <a:t>. Соня </a:t>
            </a:r>
            <a:r>
              <a:rPr lang="ru-RU" sz="2400" b="1" i="1" dirty="0" smtClean="0"/>
              <a:t>– «дщерь, что мачехе </a:t>
            </a:r>
          </a:p>
          <a:p>
            <a:r>
              <a:rPr lang="ru-RU" sz="2400" b="1" i="1" dirty="0" smtClean="0"/>
              <a:t>злой и чахоточной, детям чужим и</a:t>
            </a:r>
          </a:p>
          <a:p>
            <a:r>
              <a:rPr lang="ru-RU" sz="2400" b="1" i="1" dirty="0" smtClean="0"/>
              <a:t> малолетним себя предала»</a:t>
            </a:r>
            <a:r>
              <a:rPr lang="ru-RU" sz="2400" dirty="0" smtClean="0"/>
              <a:t>. У нее</a:t>
            </a:r>
          </a:p>
          <a:p>
            <a:r>
              <a:rPr lang="ru-RU" sz="2400" dirty="0" smtClean="0"/>
              <a:t> есть четкий нравственный ориентир-</a:t>
            </a:r>
          </a:p>
          <a:p>
            <a:r>
              <a:rPr lang="ru-RU" sz="2400" dirty="0" smtClean="0"/>
              <a:t>библейская мудрость очистительного</a:t>
            </a:r>
          </a:p>
          <a:p>
            <a:r>
              <a:rPr lang="ru-RU" sz="2400" dirty="0" smtClean="0"/>
              <a:t> страдания.</a:t>
            </a:r>
          </a:p>
          <a:p>
            <a:endParaRPr lang="ru-RU" sz="2400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365104"/>
            <a:ext cx="31683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280920" cy="7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IV</a:t>
            </a:r>
            <a:r>
              <a:rPr lang="ru-RU" sz="3200" b="1" dirty="0" smtClean="0"/>
              <a:t>. Выявление причин затруднения </a:t>
            </a:r>
            <a:br>
              <a:rPr lang="ru-RU" sz="3200" b="1" dirty="0" smtClean="0"/>
            </a:br>
            <a:r>
              <a:rPr lang="ru-RU" sz="3200" b="1" dirty="0" smtClean="0"/>
              <a:t>и постановка цели деятельности.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595490"/>
            <a:ext cx="842493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ема урока.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 Мармеладова – нравственный идеал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Ф.М.Достоевского.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сохранении духовности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раскрытие образа  Сони Мармеладовой как нравственного идеала Ф.М.Достоевского в свете библейских истин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нравственности.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Ключевые понятия: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идеал, идея, идеология, нравственность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/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/>
              <a:t> Кто не без греха?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Афоризм</a:t>
            </a:r>
            <a:endParaRPr kumimoji="0" lang="ru-RU" sz="24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5" grpId="0"/>
      <p:bldP spid="102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V</a:t>
            </a:r>
            <a:r>
              <a:rPr lang="ru-RU" sz="3200" b="1" dirty="0" smtClean="0"/>
              <a:t>. Построение проекта</a:t>
            </a:r>
            <a:r>
              <a:rPr lang="ru-RU" sz="3200" dirty="0" smtClean="0"/>
              <a:t> </a:t>
            </a:r>
            <a:r>
              <a:rPr lang="ru-RU" sz="3200" b="1" dirty="0" smtClean="0"/>
              <a:t>выхода</a:t>
            </a:r>
            <a:br>
              <a:rPr lang="ru-RU" sz="3200" b="1" dirty="0" smtClean="0"/>
            </a:br>
            <a:r>
              <a:rPr lang="ru-RU" sz="3200" b="1" dirty="0" smtClean="0"/>
              <a:t> из затруднения.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67544" y="1485280"/>
            <a:ext cx="835292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План.</a:t>
            </a: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Духовная эволюция </a:t>
            </a: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Достоевского.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2.Образ Сони Мармеладовой.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Первое знакомство с</a:t>
            </a: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Сравнительная характеристика Раскольникова и Сони.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Визиты Раскольникова.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Роль эпилога в романе.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700808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8153400" cy="79208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600" b="1" dirty="0" smtClean="0"/>
              <a:t>VI</a:t>
            </a:r>
            <a:r>
              <a:rPr lang="ru-RU" sz="3600" b="1" dirty="0" smtClean="0"/>
              <a:t>. Реализация построенного проекта.</a:t>
            </a:r>
            <a:r>
              <a:rPr lang="ru-RU" sz="3600" dirty="0" smtClean="0"/>
              <a:t> </a:t>
            </a:r>
            <a:r>
              <a:rPr lang="ru-RU" sz="3600" b="1" dirty="0" smtClean="0"/>
              <a:t>Первичное закрепление во внешней речи.</a:t>
            </a:r>
            <a:br>
              <a:rPr lang="ru-RU" sz="36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23528" y="1732983"/>
            <a:ext cx="849694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Духовная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эволюция Достоевского.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Образ Сони Мармеладовой.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Обрести Христа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значит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брести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собственную душу.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Ф. М. Достоевский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37878" t="66145" r="29393"/>
          <a:stretch>
            <a:fillRect/>
          </a:stretch>
        </p:blipFill>
        <p:spPr bwMode="auto">
          <a:xfrm>
            <a:off x="827584" y="3645024"/>
            <a:ext cx="309634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t="38217" r="15294"/>
          <a:stretch>
            <a:fillRect/>
          </a:stretch>
        </p:blipFill>
        <p:spPr bwMode="auto">
          <a:xfrm>
            <a:off x="5364088" y="2780928"/>
            <a:ext cx="3346729" cy="219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66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u="sng" dirty="0" smtClean="0"/>
              <a:t/>
            </a:r>
            <a:br>
              <a:rPr lang="ru-RU" sz="3200" u="sng" dirty="0" smtClean="0"/>
            </a:br>
            <a:r>
              <a:rPr lang="ru-RU" sz="3200" b="1" u="sng" dirty="0" smtClean="0"/>
              <a:t>1) Первое знакомство с Соней.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80629"/>
            <a:ext cx="8424936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Робкая, падшая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Грешит, страдает, верует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Приносит себя в жертву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Блудница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2800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А </a:t>
            </a:r>
            <a:r>
              <a:rPr lang="ru-RU" sz="2800" b="1" i="1" dirty="0" smtClean="0"/>
              <a:t>«как вы назовете ее за этот поступок: </a:t>
            </a:r>
            <a:r>
              <a:rPr lang="ru-RU" sz="2800" b="1" i="1" u="sng" dirty="0" smtClean="0"/>
              <a:t>грязной </a:t>
            </a:r>
            <a:r>
              <a:rPr lang="ru-RU" sz="2800" b="1" i="1" u="sng" dirty="0" err="1" smtClean="0"/>
              <a:t>потаскушкой</a:t>
            </a:r>
            <a:r>
              <a:rPr lang="ru-RU" sz="2800" b="1" i="1" u="sng" dirty="0" smtClean="0"/>
              <a:t> или великодушною героинею, принявшею с спокойным достоинством свой мученический венец?» </a:t>
            </a:r>
            <a:r>
              <a:rPr lang="ru-RU" sz="2400" dirty="0" smtClean="0"/>
              <a:t>(Д.И.Писарев)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/>
              <a:t>Вывод 5</a:t>
            </a:r>
            <a:r>
              <a:rPr lang="ru-RU" sz="2400" dirty="0" smtClean="0"/>
              <a:t>. </a:t>
            </a:r>
            <a:r>
              <a:rPr lang="ru-RU" sz="2800" dirty="0" smtClean="0"/>
              <a:t>Образ Сони Мармеладовой развивает в романе библейский мотив всепрощения, христианской любви.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484784"/>
            <a:ext cx="1656184" cy="195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1-tub-ru.yandex.net/i?id=9055728e4b6adb8f71c616bb69c4c9e2-80-144&amp;n=21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0" t="4666" r="8000" b="46667"/>
          <a:stretch>
            <a:fillRect/>
          </a:stretch>
        </p:blipFill>
        <p:spPr bwMode="auto">
          <a:xfrm>
            <a:off x="539552" y="1556792"/>
            <a:ext cx="1584176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Ф. Шуберт - Аве Мария (минус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092280" y="27089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966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9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3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7" dur="5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3" dur="500" fill="hold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76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«</a:t>
            </a:r>
            <a:r>
              <a:rPr lang="ru-RU" sz="3200" b="1" dirty="0" err="1" smtClean="0"/>
              <a:t>Фишбон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708920"/>
            <a:ext cx="5112568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12160" y="1772816"/>
            <a:ext cx="2808312" cy="4752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u="sng" dirty="0" smtClean="0"/>
              <a:t/>
            </a:r>
            <a:br>
              <a:rPr lang="ru-RU" sz="3200" u="sng" dirty="0" smtClean="0"/>
            </a:br>
            <a:r>
              <a:rPr lang="ru-RU" sz="3200" u="sng" dirty="0" smtClean="0"/>
              <a:t>2</a:t>
            </a:r>
            <a:r>
              <a:rPr lang="ru-RU" sz="3200" b="1" u="sng" dirty="0" smtClean="0"/>
              <a:t>) Сравнительная характеристика</a:t>
            </a:r>
            <a:br>
              <a:rPr lang="ru-RU" sz="3200" b="1" u="sng" dirty="0" smtClean="0"/>
            </a:br>
            <a:r>
              <a:rPr lang="ru-RU" sz="3200" b="1" u="sng" dirty="0" smtClean="0"/>
              <a:t> Раскольникова и Сони.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556791"/>
          <a:ext cx="8208911" cy="51000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8911"/>
              </a:tblGrid>
              <a:tr h="499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/>
                        <a:t>Общее</a:t>
                      </a:r>
                      <a:r>
                        <a:rPr lang="ru-RU" sz="2800" b="1" dirty="0"/>
                        <a:t>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бедные,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честные,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искренние,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грешники (преступники): Раскольников – убийца, Соня – «блудница»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щедрые,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- жилище («гроб» – у Раскольникова, «сарай» – у Сони)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Итог: остаются вместе.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/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u="sng" dirty="0" smtClean="0"/>
              <a:t>2</a:t>
            </a:r>
            <a:r>
              <a:rPr lang="ru-RU" sz="3200" b="1" u="sng" dirty="0" smtClean="0"/>
              <a:t>) Сравнительная характеристика</a:t>
            </a:r>
            <a:br>
              <a:rPr lang="ru-RU" sz="3200" b="1" u="sng" dirty="0" smtClean="0"/>
            </a:br>
            <a:r>
              <a:rPr lang="ru-RU" sz="3200" b="1" u="sng" dirty="0" smtClean="0"/>
              <a:t> Раскольникова и Сони.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556793"/>
          <a:ext cx="8352929" cy="5082875"/>
        </p:xfrm>
        <a:graphic>
          <a:graphicData uri="http://schemas.openxmlformats.org/drawingml/2006/table">
            <a:tbl>
              <a:tblPr/>
              <a:tblGrid>
                <a:gridCol w="2928043"/>
                <a:gridCol w="2712018"/>
                <a:gridCol w="2712868"/>
              </a:tblGrid>
              <a:tr h="3651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Различия: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Категории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Раскольников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Соня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Возраст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23 года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18 лет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3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Семья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Мать, сестра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Отец, мачеха, сводные брат и 2 сестры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Образование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Бывший студент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Не получила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9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Внешность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Стройный, хорош собою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Довольно хороша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Рост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Выше среднего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Малого роста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Глаза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Черные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Голубые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Голос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Громкий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Тонкий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Талант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Талантлив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Не имеет таланта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Характер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Гордый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Робкая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Вера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Безбожник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Верует в Бога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Коллаж к образам </a:t>
            </a:r>
            <a:br>
              <a:rPr lang="ru-RU" sz="3600" b="1" dirty="0" smtClean="0"/>
            </a:br>
            <a:r>
              <a:rPr lang="ru-RU" sz="3600" b="1" dirty="0" smtClean="0"/>
              <a:t>Раскольникова и Сони.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1152905"/>
            <a:ext cx="835292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Раскольникова: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Глаза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черные (символ зла, ада, пещеры, могилы, отсутствия Божественного света)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Волосы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темно-русые (раздвоение личности)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Шляпа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коричневая (цвет голой земли, праха, всего временного и тленного)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крови (красные) (1) символ Воскресения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победы жизнью над смертью; 2) цвет жертвы Христа, мученик)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Сони: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Глаза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голубые (цвет неба, энергии, Богородицы, символ чистоты)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Волосы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светлые (символ святости, чистоты)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Платок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зеленый (символ обновления всего живого)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Скатерть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синяя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детские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Раскольникова и у Сони: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Желтый цвет (в комнате обои, у Сони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желтый билет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(1) цвет власти ангелов, 2) грязь, болезнь)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im2-tub-ru.yandex.net/i?id=5faa3059763a219a0c7fa4b33eb24b89-15-144&amp;n=21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53136"/>
            <a:ext cx="2016224" cy="1440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27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76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276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 6.</a:t>
            </a:r>
            <a:endParaRPr lang="ru-RU" sz="3200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2568279"/>
            <a:ext cx="820891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ходе сравнительного анализа героев выявлено много сходств и различий. Героев влечет друг к другу Они нужны друг другу. А их путь к Царствию Небесному Достоевский видит в христианстве.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Тема. Соня Мармеладова – нравственный</a:t>
            </a:r>
            <a:br>
              <a:rPr lang="ru-RU" sz="2800" b="1" dirty="0" smtClean="0"/>
            </a:br>
            <a:r>
              <a:rPr lang="ru-RU" sz="2800" b="1" dirty="0" smtClean="0"/>
              <a:t> идеал  Ф.М. Достоевского</a:t>
            </a:r>
            <a:br>
              <a:rPr lang="ru-RU" sz="2800" b="1" dirty="0" smtClean="0"/>
            </a:br>
            <a:r>
              <a:rPr lang="ru-RU" sz="2800" b="1" dirty="0" smtClean="0"/>
              <a:t> (по роману «Преступление и наказание»).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23528" y="1557338"/>
            <a:ext cx="8568952" cy="4967287"/>
          </a:xfrm>
        </p:spPr>
        <p:txBody>
          <a:bodyPr>
            <a:normAutofit lnSpcReduction="10000"/>
          </a:bodyPr>
          <a:lstStyle/>
          <a:p>
            <a:pPr lvl="0"/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 – 10</a:t>
            </a:r>
          </a:p>
          <a:p>
            <a:pPr lvl="0"/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b="1" dirty="0" smtClean="0"/>
              <a:t>Тип урока</a:t>
            </a:r>
            <a:r>
              <a:rPr lang="ru-RU" dirty="0" smtClean="0"/>
              <a:t>: </a:t>
            </a:r>
            <a:r>
              <a:rPr lang="ru-RU" sz="2400" dirty="0" smtClean="0"/>
              <a:t>урок общеметодологической </a:t>
            </a:r>
          </a:p>
          <a:p>
            <a:pPr>
              <a:buNone/>
            </a:pPr>
            <a:r>
              <a:rPr lang="ru-RU" sz="2400" dirty="0" smtClean="0"/>
              <a:t> направленности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b="1" dirty="0" smtClean="0"/>
              <a:t>Форма урока</a:t>
            </a:r>
            <a:r>
              <a:rPr lang="ru-RU" sz="2400" dirty="0" smtClean="0"/>
              <a:t>: урок-исследование</a:t>
            </a:r>
          </a:p>
          <a:p>
            <a:endParaRPr lang="ru-RU" sz="2400" dirty="0" smtClean="0"/>
          </a:p>
          <a:p>
            <a:r>
              <a:rPr lang="ru-RU" sz="2400" b="1" dirty="0" smtClean="0"/>
              <a:t>Технология развития критического</a:t>
            </a:r>
          </a:p>
          <a:p>
            <a:pPr>
              <a:buNone/>
            </a:pPr>
            <a:r>
              <a:rPr lang="ru-RU" sz="2400" b="1" dirty="0" smtClean="0"/>
              <a:t> мышления  (ТРКМ)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5" name="Содержимое 6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700808"/>
            <a:ext cx="20161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149080"/>
            <a:ext cx="20882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39472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3) Визиты Раскольникова.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r>
              <a:rPr lang="ru-RU" sz="3200" b="1" i="1" dirty="0" smtClean="0"/>
              <a:t>3.1. Первый визит Раскольникова к Соне.</a:t>
            </a:r>
            <a:br>
              <a:rPr lang="ru-RU" sz="3200" b="1" i="1" dirty="0" smtClean="0"/>
            </a:br>
            <a:r>
              <a:rPr lang="ru-RU" sz="3200" b="1" i="1" dirty="0" smtClean="0"/>
              <a:t> (Часть 4, глава IV)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84785"/>
            <a:ext cx="849694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Первая встреча - это первый шаг к сближению</a:t>
            </a:r>
          </a:p>
          <a:p>
            <a:pPr algn="r"/>
            <a:r>
              <a:rPr lang="ru-RU" sz="2400" b="1" dirty="0" smtClean="0"/>
              <a:t>«Ты тоже переступила,</a:t>
            </a:r>
          </a:p>
          <a:p>
            <a:pPr algn="r"/>
            <a:r>
              <a:rPr lang="ru-RU" sz="2400" b="1" dirty="0" smtClean="0"/>
              <a:t> ты загубила жизнь свою</a:t>
            </a:r>
            <a:r>
              <a:rPr lang="ru-RU" sz="2400" dirty="0" smtClean="0"/>
              <a:t>».</a:t>
            </a:r>
          </a:p>
          <a:p>
            <a:pPr algn="r"/>
            <a:endParaRPr lang="ru-RU" sz="2400" b="1" i="1" dirty="0" smtClean="0"/>
          </a:p>
          <a:p>
            <a:pPr algn="r"/>
            <a:r>
              <a:rPr lang="ru-RU" sz="2400" b="1" i="1" dirty="0" smtClean="0"/>
              <a:t>«Что бы я без бога-то была?»</a:t>
            </a:r>
          </a:p>
          <a:p>
            <a:pPr algn="r"/>
            <a:r>
              <a:rPr lang="ru-RU" sz="2400" b="1" dirty="0" smtClean="0"/>
              <a:t> </a:t>
            </a:r>
          </a:p>
          <a:p>
            <a:pPr algn="just"/>
            <a:r>
              <a:rPr lang="ru-RU" sz="2400" b="1" u="sng" dirty="0" smtClean="0"/>
              <a:t>Вывод 7.</a:t>
            </a:r>
            <a:r>
              <a:rPr lang="ru-RU" sz="2400" b="1" dirty="0" smtClean="0"/>
              <a:t> </a:t>
            </a:r>
            <a:r>
              <a:rPr lang="ru-RU" sz="2400" dirty="0" smtClean="0"/>
              <a:t>Самоотверженность Сони далека от смирения, она имеет активный характер. И в христианской вере героини на первом месте стоит не обрядовая сторона (в действительности, писал К.Леонтьев</a:t>
            </a:r>
            <a:r>
              <a:rPr lang="ru-RU" sz="2400" b="1" i="1" dirty="0" smtClean="0"/>
              <a:t>, «… эта молодая девушка молебнов не служит, духовников и монахов для совета не ищет, к чудотворным иконам и мощам не прикладывается»)</a:t>
            </a:r>
            <a:r>
              <a:rPr lang="ru-RU" sz="2400" dirty="0" smtClean="0"/>
              <a:t>, а практическая – забота о ближних.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259228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err="1" smtClean="0"/>
              <a:t>Капернаум</a:t>
            </a: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1702891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когда Иисус возлежал в доме, многие мытари пришли и возлегли с ним и учениками Его. Увидевши это, Фарисей сказал ученикам его: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чего Учитель ваш ест и пьет с мытарями и грешниками?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Иисус же, услышав это, сказал им: не здоровые имеют нужду во враче, но больные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(Из Библии)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/>
              <a:t>Вывод 8</a:t>
            </a:r>
            <a:r>
              <a:rPr lang="ru-RU" sz="2400" b="1" dirty="0" smtClean="0"/>
              <a:t>. </a:t>
            </a:r>
            <a:r>
              <a:rPr lang="ru-RU" sz="2400" dirty="0" smtClean="0"/>
              <a:t>После первого визита к Соне Раскольников понял, что есть люди, живущие по законам нравственным, в основе которых – любовь, сострадание. По этому закону живет и Соня. В этом и есть </a:t>
            </a:r>
            <a:r>
              <a:rPr lang="ru-RU" sz="2400" b="1" dirty="0" smtClean="0"/>
              <a:t>идея </a:t>
            </a:r>
            <a:r>
              <a:rPr lang="ru-RU" sz="2400" dirty="0" smtClean="0"/>
              <a:t>Сони – идея Бога.</a:t>
            </a:r>
            <a:r>
              <a:rPr lang="ru-RU" sz="2400" b="1" u="sng" dirty="0" smtClean="0"/>
              <a:t> </a:t>
            </a:r>
            <a:endParaRPr lang="ru-RU" sz="24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/>
              <a:t>Воскрешение </a:t>
            </a:r>
            <a:r>
              <a:rPr lang="ru-RU" sz="3200" b="1" dirty="0" smtClean="0"/>
              <a:t>Лазаря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628800"/>
            <a:ext cx="30243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628800"/>
            <a:ext cx="345638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/>
              <a:t>3.2. Второй визит Раскольникова к Соне       (Часть 5, глава IV)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295232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1484785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Вторая встреча – путь к взаимопониманию. </a:t>
            </a:r>
            <a:endParaRPr lang="ru-RU" sz="24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88840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/>
              <a:t>«Что вы, что </a:t>
            </a:r>
            <a:r>
              <a:rPr lang="ru-RU" sz="2400" b="1" i="1" u="sng" dirty="0" smtClean="0"/>
              <a:t>вы </a:t>
            </a:r>
            <a:r>
              <a:rPr lang="ru-RU" sz="2400" b="1" i="1" dirty="0" smtClean="0"/>
              <a:t>это над собой</a:t>
            </a:r>
          </a:p>
          <a:p>
            <a:pPr algn="r"/>
            <a:r>
              <a:rPr lang="ru-RU" sz="2400" b="1" i="1" dirty="0" smtClean="0"/>
              <a:t>сделали!.. Нет, нет </a:t>
            </a:r>
            <a:r>
              <a:rPr lang="ru-RU" sz="2400" b="1" i="1" u="sng" dirty="0" smtClean="0"/>
              <a:t>тебя</a:t>
            </a:r>
          </a:p>
          <a:p>
            <a:pPr algn="r"/>
            <a:r>
              <a:rPr lang="ru-RU" sz="2400" b="1" i="1" dirty="0" smtClean="0"/>
              <a:t> несчастнее никого теперь</a:t>
            </a:r>
          </a:p>
          <a:p>
            <a:pPr algn="r"/>
            <a:r>
              <a:rPr lang="ru-RU" sz="2400" b="1" i="1" dirty="0" smtClean="0"/>
              <a:t> в целом свете!..  От бога </a:t>
            </a:r>
            <a:r>
              <a:rPr lang="ru-RU" sz="2400" b="1" i="1" u="sng" dirty="0" smtClean="0"/>
              <a:t>вы</a:t>
            </a:r>
            <a:r>
              <a:rPr lang="ru-RU" sz="2400" b="1" i="1" dirty="0" smtClean="0"/>
              <a:t> </a:t>
            </a:r>
          </a:p>
          <a:p>
            <a:pPr algn="r"/>
            <a:r>
              <a:rPr lang="ru-RU" sz="2400" b="1" i="1" dirty="0" smtClean="0"/>
              <a:t>отошли, и </a:t>
            </a:r>
            <a:r>
              <a:rPr lang="ru-RU" sz="2400" b="1" i="1" u="sng" dirty="0" smtClean="0"/>
              <a:t>вас</a:t>
            </a:r>
            <a:r>
              <a:rPr lang="ru-RU" sz="2400" b="1" i="1" dirty="0" smtClean="0"/>
              <a:t> бог поразил,</a:t>
            </a:r>
          </a:p>
          <a:p>
            <a:pPr algn="r"/>
            <a:r>
              <a:rPr lang="ru-RU" sz="2400" b="1" i="1" dirty="0" smtClean="0"/>
              <a:t> дьяволу предал!»</a:t>
            </a:r>
          </a:p>
          <a:p>
            <a:pPr algn="r"/>
            <a:endParaRPr lang="ru-RU" sz="2400" b="1" i="1" dirty="0" smtClean="0"/>
          </a:p>
          <a:p>
            <a:pPr algn="just"/>
            <a:r>
              <a:rPr lang="ru-RU" sz="2400" b="1" u="sng" dirty="0" smtClean="0"/>
              <a:t>Вывод 9.</a:t>
            </a:r>
            <a:r>
              <a:rPr lang="ru-RU" sz="2400" b="1" dirty="0" smtClean="0"/>
              <a:t>  </a:t>
            </a:r>
            <a:r>
              <a:rPr lang="ru-RU" sz="2400" dirty="0" smtClean="0"/>
              <a:t>Соня своей любовью, состраданием, своей верой в Бога спасает Раскольникова. </a:t>
            </a:r>
            <a:r>
              <a:rPr lang="ru-RU" sz="2400" b="1" i="1" dirty="0" smtClean="0"/>
              <a:t>«В ней искал он человека, когда ему понадобился человек…».</a:t>
            </a:r>
            <a:r>
              <a:rPr lang="ru-RU" sz="2400" dirty="0" smtClean="0"/>
              <a:t> Образ Сони – это лик настоящей праведницы.  Намечается путь Раскольникова к покаянию.</a:t>
            </a:r>
          </a:p>
          <a:p>
            <a:endParaRPr lang="ru-RU" sz="2400" b="1" i="1" dirty="0" smtClean="0"/>
          </a:p>
          <a:p>
            <a:pPr algn="just"/>
            <a:endParaRPr lang="ru-RU" b="1" i="1" dirty="0" smtClean="0"/>
          </a:p>
          <a:p>
            <a:pPr algn="just"/>
            <a:endParaRPr lang="ru-RU" b="1" i="1" dirty="0" smtClean="0"/>
          </a:p>
          <a:p>
            <a:pPr algn="just"/>
            <a:endParaRPr lang="ru-RU" b="1" i="1" dirty="0" smtClean="0"/>
          </a:p>
          <a:p>
            <a:pPr algn="just"/>
            <a:endParaRPr lang="ru-RU" b="1" i="1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95456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u="sng" dirty="0" smtClean="0"/>
              <a:t/>
            </a:r>
            <a:br>
              <a:rPr lang="ru-RU" sz="3200" i="1" u="sng" dirty="0" smtClean="0"/>
            </a:br>
            <a:r>
              <a:rPr lang="ru-RU" sz="3200" b="1" i="1" dirty="0" smtClean="0"/>
              <a:t>3.3. Третий визит Раскольникова к Соне       (Часть 6, глава V</a:t>
            </a:r>
            <a:r>
              <a:rPr lang="en-US" sz="3200" b="1" i="1" dirty="0" smtClean="0"/>
              <a:t>III</a:t>
            </a:r>
            <a:r>
              <a:rPr lang="ru-RU" sz="3200" b="1" i="1" dirty="0" smtClean="0"/>
              <a:t>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76872"/>
            <a:ext cx="2226438" cy="166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1556792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Третья встреча - это поддержка двух близких людей.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84249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«</a:t>
            </a:r>
            <a:r>
              <a:rPr lang="ru-RU" sz="2400" b="1" i="1" dirty="0" smtClean="0"/>
              <a:t>Раскольников почувствовал </a:t>
            </a:r>
          </a:p>
          <a:p>
            <a:pPr algn="r"/>
            <a:r>
              <a:rPr lang="ru-RU" sz="2400" b="1" i="1" dirty="0" smtClean="0"/>
              <a:t>и понял в эту минуту, </a:t>
            </a:r>
          </a:p>
          <a:p>
            <a:pPr algn="r"/>
            <a:r>
              <a:rPr lang="ru-RU" sz="2400" b="1" i="1" dirty="0" smtClean="0"/>
              <a:t>раз навсегда, что Соня </a:t>
            </a:r>
          </a:p>
          <a:p>
            <a:pPr algn="r"/>
            <a:r>
              <a:rPr lang="ru-RU" sz="2400" b="1" i="1" dirty="0" smtClean="0"/>
              <a:t>с ним навеки и пойдет</a:t>
            </a:r>
          </a:p>
          <a:p>
            <a:pPr algn="r"/>
            <a:r>
              <a:rPr lang="ru-RU" sz="2400" b="1" i="1" dirty="0" smtClean="0"/>
              <a:t> за ним хоть на край света»</a:t>
            </a:r>
          </a:p>
          <a:p>
            <a:pPr algn="r"/>
            <a:endParaRPr lang="ru-RU" sz="2400" b="1" i="1" dirty="0" smtClean="0"/>
          </a:p>
          <a:p>
            <a:pPr algn="just"/>
            <a:r>
              <a:rPr lang="ru-RU" sz="2400" b="1" u="sng" dirty="0" smtClean="0"/>
              <a:t>Вывод 10. </a:t>
            </a:r>
            <a:r>
              <a:rPr lang="ru-RU" sz="2400" dirty="0" smtClean="0"/>
              <a:t> Соня помогла «сгореть» индивидуалистической философии Раскольникова. Своей любовью, состраданием, своей верой в Бога она в очередной раз спасла заблудшую душу Раскольникова. Раскольников понял, что, убивая, он «убил» самого себя. </a:t>
            </a:r>
          </a:p>
          <a:p>
            <a:pPr algn="just"/>
            <a:r>
              <a:rPr lang="ru-RU" sz="2400" b="1" u="sng" dirty="0" smtClean="0"/>
              <a:t>Вывод 11.</a:t>
            </a:r>
            <a:r>
              <a:rPr lang="ru-RU" sz="2400" dirty="0" smtClean="0"/>
              <a:t> Соня судит себя сама: отправляется вслед за Раскольниковым на каторгу в Сибирь.</a:t>
            </a:r>
          </a:p>
          <a:p>
            <a:pPr algn="r"/>
            <a:endParaRPr lang="ru-RU" sz="2400" b="1" i="1" dirty="0" smtClean="0"/>
          </a:p>
          <a:p>
            <a:endParaRPr lang="ru-RU" sz="2400" b="1" i="1" dirty="0" smtClean="0"/>
          </a:p>
          <a:p>
            <a:endParaRPr lang="ru-RU" sz="2400" b="1" i="1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3. Роль эпилога в романе.</a:t>
            </a:r>
            <a:endParaRPr lang="ru-RU" sz="3200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95536" y="1750775"/>
            <a:ext cx="84249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последовала Раскольниковым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край света, спасала и спасает его ежедневно, ежечасно, не давая погаснуть едва тлеющему огоньку добра в его душе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Сонечка, Сонечка Мармеладова, вечная Сонечка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символ самопожертвования во имя ближнего и бесконечного страдания.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 12.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Создав образ Сони Мармеладовой, Достоевский создал антипод Раскольникову и его теории (добро, сострадание, противостоящие злу). Жизненная позиция Сони отражает взгляды самого писателя, его веру в любовь, справедливость и всепрощение.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56792"/>
            <a:ext cx="8439472" cy="49685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799288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аскольников И Соня. Музыка К Роману Ф.М.Достоевского Преступление И Наказ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VII</a:t>
            </a:r>
            <a:r>
              <a:rPr lang="ru-RU" sz="3200" b="1" dirty="0" smtClean="0"/>
              <a:t>. Самостоятельная работа </a:t>
            </a:r>
          </a:p>
          <a:p>
            <a:pPr algn="ctr"/>
            <a:r>
              <a:rPr lang="ru-RU" sz="3200" b="1" dirty="0" smtClean="0"/>
              <a:t>и проверка по эталону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34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94848" cy="6858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VIII</a:t>
            </a:r>
            <a:r>
              <a:rPr lang="ru-RU" sz="3600" b="1" dirty="0" smtClean="0"/>
              <a:t>. Включение в систему знаний и повторение.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68966"/>
          <a:stretch>
            <a:fillRect/>
          </a:stretch>
        </p:blipFill>
        <p:spPr bwMode="auto">
          <a:xfrm>
            <a:off x="1619672" y="4581128"/>
            <a:ext cx="62646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556792"/>
            <a:ext cx="62646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«Как вы назовете ее (Соню) за этот поступок: грязной </a:t>
            </a:r>
            <a:r>
              <a:rPr lang="ru-RU" sz="2700" b="1" u="sng" dirty="0" err="1" smtClean="0"/>
              <a:t>потаскушкой</a:t>
            </a:r>
            <a:r>
              <a:rPr lang="ru-RU" sz="2700" b="1" u="sng" dirty="0" smtClean="0"/>
              <a:t> или великодушною героинею</a:t>
            </a:r>
            <a:r>
              <a:rPr lang="ru-RU" sz="2700" b="1" dirty="0" smtClean="0"/>
              <a:t>, принявшею с спокойным достоинством свой мученический венец?» </a:t>
            </a:r>
            <a:endParaRPr lang="ru-RU" sz="27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268759"/>
          <a:ext cx="9144000" cy="5141363"/>
        </p:xfrm>
        <a:graphic>
          <a:graphicData uri="http://schemas.openxmlformats.org/drawingml/2006/table">
            <a:tbl>
              <a:tblPr/>
              <a:tblGrid>
                <a:gridCol w="4571522"/>
                <a:gridCol w="4572478"/>
              </a:tblGrid>
              <a:tr h="350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Факты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(аргументы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74700" algn="l"/>
                          <a:tab pos="1450975" algn="ctr"/>
                        </a:tabLs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Причины	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011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1)Получила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«желтый билет»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4665" algn="l"/>
                          <a:tab pos="1450975" algn="ctr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1)Спасала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от голодной смерти мачеху, ее детей и отца-пьяницу	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99135" algn="l"/>
                          <a:tab pos="1450340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«Ты тоже преступила</a:t>
                      </a: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	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59435" algn="l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«А с ними что будет?»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27050" algn="l"/>
                          <a:tab pos="1450340" algn="ctr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3)Смирение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)«Что бы я без бога-то была?»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3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4)сильная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личность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74700" algn="l"/>
                        </a:tabLst>
                      </a:pPr>
                      <a:r>
                        <a:rPr lang="ru-RU" sz="16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) «кротость, которая выстрадана как истина, не может быть свойством слабого характера»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8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5)мотив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воскресения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«Я сама была Лазарь умерший, и Христос воскресил меня»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7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6)не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оттолкнула, встала на колени перед ним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«Что вы, что вы это над собой сделали!.. Нет, нет тебя несчастнее никого теперь в целом свете!..  От бога вы отошли, и вас бог поразил, дьяволу предал!»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7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)«</a:t>
                      </a: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последовала за ним на край света, спасала и спасает его ежедневно, ежечасно, не давая погаснуть едва тлеющему огоньку добра в его душе»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)«Сонечка, вечная Сонечка»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636711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Вывод. Соня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святая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греш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ница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нравственный идеал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6081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IX</a:t>
            </a:r>
            <a:r>
              <a:rPr lang="ru-RU" sz="3600" b="1" dirty="0" smtClean="0"/>
              <a:t>. Рефлексия деятельности.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23528" y="697782"/>
            <a:ext cx="849694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Письмо Соне.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Здравствуйте, уважаемая Соня! Вам пишу 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школьница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XXI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века, узнавшая о Вашей тяжелой жизненной истории из романа Ф.М.Достоевского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Преступление и наказание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Прежде всего, хочу выразить свое глубокое уважение и восхищение Вашей большой любовью к ближним, огромной внутренней силой. Конечно, из-за Вашей скромности Вы посчитаете это лестью и преувеличением, скажете, что недостойны. Ваша вера в спасение помогла не только Вам, но и Родиону Раскольникову. Ваша философия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смирение перед Богом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ведет Вас и Раскольникова к воскрешению. Спасибо Вам, Соня, за такой потрясающий пример, который Вы многим подаете. Спасибо за Вашу веру, преданную любовь, милосердие, самопожертвование и за Ваши поступки, которыми остается лишь восхищаться! С уважением, М.Л.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E:\с диска С\фото разные\DSC01011.JPG"/>
          <p:cNvPicPr/>
          <p:nvPr/>
        </p:nvPicPr>
        <p:blipFill>
          <a:blip r:embed="rId2" cstate="print"/>
          <a:srcRect l="11201" t="36897" r="78194" b="37198"/>
          <a:stretch>
            <a:fillRect/>
          </a:stretch>
        </p:blipFill>
        <p:spPr bwMode="auto">
          <a:xfrm>
            <a:off x="395536" y="332656"/>
            <a:ext cx="86409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Литература – искусство слова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          </a:t>
            </a:r>
            <a:r>
              <a:rPr lang="ru-RU" sz="2700" b="1" i="1" dirty="0" smtClean="0"/>
              <a:t>В начале было Слово. (Евангелие)</a:t>
            </a:r>
            <a:br>
              <a:rPr lang="ru-RU" sz="2700" b="1" i="1" dirty="0" smtClean="0"/>
            </a:br>
            <a:r>
              <a:rPr lang="ru-RU" sz="2700" b="1" i="1" dirty="0" smtClean="0"/>
              <a:t>                                                 Слово есть образ Дела. (Солон)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3528" y="1628800"/>
            <a:ext cx="849694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308304" y="5877272"/>
            <a:ext cx="1429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Гете «Фауст»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err="1" smtClean="0"/>
              <a:t>Синквейн</a:t>
            </a:r>
            <a:r>
              <a:rPr lang="ru-RU" sz="3200" b="1" dirty="0" smtClean="0"/>
              <a:t> к образу Сони.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27584" y="2039460"/>
            <a:ext cx="734481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Мудрая, добрая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Спасает, любит, заботится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Помогает воскреснуть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падшему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Раскольникову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Вечная Сонечка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7978" t="32930" r="69823" b="30750"/>
          <a:stretch>
            <a:fillRect/>
          </a:stretch>
        </p:blipFill>
        <p:spPr bwMode="auto">
          <a:xfrm>
            <a:off x="7236296" y="1556792"/>
            <a:ext cx="157216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                 </a:t>
            </a:r>
            <a:r>
              <a:rPr lang="en-US" sz="3200" b="1" dirty="0" smtClean="0"/>
              <a:t>X</a:t>
            </a:r>
            <a:r>
              <a:rPr lang="ru-RU" sz="3200" b="1" dirty="0" smtClean="0"/>
              <a:t>. Итог урока.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23528" y="1597198"/>
            <a:ext cx="849694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 13.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Соня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символ, это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нравственный идеал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Достоевского,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 только. Она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божественный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идеал.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Именно в образе Сони Достоевский сконцентрировал самые высокие христианские добродетели: смирение, милосердие, сострадание и любовь к людям, жертвенность. Судьба Сони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подтверждение в жизни слов Христа: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Истинно говорю вам, что мытари и блудницы вперед вас идут в Царствие Божие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идут впереди силой своего смирения.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Прощаются грехи твои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мнози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то, что возлюбила много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[Лк, 7, 47-48]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Мастерство писателя позволило реализовать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идею Христа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 испепеляющей силе добра и любви, о великой роли сострадания 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малым сим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6362" t="54845" r="46363"/>
          <a:stretch>
            <a:fillRect/>
          </a:stretch>
        </p:blipFill>
        <p:spPr bwMode="auto">
          <a:xfrm>
            <a:off x="5292080" y="260648"/>
            <a:ext cx="338437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057" grpId="0"/>
      <p:bldP spid="4505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b="1" dirty="0" smtClean="0"/>
              <a:t>XI</a:t>
            </a:r>
            <a:r>
              <a:rPr lang="ru-RU" sz="3200" b="1" dirty="0" smtClean="0"/>
              <a:t>. Информация о домашнем </a:t>
            </a:r>
            <a:br>
              <a:rPr lang="ru-RU" sz="3200" b="1" dirty="0" smtClean="0"/>
            </a:br>
            <a:r>
              <a:rPr lang="ru-RU" sz="3200" b="1" dirty="0" smtClean="0"/>
              <a:t>задании. 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00808"/>
            <a:ext cx="316835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324036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Планируемые результаты.</a:t>
            </a: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3100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1520" y="737555"/>
            <a:ext cx="856895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Личностные: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ответственного отношения к обучению, способности к саморазвитию и самообразованию на основе мотивации к обучению; формирование духовного мировоззрения, уважительного отношения к мировоззрению, вере другого человека и литературного персонажа; освоение норм поведения в социуме; формирование нравственного поведения; использование для решения познавательных задач различных источников  информации (словарь, учебник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Метапредметные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умение ставить цели и находить пути их решения; умение понимать проблему, толковать понятия, делать обобщения, сравнивать, строить логические рассуждения, устанавливать причинно-следственные связи, делать выводы; умение работать индивидуально и в паре, организовывать сотрудничество с учителем и одноклассниками; владеть нормами устной и письменной речи.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понимание проблемы романа; умение анализировать произведение: определять тему, идею, нравственный пафос, характеризовать героев, сравнивать;  приобщение к духовно-нравственным ценностям русской классической литературы;  понимание авторской позиции; формулирование собственного отношения к произведению; умение пересказывать, анализировать эпизоды; понимание роли языка в создании художественного образа; формирование эстетического вкуса.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29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64807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Формируемые УУД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95536" y="1395142"/>
            <a:ext cx="842493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Познавательные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умение включаться в исследовательскую и проектную деятельность; выделять тему, проблему, задачи урока, искать необходимую информацию в тексте; составлять характеристику героя, давать ему оценку.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умение вести диалог в соответствии с нормами общения; слушать и слышать друг друга; умение формулировать свою точку зрения на события и поступки героев; формирование монологической речи; умение составлять план работы, читать выразительно вслух, понимать прочитанное, пересказывать фрагменты.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Личностные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личностных особенностей в соответствии с правилами и нормами морали: доброты, любви, сострадания; развитие самоконтроля.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Регулятивные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формирование способности 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целеполаганию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развитие регуляции учебной деятельности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саморегуляции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(планирование цели и нахождение путей их достижения); формирование ситуации рефлексии -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самокоррекции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10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                           Методы и приемы </a:t>
            </a:r>
            <a:r>
              <a:rPr lang="ru-RU" sz="2800" dirty="0" smtClean="0"/>
              <a:t>обучения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426629"/>
          <a:ext cx="9144000" cy="576184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891693"/>
                <a:gridCol w="6252307"/>
              </a:tblGrid>
              <a:tr h="922251">
                <a:tc>
                  <a:txBody>
                    <a:bodyPr/>
                    <a:lstStyle/>
                    <a:p>
                      <a:r>
                        <a:rPr lang="ru-RU" sz="1800" b="0" kern="1200" dirty="0" smtClean="0"/>
                        <a:t>а) словесный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/>
                        <a:t>слово учителя, беседа, диалог, чтение текста, </a:t>
                      </a:r>
                      <a:r>
                        <a:rPr lang="ru-RU" sz="1800" b="0" kern="1200" dirty="0" err="1" smtClean="0"/>
                        <a:t>видеообсуждение</a:t>
                      </a:r>
                      <a:r>
                        <a:rPr lang="ru-RU" sz="1800" b="0" kern="1200" dirty="0" smtClean="0"/>
                        <a:t>, сообщение-рассказ, «толстые» и «тонкие» вопросы</a:t>
                      </a:r>
                      <a:endParaRPr lang="ru-RU" b="0" dirty="0"/>
                    </a:p>
                  </a:txBody>
                  <a:tcPr/>
                </a:tc>
              </a:tr>
              <a:tr h="601143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б) наглядно-иллюстративный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показ видеоматериала,  демонстрация слайдов презентации к роману</a:t>
                      </a:r>
                      <a:endParaRPr lang="ru-RU" dirty="0"/>
                    </a:p>
                  </a:txBody>
                  <a:tcPr/>
                </a:tc>
              </a:tr>
              <a:tr h="1116409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в) практический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исследовательская  работа с тестом, учебником,  «</a:t>
                      </a:r>
                      <a:r>
                        <a:rPr lang="ru-RU" sz="1800" kern="1200" dirty="0" err="1" smtClean="0"/>
                        <a:t>Фишбон</a:t>
                      </a:r>
                      <a:r>
                        <a:rPr lang="ru-RU" sz="1800" kern="1200" dirty="0" smtClean="0"/>
                        <a:t>», написание творческих проектов: </a:t>
                      </a:r>
                      <a:r>
                        <a:rPr lang="ru-RU" sz="1800" kern="1200" dirty="0" err="1" smtClean="0"/>
                        <a:t>синквейнов</a:t>
                      </a:r>
                      <a:r>
                        <a:rPr lang="ru-RU" sz="1800" kern="1200" dirty="0" smtClean="0"/>
                        <a:t>, письма; составление коллажа, кластера, разгадывание кроссворда, составление сравнительной таблицы</a:t>
                      </a:r>
                      <a:endParaRPr lang="ru-RU" dirty="0"/>
                    </a:p>
                  </a:txBody>
                  <a:tcPr/>
                </a:tc>
              </a:tr>
              <a:tr h="450471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г) проблемный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постановка проблемы и нахождение способов ее решения</a:t>
                      </a:r>
                      <a:endParaRPr lang="ru-RU" dirty="0"/>
                    </a:p>
                  </a:txBody>
                  <a:tcPr/>
                </a:tc>
              </a:tr>
              <a:tr h="601143">
                <a:tc>
                  <a:txBody>
                    <a:bodyPr/>
                    <a:lstStyle/>
                    <a:p>
                      <a:r>
                        <a:rPr lang="ru-RU" sz="1800" kern="1200" dirty="0" err="1" smtClean="0"/>
                        <a:t>д</a:t>
                      </a:r>
                      <a:r>
                        <a:rPr lang="ru-RU" sz="1800" kern="1200" dirty="0" smtClean="0"/>
                        <a:t>) игровой, или имитационный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деловая игра, </a:t>
                      </a:r>
                      <a:r>
                        <a:rPr lang="ru-RU" sz="1800" kern="1200" dirty="0" err="1" smtClean="0"/>
                        <a:t>инсценирование</a:t>
                      </a:r>
                      <a:r>
                        <a:rPr lang="ru-RU" sz="1800" kern="1200" dirty="0" smtClean="0"/>
                        <a:t> эпизода</a:t>
                      </a:r>
                      <a:endParaRPr lang="ru-RU" dirty="0"/>
                    </a:p>
                  </a:txBody>
                  <a:tcPr/>
                </a:tc>
              </a:tr>
              <a:tr h="601143">
                <a:tc>
                  <a:txBody>
                    <a:bodyPr/>
                    <a:lstStyle/>
                    <a:p>
                      <a:r>
                        <a:rPr lang="ru-RU" dirty="0" smtClean="0"/>
                        <a:t>е)</a:t>
                      </a:r>
                      <a:r>
                        <a:rPr lang="ru-RU" sz="1800" kern="1200" dirty="0" smtClean="0"/>
                        <a:t> логический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анализ, синтез, сравнение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858776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ж) метод стимулирования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создание ситуации успеха, новизны, интереса; поощрение, индивидуальное задание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435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H="1">
            <a:off x="2123728" y="548680"/>
            <a:ext cx="9361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16016" y="476672"/>
            <a:ext cx="79208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15816" y="1529408"/>
            <a:ext cx="72008" cy="5328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Средства обучения и формы работы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1556790"/>
          <a:ext cx="8640960" cy="530121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320480"/>
                <a:gridCol w="4320480"/>
              </a:tblGrid>
              <a:tr h="560853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/>
                        <a:t>видеозапись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устные и письменные:</a:t>
                      </a:r>
                      <a:endParaRPr lang="ru-RU" dirty="0"/>
                    </a:p>
                  </a:txBody>
                  <a:tcPr/>
                </a:tc>
              </a:tr>
              <a:tr h="560853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тексты романа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рассказ учителя</a:t>
                      </a:r>
                      <a:endParaRPr lang="ru-RU" dirty="0"/>
                    </a:p>
                  </a:txBody>
                  <a:tcPr/>
                </a:tc>
              </a:tr>
              <a:tr h="968046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толковый словарь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работа с учебником и толковым словарем</a:t>
                      </a:r>
                      <a:endParaRPr lang="ru-RU" dirty="0"/>
                    </a:p>
                  </a:txBody>
                  <a:tcPr/>
                </a:tc>
              </a:tr>
              <a:tr h="560853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учебник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чтение вслух</a:t>
                      </a:r>
                      <a:endParaRPr lang="ru-RU" dirty="0"/>
                    </a:p>
                  </a:txBody>
                  <a:tcPr/>
                </a:tc>
              </a:tr>
              <a:tr h="560853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тестовая система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пересказ эпизода</a:t>
                      </a:r>
                      <a:endParaRPr lang="ru-RU" dirty="0"/>
                    </a:p>
                  </a:txBody>
                  <a:tcPr/>
                </a:tc>
              </a:tr>
              <a:tr h="560853">
                <a:tc>
                  <a:txBody>
                    <a:bodyPr/>
                    <a:lstStyle/>
                    <a:p>
                      <a:r>
                        <a:rPr lang="ru-RU" sz="1800" kern="1200" dirty="0" err="1" smtClean="0"/>
                        <a:t>мультимедиатехнологии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фронтальная</a:t>
                      </a:r>
                      <a:endParaRPr lang="ru-RU" dirty="0"/>
                    </a:p>
                  </a:txBody>
                  <a:tcPr/>
                </a:tc>
              </a:tr>
              <a:tr h="968046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аудиовизуальные, материализованные: речь, мимика, жесты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индивидуальная</a:t>
                      </a:r>
                      <a:endParaRPr lang="ru-RU" dirty="0"/>
                    </a:p>
                  </a:txBody>
                  <a:tcPr/>
                </a:tc>
              </a:tr>
              <a:tr h="5608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2051720" y="836712"/>
            <a:ext cx="28803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652120" y="836712"/>
            <a:ext cx="2880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499992" y="1412776"/>
            <a:ext cx="0" cy="50405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                         Технологии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24744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q"/>
            </a:pPr>
            <a:endParaRPr lang="ru-RU" sz="2800" dirty="0" smtClean="0"/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технология развития критического мышления,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 технология проектной деятельности,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элементы технологии проблемного обучения,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err="1" smtClean="0"/>
              <a:t>здоровьесберегающая</a:t>
            </a:r>
            <a:r>
              <a:rPr lang="ru-RU" sz="2800" dirty="0" smtClean="0"/>
              <a:t> технология,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информационно – коммуникационная технология,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игровая технология,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технология интегрированного обучения,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технология дифференцированного обучения,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исследовательская работа,  </a:t>
            </a:r>
          </a:p>
          <a:p>
            <a:pPr algn="ctr">
              <a:buFont typeface="Wingdings" pitchFamily="2" charset="2"/>
              <a:buChar char="q"/>
            </a:pPr>
            <a:r>
              <a:rPr lang="ru-RU" sz="2800" dirty="0" smtClean="0"/>
              <a:t>технология личностно-ориентированного обучения.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                 Структура урока </a:t>
            </a:r>
            <a:endParaRPr lang="ru-RU" sz="3200" b="1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23528" y="964223"/>
            <a:ext cx="842493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.Орг. момент.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Мотивация к учебной деятельности.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.Актуализация знаний и фиксация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затруднений в деятельности.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Выявление причин затруднения и постановка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деятельности.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Построение проекта выхода из затруднения.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Реализация построенного проекта. Первичное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закрепление во внешней речи.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Самостоятельная работа и проверка по эталону.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VIII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Включение в систему знаний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повторение.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IX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Рефлексия деятельности.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Итог урока.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XI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Информация о домашнем задании.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084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725144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908720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45377" t="17204" r="32304"/>
          <a:stretch>
            <a:fillRect/>
          </a:stretch>
        </p:blipFill>
        <p:spPr bwMode="auto">
          <a:xfrm>
            <a:off x="7236296" y="2852936"/>
            <a:ext cx="15841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27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27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27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27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277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5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>Ход урока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5536" y="811906"/>
            <a:ext cx="8352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.Орг. момент.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23528" y="1400713"/>
            <a:ext cx="56886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.Мотивация к учебной деятельности.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84784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 algn="r"/>
            <a:endParaRPr lang="ru-RU" sz="2400" dirty="0" smtClean="0"/>
          </a:p>
          <a:p>
            <a:pPr algn="r"/>
            <a:endParaRPr lang="ru-RU" sz="20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t="25000"/>
          <a:stretch>
            <a:fillRect/>
          </a:stretch>
        </p:blipFill>
        <p:spPr bwMode="auto">
          <a:xfrm>
            <a:off x="6732240" y="1340768"/>
            <a:ext cx="216024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6 Притча Морские звёзд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2420888"/>
            <a:ext cx="8640960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140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2" grpId="0"/>
      <p:bldP spid="33793" grpId="0"/>
      <p:bldP spid="337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5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0"/>
            <a:ext cx="8568952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Жанровые особенности романа:</a:t>
            </a:r>
          </a:p>
          <a:p>
            <a:pPr algn="ctr"/>
            <a:endParaRPr lang="ru-RU" sz="2400" b="1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психологический, роман-исповедь, полифонический, социально-бытовой роман,  философский роман-рассуждение,  роман-трагедия, философский роман, нравственно-психологический, исторический, полемический, фантастический, социальный, детективный, политический, приключенческий, сатирический, семейный, автобиографический, биографический, христианский роман</a:t>
            </a:r>
            <a:r>
              <a:rPr lang="ru-RU" sz="2400" b="1" dirty="0" smtClean="0"/>
              <a:t>, идеологический</a:t>
            </a:r>
            <a:endParaRPr lang="ru-RU" sz="2000" b="1" i="1" dirty="0" smtClean="0"/>
          </a:p>
          <a:p>
            <a:pPr algn="r"/>
            <a:r>
              <a:rPr lang="ru-RU" sz="2400" b="1" i="1" dirty="0" smtClean="0"/>
              <a:t>Идеи вырастают не в книгах, а в умах и сердцах.</a:t>
            </a:r>
            <a:endParaRPr lang="ru-RU" sz="2400" dirty="0" smtClean="0"/>
          </a:p>
          <a:p>
            <a:pPr algn="r"/>
            <a:r>
              <a:rPr lang="ru-RU" sz="2400" b="1" i="1" dirty="0" smtClean="0"/>
              <a:t>Н.Ф.Карякин</a:t>
            </a:r>
          </a:p>
          <a:p>
            <a:pPr algn="r"/>
            <a:r>
              <a:rPr lang="ru-RU" sz="2400" b="1" i="1" dirty="0" smtClean="0"/>
              <a:t>Без Христа человек стоит за чертой морали.</a:t>
            </a:r>
            <a:endParaRPr lang="ru-RU" sz="2400" dirty="0" smtClean="0"/>
          </a:p>
          <a:p>
            <a:pPr algn="r"/>
            <a:r>
              <a:rPr lang="ru-RU" sz="2400" b="1" i="1" dirty="0" smtClean="0"/>
              <a:t>Ф.М.Достоевский</a:t>
            </a:r>
          </a:p>
          <a:p>
            <a:r>
              <a:rPr lang="ru-RU" sz="2400" b="1" u="sng" dirty="0" smtClean="0"/>
              <a:t>Вывод 1.</a:t>
            </a:r>
            <a:r>
              <a:rPr lang="ru-RU" sz="2400" dirty="0" smtClean="0"/>
              <a:t> </a:t>
            </a:r>
            <a:r>
              <a:rPr lang="ru-RU" sz="2400" b="1" i="1" dirty="0" smtClean="0"/>
              <a:t>«Идея романа</a:t>
            </a:r>
            <a:r>
              <a:rPr lang="ru-RU" sz="2400" dirty="0" smtClean="0"/>
              <a:t> - </a:t>
            </a:r>
            <a:r>
              <a:rPr lang="ru-RU" sz="2400" b="1" i="1" dirty="0" smtClean="0"/>
              <a:t>православное воззрение».</a:t>
            </a:r>
            <a:r>
              <a:rPr lang="ru-RU" sz="2400" dirty="0" smtClean="0"/>
              <a:t> (</a:t>
            </a:r>
            <a:r>
              <a:rPr lang="ru-RU" sz="2400" b="1" i="1" dirty="0" smtClean="0"/>
              <a:t>Ф.М.Достоевский)</a:t>
            </a:r>
          </a:p>
          <a:p>
            <a:endParaRPr lang="ru-RU" sz="2000" dirty="0" smtClean="0"/>
          </a:p>
          <a:p>
            <a:pPr algn="r"/>
            <a:endParaRPr lang="ru-RU" sz="2400" dirty="0" smtClean="0"/>
          </a:p>
          <a:p>
            <a:pPr algn="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Кластер </a:t>
            </a:r>
            <a:endParaRPr lang="ru-RU" sz="3200" b="1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3131840" y="1700808"/>
            <a:ext cx="2736304" cy="648072"/>
          </a:xfrm>
          <a:prstGeom prst="leftRightArrow">
            <a:avLst>
              <a:gd name="adj1" fmla="val 50000"/>
              <a:gd name="adj2" fmla="val 94773"/>
            </a:avLst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196752"/>
          <a:ext cx="842493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III</a:t>
            </a:r>
            <a:r>
              <a:rPr lang="ru-RU" sz="3200" b="1" dirty="0" smtClean="0"/>
              <a:t>.Актуализация знаний и фиксация</a:t>
            </a:r>
            <a:br>
              <a:rPr lang="ru-RU" sz="3200" b="1" dirty="0" smtClean="0"/>
            </a:br>
            <a:r>
              <a:rPr lang="ru-RU" sz="3200" b="1" dirty="0" smtClean="0"/>
              <a:t> затруднений в деятельности.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5"/>
            <a:ext cx="864096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Родион Раскольников </a:t>
            </a:r>
          </a:p>
          <a:p>
            <a:r>
              <a:rPr lang="ru-RU" sz="2800" b="1" i="1" dirty="0" smtClean="0"/>
              <a:t>«Вошь или человек, тварь дрожащая или право имею?». </a:t>
            </a:r>
          </a:p>
          <a:p>
            <a:endParaRPr lang="ru-RU" sz="2800" b="1" i="1" dirty="0" smtClean="0"/>
          </a:p>
          <a:p>
            <a:endParaRPr lang="ru-RU" sz="2800" b="1" i="1" dirty="0" smtClean="0"/>
          </a:p>
          <a:p>
            <a:endParaRPr lang="ru-RU" sz="2800" b="1" u="sng" dirty="0" smtClean="0"/>
          </a:p>
          <a:p>
            <a:endParaRPr lang="ru-RU" sz="2800" b="1" u="sng" dirty="0" smtClean="0"/>
          </a:p>
          <a:p>
            <a:endParaRPr lang="ru-RU" sz="2800" b="1" u="sng" dirty="0" smtClean="0"/>
          </a:p>
          <a:p>
            <a:endParaRPr lang="ru-RU" sz="2800" b="1" u="sng" dirty="0" smtClean="0"/>
          </a:p>
          <a:p>
            <a:endParaRPr lang="ru-RU" sz="2800" b="1" u="sng" dirty="0" smtClean="0"/>
          </a:p>
          <a:p>
            <a:r>
              <a:rPr lang="ru-RU" sz="2800" b="1" u="sng" dirty="0" smtClean="0"/>
              <a:t>Вывод 2</a:t>
            </a:r>
            <a:r>
              <a:rPr lang="ru-RU" sz="2800" dirty="0" smtClean="0"/>
              <a:t>. В романе «Преступление и наказание» главная </a:t>
            </a:r>
            <a:r>
              <a:rPr lang="ru-RU" sz="2800" b="1" dirty="0" smtClean="0"/>
              <a:t>идея </a:t>
            </a:r>
            <a:r>
              <a:rPr lang="ru-RU" sz="2800" dirty="0" smtClean="0"/>
              <a:t>– </a:t>
            </a:r>
            <a:r>
              <a:rPr lang="ru-RU" sz="2800" b="1" dirty="0" smtClean="0"/>
              <a:t>религиозная, или христианская </a:t>
            </a:r>
            <a:endParaRPr lang="ru-RU" sz="28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7574" t="24168" r="50000" b="12866"/>
          <a:stretch>
            <a:fillRect/>
          </a:stretch>
        </p:blipFill>
        <p:spPr bwMode="auto">
          <a:xfrm>
            <a:off x="2843808" y="2564904"/>
            <a:ext cx="36004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«Двойники» Раскольникова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84784"/>
            <a:ext cx="83529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r>
              <a:rPr lang="ru-RU" sz="2400" dirty="0" smtClean="0"/>
              <a:t>           Лужин          </a:t>
            </a:r>
            <a:r>
              <a:rPr lang="ru-RU" sz="2000" dirty="0" smtClean="0"/>
              <a:t>                                                              </a:t>
            </a:r>
            <a:r>
              <a:rPr lang="ru-RU" sz="2400" dirty="0" err="1" smtClean="0"/>
              <a:t>Свидригайлов</a:t>
            </a:r>
            <a:endParaRPr lang="ru-RU" sz="2400" dirty="0" smtClean="0"/>
          </a:p>
          <a:p>
            <a:r>
              <a:rPr lang="ru-RU" sz="2000" b="1" i="1" dirty="0" smtClean="0"/>
              <a:t>         </a:t>
            </a:r>
            <a:r>
              <a:rPr lang="ru-RU" sz="2400" b="1" i="1" dirty="0" smtClean="0"/>
              <a:t>«возлюби прежде </a:t>
            </a:r>
            <a:r>
              <a:rPr lang="ru-RU" sz="2000" b="1" i="1" dirty="0" smtClean="0"/>
              <a:t>                                       </a:t>
            </a:r>
            <a:r>
              <a:rPr lang="ru-RU" sz="2400" b="1" i="1" dirty="0" smtClean="0"/>
              <a:t>«одного поля ягоды»</a:t>
            </a:r>
          </a:p>
          <a:p>
            <a:r>
              <a:rPr lang="ru-RU" sz="2000" b="1" i="1" dirty="0" smtClean="0"/>
              <a:t>         </a:t>
            </a:r>
            <a:r>
              <a:rPr lang="ru-RU" sz="2400" b="1" i="1" dirty="0" smtClean="0"/>
              <a:t>всего самого себя»</a:t>
            </a:r>
            <a:endParaRPr lang="ru-RU" sz="2400" dirty="0"/>
          </a:p>
        </p:txBody>
      </p:sp>
      <p:pic>
        <p:nvPicPr>
          <p:cNvPr id="14" name="Рисунок 13"/>
          <p:cNvPicPr/>
          <p:nvPr/>
        </p:nvPicPr>
        <p:blipFill>
          <a:blip r:embed="rId2" cstate="print"/>
          <a:srcRect r="50000" b="14176"/>
          <a:stretch>
            <a:fillRect/>
          </a:stretch>
        </p:blipFill>
        <p:spPr bwMode="auto">
          <a:xfrm>
            <a:off x="1403648" y="3068960"/>
            <a:ext cx="187220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996952"/>
            <a:ext cx="28083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низ 10"/>
          <p:cNvSpPr/>
          <p:nvPr/>
        </p:nvSpPr>
        <p:spPr>
          <a:xfrm>
            <a:off x="5868144" y="1052736"/>
            <a:ext cx="288032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2627784" y="1052736"/>
            <a:ext cx="288032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5059644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 3.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Видя в них своих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двойников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(хотя он ни за что не признается даже себе в этом), Раскольников испытывает к ним глубочайшее отвращение и примкнуть к ним не может, не может принять мир людей, живущих по его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этом - сила Раскольникова, его превосходства над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сильными мира сего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надежда на его нравственное возрождение и возвращение к людям.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806</TotalTime>
  <Words>2438</Words>
  <Application>Microsoft Office PowerPoint</Application>
  <PresentationFormat>Экран (4:3)</PresentationFormat>
  <Paragraphs>329</Paragraphs>
  <Slides>37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Обычная</vt:lpstr>
      <vt:lpstr>Презентация PowerPoint</vt:lpstr>
      <vt:lpstr> Тема. Соня Мармеладова – нравственный  идеал  Ф.М. Достоевского  (по роману «Преступление и наказание»). </vt:lpstr>
      <vt:lpstr> Литература – искусство слова                                       В начале было Слово. (Евангелие)                                                  Слово есть образ Дела. (Солон) </vt:lpstr>
      <vt:lpstr>                 Структура урока </vt:lpstr>
      <vt:lpstr> Ход урока </vt:lpstr>
      <vt:lpstr>  </vt:lpstr>
      <vt:lpstr>Кластер </vt:lpstr>
      <vt:lpstr> III.Актуализация знаний и фиксация  затруднений в деятельности. </vt:lpstr>
      <vt:lpstr>  «Двойники» Раскольникова </vt:lpstr>
      <vt:lpstr>Тест </vt:lpstr>
      <vt:lpstr> IV. Выявление причин затруднения  и постановка цели деятельности. </vt:lpstr>
      <vt:lpstr> V. Построение проекта выхода  из затруднения. </vt:lpstr>
      <vt:lpstr>  VI. Реализация построенного проекта. Первичное закрепление во внешней речи.  </vt:lpstr>
      <vt:lpstr> 1) Первое знакомство с Соней. </vt:lpstr>
      <vt:lpstr>«Фишбон»</vt:lpstr>
      <vt:lpstr> 2) Сравнительная характеристика  Раскольникова и Сони. </vt:lpstr>
      <vt:lpstr>2) Сравнительная характеристика  Раскольникова и Сони.</vt:lpstr>
      <vt:lpstr> Коллаж к образам  Раскольникова и Сони. </vt:lpstr>
      <vt:lpstr>Вывод 6.</vt:lpstr>
      <vt:lpstr>3) Визиты Раскольникова.  3.1. Первый визит Раскольникова к Соне.  (Часть 4, глава IV) </vt:lpstr>
      <vt:lpstr>Капернаум</vt:lpstr>
      <vt:lpstr>Воскрешение Лазаря </vt:lpstr>
      <vt:lpstr>3.2. Второй визит Раскольникова к Соне       (Часть 5, глава IV) </vt:lpstr>
      <vt:lpstr> 3.3. Третий визит Раскольникова к Соне       (Часть 6, глава VIII) </vt:lpstr>
      <vt:lpstr>3. Роль эпилога в романе.</vt:lpstr>
      <vt:lpstr>     </vt:lpstr>
      <vt:lpstr>VIII. Включение в систему знаний и повторение.         </vt:lpstr>
      <vt:lpstr>«Как вы назовете ее (Соню) за этот поступок: грязной потаскушкой или великодушною героинею, принявшею с спокойным достоинством свой мученический венец?» </vt:lpstr>
      <vt:lpstr>IX. Рефлексия деятельности. </vt:lpstr>
      <vt:lpstr>Синквейн к образу Сони. </vt:lpstr>
      <vt:lpstr>                      X. Итог урока.  </vt:lpstr>
      <vt:lpstr>XI. Информация о домашнем  задании. </vt:lpstr>
      <vt:lpstr> Планируемые результаты. </vt:lpstr>
      <vt:lpstr> Формируемые УУД  </vt:lpstr>
      <vt:lpstr>                           Методы и приемы обучения</vt:lpstr>
      <vt:lpstr>        Средства обучения и формы работы </vt:lpstr>
      <vt:lpstr>                                  Технологии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Спицына Алла Николаевна,  учитель русского языка и литературы   Гремяченский филиал МКОУ «Охочевская СОШ»  Щигровского района Курской области </dc:title>
  <dc:creator>дом</dc:creator>
  <cp:lastModifiedBy>User</cp:lastModifiedBy>
  <cp:revision>95</cp:revision>
  <dcterms:created xsi:type="dcterms:W3CDTF">2016-06-30T07:41:42Z</dcterms:created>
  <dcterms:modified xsi:type="dcterms:W3CDTF">2017-01-28T15:47:42Z</dcterms:modified>
</cp:coreProperties>
</file>