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5" r:id="rId7"/>
    <p:sldId id="260" r:id="rId8"/>
    <p:sldId id="261" r:id="rId9"/>
    <p:sldId id="263" r:id="rId10"/>
    <p:sldId id="267" r:id="rId11"/>
    <p:sldId id="268" r:id="rId12"/>
    <p:sldId id="269" r:id="rId13"/>
    <p:sldId id="270" r:id="rId14"/>
    <p:sldId id="271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slide" Target="slide9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slide" Target="slide9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slide" Target="slide9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slide" Target="slide9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slide" Target="slide9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slide" Target="slide9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10.xml"/><Relationship Id="rId7" Type="http://schemas.openxmlformats.org/officeDocument/2006/relationships/slide" Target="slide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image" Target="../media/image8.jpeg"/><Relationship Id="rId9" Type="http://schemas.openxmlformats.org/officeDocument/2006/relationships/slide" Target="slide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42662" y="3873822"/>
            <a:ext cx="20185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lumMod val="95000"/>
                  </a:schemeClr>
                </a:solidFill>
                <a:effectLst/>
              </a:rPr>
              <a:t>Права</a:t>
            </a:r>
            <a:endParaRPr lang="ru-RU" sz="5400" b="1" cap="none" spc="0" dirty="0">
              <a:ln w="50800"/>
              <a:solidFill>
                <a:schemeClr val="bg1">
                  <a:lumMod val="95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63688" y="4797152"/>
            <a:ext cx="39789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lumMod val="95000"/>
                  </a:schemeClr>
                </a:solidFill>
                <a:effectLst/>
              </a:rPr>
              <a:t>обязанности</a:t>
            </a:r>
            <a:endParaRPr lang="ru-RU" sz="5400" b="1" cap="none" spc="0" dirty="0">
              <a:ln w="50800"/>
              <a:solidFill>
                <a:schemeClr val="bg1">
                  <a:lumMod val="95000"/>
                </a:schemeClr>
              </a:soli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04002" y="3801814"/>
            <a:ext cx="33963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lumMod val="95000"/>
                  </a:schemeClr>
                </a:solidFill>
                <a:effectLst/>
              </a:rPr>
              <a:t>родителей</a:t>
            </a:r>
            <a:endParaRPr lang="ru-RU" sz="5400" b="1" cap="none" spc="0" dirty="0">
              <a:ln w="50800"/>
              <a:solidFill>
                <a:schemeClr val="bg1">
                  <a:lumMod val="95000"/>
                </a:schemeClr>
              </a:soli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277666" y="4797152"/>
            <a:ext cx="22663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r>
              <a:rPr lang="ru-RU" sz="5400" b="1" dirty="0" smtClean="0">
                <a:ln w="50800"/>
                <a:solidFill>
                  <a:schemeClr val="bg1">
                    <a:lumMod val="95000"/>
                  </a:schemeClr>
                </a:solidFill>
              </a:rPr>
              <a:t>детей.</a:t>
            </a:r>
            <a:endParaRPr lang="ru-RU" sz="5400" b="1" cap="none" spc="0" dirty="0">
              <a:ln w="50800"/>
              <a:solidFill>
                <a:schemeClr val="bg1">
                  <a:lumMod val="95000"/>
                </a:schemeClr>
              </a:soli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44008" y="3790004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lumMod val="95000"/>
                  </a:schemeClr>
                </a:solidFill>
                <a:effectLst/>
              </a:rPr>
              <a:t>и</a:t>
            </a:r>
            <a:endParaRPr lang="ru-RU" sz="5400" b="1" cap="none" spc="0" dirty="0">
              <a:ln w="50800"/>
              <a:solidFill>
                <a:schemeClr val="bg1">
                  <a:lumMod val="95000"/>
                </a:schemeClr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36113" y="4797152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lumMod val="95000"/>
                  </a:schemeClr>
                </a:solidFill>
                <a:effectLst/>
              </a:rPr>
              <a:t>и</a:t>
            </a:r>
            <a:endParaRPr lang="ru-RU" sz="5400" b="1" cap="none" spc="0" dirty="0">
              <a:ln w="50800"/>
              <a:solidFill>
                <a:schemeClr val="bg1">
                  <a:lumMod val="95000"/>
                </a:schemeClr>
              </a:solidFill>
              <a:effectLst/>
            </a:endParaRPr>
          </a:p>
        </p:txBody>
      </p:sp>
      <p:pic>
        <p:nvPicPr>
          <p:cNvPr id="1026" name="Picture 2" descr="http://www.playcast.ru/uploads/2016/05/15/1865356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848218"/>
            <a:ext cx="4817380" cy="3044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9971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4.07407E-6 L -0.52188 -0.4472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94" y="-2236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59259E-6 L -0.15695 -0.4349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47" y="-2175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33333E-6 L 0.23923 -0.5817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62" y="-2909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22222E-6 L 0.01372 -0.2789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-13958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3.33333E-6 L 0.40885 -0.4240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34" y="-2120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33333E-6 L -0.09775 -0.4240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96" y="-21204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звук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3656" y="750348"/>
            <a:ext cx="232792" cy="232792"/>
          </a:xfrm>
          <a:prstGeom prst="rect">
            <a:avLst/>
          </a:prstGeom>
        </p:spPr>
      </p:pic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09" t="7438" r="23760" b="11847"/>
          <a:stretch/>
        </p:blipFill>
        <p:spPr bwMode="auto">
          <a:xfrm>
            <a:off x="395536" y="352570"/>
            <a:ext cx="1368152" cy="140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187624" y="609623"/>
            <a:ext cx="43204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Волна 2"/>
          <p:cNvSpPr/>
          <p:nvPr/>
        </p:nvSpPr>
        <p:spPr>
          <a:xfrm>
            <a:off x="1619672" y="1052736"/>
            <a:ext cx="7056784" cy="2160240"/>
          </a:xfrm>
          <a:prstGeom prst="wave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>
                <a:solidFill>
                  <a:schemeClr val="bg2">
                    <a:lumMod val="10000"/>
                  </a:schemeClr>
                </a:solidFill>
              </a:rPr>
              <a:t>После развода мать и ребенок переехали жить в другой город. Бывший муж Геннадий  желает принимать участие в воспитании сына. Однако мать препятствует встречам ребенка с отцом: то говорит, что он болен, то совсем уезжает к родным в деревню.</a:t>
            </a:r>
          </a:p>
        </p:txBody>
      </p:sp>
      <p:sp>
        <p:nvSpPr>
          <p:cNvPr id="4" name="Загнутый угол 3"/>
          <p:cNvSpPr/>
          <p:nvPr/>
        </p:nvSpPr>
        <p:spPr>
          <a:xfrm>
            <a:off x="683568" y="3351111"/>
            <a:ext cx="3456384" cy="1800200"/>
          </a:xfrm>
          <a:prstGeom prst="foldedCorner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bg2">
                  <a:lumMod val="75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/>
                <a:ea typeface="Calibri"/>
                <a:cs typeface="Times New Roman"/>
              </a:rPr>
              <a:t>Вопросы: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i="1" dirty="0">
                <a:solidFill>
                  <a:schemeClr val="bg2">
                    <a:lumMod val="10000"/>
                  </a:schemeClr>
                </a:solidFill>
                <a:latin typeface="Times New Roman"/>
                <a:ea typeface="Calibri"/>
                <a:cs typeface="Times New Roman"/>
              </a:rPr>
              <a:t>какое право ребенка нарушается в этой ситуации? Какое право отца нарушается в данной ситуации?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9" name="Загнутый угол 8"/>
          <p:cNvSpPr/>
          <p:nvPr/>
        </p:nvSpPr>
        <p:spPr>
          <a:xfrm>
            <a:off x="4788024" y="3789040"/>
            <a:ext cx="3744416" cy="2232248"/>
          </a:xfrm>
          <a:prstGeom prst="foldedCorner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bg2">
                  <a:lumMod val="75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b="1" dirty="0" smtClean="0">
              <a:solidFill>
                <a:schemeClr val="bg2">
                  <a:lumMod val="10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Times New Roman"/>
                <a:ea typeface="Calibri"/>
                <a:cs typeface="Times New Roman"/>
              </a:rPr>
              <a:t>Ответ: </a:t>
            </a:r>
          </a:p>
          <a:p>
            <a:pPr>
              <a:lnSpc>
                <a:spcPct val="115000"/>
              </a:lnSpc>
            </a:pP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Times New Roman"/>
                <a:ea typeface="Calibri"/>
                <a:cs typeface="Times New Roman"/>
              </a:rPr>
              <a:t> У ребенка -</a:t>
            </a:r>
            <a:r>
              <a:rPr lang="ru-RU" i="1" dirty="0" smtClean="0">
                <a:solidFill>
                  <a:schemeClr val="bg2">
                    <a:lumMod val="10000"/>
                  </a:schemeClr>
                </a:solidFill>
                <a:latin typeface="Times New Roman"/>
                <a:ea typeface="Calibri"/>
                <a:cs typeface="Times New Roman"/>
              </a:rPr>
              <a:t>право </a:t>
            </a:r>
            <a:r>
              <a:rPr lang="ru-RU" i="1" dirty="0">
                <a:solidFill>
                  <a:schemeClr val="bg2">
                    <a:lumMod val="10000"/>
                  </a:schemeClr>
                </a:solidFill>
                <a:latin typeface="Times New Roman"/>
                <a:ea typeface="Calibri"/>
                <a:cs typeface="Times New Roman"/>
              </a:rPr>
              <a:t>на общение с обоими родителями и другими родственниками. </a:t>
            </a:r>
            <a:endParaRPr lang="ru-RU" i="1" dirty="0" smtClean="0">
              <a:solidFill>
                <a:schemeClr val="bg2">
                  <a:lumMod val="10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Times New Roman"/>
                <a:ea typeface="Calibri"/>
                <a:cs typeface="Times New Roman"/>
              </a:rPr>
              <a:t>У отца – </a:t>
            </a:r>
            <a:r>
              <a:rPr lang="ru-RU" i="1" dirty="0" smtClean="0">
                <a:solidFill>
                  <a:schemeClr val="bg2">
                    <a:lumMod val="10000"/>
                  </a:schemeClr>
                </a:solidFill>
                <a:latin typeface="Times New Roman"/>
                <a:ea typeface="Calibri"/>
                <a:cs typeface="Times New Roman"/>
              </a:rPr>
              <a:t>право на </a:t>
            </a:r>
            <a:r>
              <a:rPr lang="ru-RU" i="1" dirty="0">
                <a:solidFill>
                  <a:schemeClr val="bg2">
                    <a:lumMod val="10000"/>
                  </a:schemeClr>
                </a:solidFill>
                <a:latin typeface="Times New Roman"/>
                <a:ea typeface="Calibri"/>
                <a:cs typeface="Times New Roman"/>
              </a:rPr>
              <a:t>равные права и обязанности родителей и детей.</a:t>
            </a:r>
            <a:endParaRPr lang="ru-RU" i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" name="Управляющая кнопка: домой 1">
            <a:hlinkClick r:id="rId7" action="ppaction://hlinksldjump" highlightClick="1"/>
          </p:cNvPr>
          <p:cNvSpPr/>
          <p:nvPr/>
        </p:nvSpPr>
        <p:spPr>
          <a:xfrm>
            <a:off x="8676456" y="6418177"/>
            <a:ext cx="453008" cy="404664"/>
          </a:xfrm>
          <a:prstGeom prst="actionButtonHom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4778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788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звук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3568" y="900336"/>
            <a:ext cx="304800" cy="304800"/>
          </a:xfrm>
          <a:prstGeom prst="rect">
            <a:avLst/>
          </a:prstGeom>
        </p:spPr>
      </p:pic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09" t="7438" r="23760" b="11847"/>
          <a:stretch/>
        </p:blipFill>
        <p:spPr bwMode="auto">
          <a:xfrm>
            <a:off x="395536" y="352570"/>
            <a:ext cx="1368152" cy="140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182823" y="638088"/>
            <a:ext cx="43204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Волна 2"/>
          <p:cNvSpPr/>
          <p:nvPr/>
        </p:nvSpPr>
        <p:spPr>
          <a:xfrm>
            <a:off x="1619672" y="1052736"/>
            <a:ext cx="7056784" cy="2160240"/>
          </a:xfrm>
          <a:prstGeom prst="wave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>
                <a:solidFill>
                  <a:schemeClr val="bg2">
                    <a:lumMod val="10000"/>
                  </a:schemeClr>
                </a:solidFill>
              </a:rPr>
              <a:t>Мать </a:t>
            </a:r>
            <a:r>
              <a:rPr lang="ru-RU" i="1" dirty="0" smtClean="0">
                <a:solidFill>
                  <a:schemeClr val="bg2">
                    <a:lumMod val="10000"/>
                  </a:schemeClr>
                </a:solidFill>
              </a:rPr>
              <a:t>оставила  троих детей </a:t>
            </a:r>
            <a:r>
              <a:rPr lang="ru-RU" i="1" dirty="0">
                <a:solidFill>
                  <a:schemeClr val="bg2">
                    <a:lumMod val="10000"/>
                  </a:schemeClr>
                </a:solidFill>
              </a:rPr>
              <a:t>своим родителям,  живет отдельно, и уже как год нигде не работает,  материально не помогает ни детям,  ни родителям, детей не </a:t>
            </a:r>
            <a:r>
              <a:rPr lang="ru-RU" i="1" dirty="0" smtClean="0">
                <a:solidFill>
                  <a:schemeClr val="bg2">
                    <a:lumMod val="10000"/>
                  </a:schemeClr>
                </a:solidFill>
              </a:rPr>
              <a:t>посещает, </a:t>
            </a:r>
            <a:r>
              <a:rPr lang="ru-RU" i="1" dirty="0">
                <a:solidFill>
                  <a:schemeClr val="bg2">
                    <a:lumMod val="10000"/>
                  </a:schemeClr>
                </a:solidFill>
              </a:rPr>
              <a:t>живет своей беззаботной жизнью.</a:t>
            </a:r>
          </a:p>
        </p:txBody>
      </p:sp>
      <p:sp>
        <p:nvSpPr>
          <p:cNvPr id="4" name="Загнутый угол 3"/>
          <p:cNvSpPr/>
          <p:nvPr/>
        </p:nvSpPr>
        <p:spPr>
          <a:xfrm>
            <a:off x="683568" y="3351111"/>
            <a:ext cx="3456384" cy="1800200"/>
          </a:xfrm>
          <a:prstGeom prst="foldedCorner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bg2">
                  <a:lumMod val="75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Times New Roman"/>
                <a:ea typeface="Calibri"/>
                <a:cs typeface="Times New Roman"/>
              </a:rPr>
              <a:t>Вопросы: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i="1" dirty="0">
                <a:solidFill>
                  <a:schemeClr val="bg2">
                    <a:lumMod val="10000"/>
                  </a:schemeClr>
                </a:solidFill>
                <a:latin typeface="Times New Roman"/>
                <a:ea typeface="Calibri"/>
                <a:cs typeface="Times New Roman"/>
              </a:rPr>
              <a:t>может ли приняться решение о лишении родительских прав этой женщины?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9" name="Загнутый угол 8"/>
          <p:cNvSpPr/>
          <p:nvPr/>
        </p:nvSpPr>
        <p:spPr>
          <a:xfrm>
            <a:off x="4788024" y="3789040"/>
            <a:ext cx="3744416" cy="2232248"/>
          </a:xfrm>
          <a:prstGeom prst="foldedCorner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bg2">
                  <a:lumMod val="75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b="1" dirty="0" smtClean="0">
              <a:solidFill>
                <a:schemeClr val="bg2">
                  <a:lumMod val="10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Times New Roman"/>
                <a:ea typeface="Calibri"/>
                <a:cs typeface="Times New Roman"/>
              </a:rPr>
              <a:t>Ответ: </a:t>
            </a:r>
          </a:p>
          <a:p>
            <a:pPr>
              <a:lnSpc>
                <a:spcPct val="115000"/>
              </a:lnSpc>
            </a:pP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i="1" dirty="0" smtClean="0">
                <a:solidFill>
                  <a:schemeClr val="bg2">
                    <a:lumMod val="10000"/>
                  </a:schemeClr>
                </a:solidFill>
                <a:latin typeface="Times New Roman"/>
                <a:ea typeface="Calibri"/>
                <a:cs typeface="Times New Roman"/>
              </a:rPr>
              <a:t>Да, может, поскольку эта женщина не выполняет свои обязанности о воспитании, заботе и содержании своих детей.</a:t>
            </a:r>
            <a:endParaRPr lang="ru-RU" i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" name="Управляющая кнопка: домой 1">
            <a:hlinkClick r:id="rId7" action="ppaction://hlinksldjump" highlightClick="1"/>
          </p:cNvPr>
          <p:cNvSpPr/>
          <p:nvPr/>
        </p:nvSpPr>
        <p:spPr>
          <a:xfrm>
            <a:off x="8820472" y="6525344"/>
            <a:ext cx="323528" cy="332656"/>
          </a:xfrm>
          <a:prstGeom prst="actionButtonHom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6761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788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звук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4480" y="900336"/>
            <a:ext cx="304800" cy="304800"/>
          </a:xfrm>
          <a:prstGeom prst="rect">
            <a:avLst/>
          </a:prstGeom>
        </p:spPr>
      </p:pic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09" t="7438" r="23760" b="11847"/>
          <a:stretch/>
        </p:blipFill>
        <p:spPr bwMode="auto">
          <a:xfrm>
            <a:off x="395536" y="352570"/>
            <a:ext cx="1368152" cy="140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182823" y="638088"/>
            <a:ext cx="43204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Волна 2"/>
          <p:cNvSpPr/>
          <p:nvPr/>
        </p:nvSpPr>
        <p:spPr>
          <a:xfrm>
            <a:off x="1619672" y="1052736"/>
            <a:ext cx="7056784" cy="2160240"/>
          </a:xfrm>
          <a:prstGeom prst="wave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>
                <a:solidFill>
                  <a:schemeClr val="bg2">
                    <a:lumMod val="10000"/>
                  </a:schemeClr>
                </a:solidFill>
              </a:rPr>
              <a:t>Александру 14 лет. Он живет с матерью, но желает жить с отцом (он в разводе с мамой). Мать против переезда </a:t>
            </a:r>
            <a:r>
              <a:rPr lang="ru-RU" i="1" dirty="0" smtClean="0">
                <a:solidFill>
                  <a:schemeClr val="bg2">
                    <a:lumMod val="10000"/>
                  </a:schemeClr>
                </a:solidFill>
              </a:rPr>
              <a:t>к отцу. </a:t>
            </a:r>
            <a:endParaRPr lang="ru-RU" i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" name="Загнутый угол 3"/>
          <p:cNvSpPr/>
          <p:nvPr/>
        </p:nvSpPr>
        <p:spPr>
          <a:xfrm>
            <a:off x="683568" y="3351111"/>
            <a:ext cx="3456384" cy="1800200"/>
          </a:xfrm>
          <a:prstGeom prst="foldedCorner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bg2">
                  <a:lumMod val="75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Times New Roman"/>
                <a:ea typeface="Calibri"/>
                <a:cs typeface="Times New Roman"/>
              </a:rPr>
              <a:t>Вопрос: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i="1" dirty="0">
                <a:solidFill>
                  <a:schemeClr val="bg2">
                    <a:lumMod val="10000"/>
                  </a:schemeClr>
                </a:solidFill>
                <a:latin typeface="Times New Roman"/>
                <a:ea typeface="Calibri"/>
                <a:cs typeface="Times New Roman"/>
              </a:rPr>
              <a:t>: имеет ли Александр  право выбрать,  с кем ему жить? Должен ли суд учесть мнение ребенка. Какое право ребенка нарушается?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9" name="Загнутый угол 8"/>
          <p:cNvSpPr/>
          <p:nvPr/>
        </p:nvSpPr>
        <p:spPr>
          <a:xfrm>
            <a:off x="4788024" y="3789040"/>
            <a:ext cx="3744416" cy="2232248"/>
          </a:xfrm>
          <a:prstGeom prst="foldedCorner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bg2">
                  <a:lumMod val="75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b="1" dirty="0" smtClean="0">
              <a:solidFill>
                <a:schemeClr val="bg2">
                  <a:lumMod val="10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Times New Roman"/>
                <a:ea typeface="Calibri"/>
                <a:cs typeface="Times New Roman"/>
              </a:rPr>
              <a:t>Ответ: </a:t>
            </a:r>
          </a:p>
          <a:p>
            <a:pPr>
              <a:lnSpc>
                <a:spcPct val="115000"/>
              </a:lnSpc>
            </a:pP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i="1" dirty="0" smtClean="0">
                <a:solidFill>
                  <a:schemeClr val="bg2">
                    <a:lumMod val="10000"/>
                  </a:schemeClr>
                </a:solidFill>
                <a:latin typeface="Times New Roman"/>
                <a:ea typeface="Calibri"/>
                <a:cs typeface="Times New Roman"/>
              </a:rPr>
              <a:t>Александр имеет право выбрать, с кем ему жить. Суд должен учесть </a:t>
            </a:r>
            <a:r>
              <a:rPr lang="ru-RU" i="1" dirty="0">
                <a:solidFill>
                  <a:schemeClr val="bg2">
                    <a:lumMod val="10000"/>
                  </a:schemeClr>
                </a:solidFill>
                <a:latin typeface="Times New Roman"/>
                <a:ea typeface="Calibri"/>
                <a:cs typeface="Times New Roman"/>
              </a:rPr>
              <a:t>его мнение. </a:t>
            </a:r>
            <a:r>
              <a:rPr lang="ru-RU" i="1" dirty="0" smtClean="0">
                <a:solidFill>
                  <a:schemeClr val="bg2">
                    <a:lumMod val="10000"/>
                  </a:schemeClr>
                </a:solidFill>
                <a:latin typeface="Times New Roman"/>
                <a:ea typeface="Calibri"/>
                <a:cs typeface="Times New Roman"/>
              </a:rPr>
              <a:t>Мать нарушает право </a:t>
            </a:r>
            <a:r>
              <a:rPr lang="ru-RU" i="1" dirty="0">
                <a:solidFill>
                  <a:schemeClr val="bg2">
                    <a:lumMod val="10000"/>
                  </a:schemeClr>
                </a:solidFill>
                <a:latin typeface="Times New Roman"/>
                <a:ea typeface="Calibri"/>
                <a:cs typeface="Times New Roman"/>
              </a:rPr>
              <a:t>ребенка выражать своё мнение.</a:t>
            </a:r>
            <a:endParaRPr lang="ru-RU" i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" name="Управляющая кнопка: домой 1">
            <a:hlinkClick r:id="rId7" action="ppaction://hlinksldjump" highlightClick="1"/>
          </p:cNvPr>
          <p:cNvSpPr/>
          <p:nvPr/>
        </p:nvSpPr>
        <p:spPr>
          <a:xfrm>
            <a:off x="8820472" y="6525344"/>
            <a:ext cx="323528" cy="332656"/>
          </a:xfrm>
          <a:prstGeom prst="actionButtonHom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2915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788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звук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04190" y="669055"/>
            <a:ext cx="455689" cy="455689"/>
          </a:xfrm>
          <a:prstGeom prst="rect">
            <a:avLst/>
          </a:prstGeom>
        </p:spPr>
      </p:pic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09" t="7438" r="23760" b="11847"/>
          <a:stretch/>
        </p:blipFill>
        <p:spPr bwMode="auto">
          <a:xfrm>
            <a:off x="395536" y="352570"/>
            <a:ext cx="1368152" cy="140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182823" y="638088"/>
            <a:ext cx="43204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Волна 2"/>
          <p:cNvSpPr/>
          <p:nvPr/>
        </p:nvSpPr>
        <p:spPr>
          <a:xfrm>
            <a:off x="1619672" y="1052736"/>
            <a:ext cx="7056784" cy="2160240"/>
          </a:xfrm>
          <a:prstGeom prst="wave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>
                <a:solidFill>
                  <a:schemeClr val="bg2">
                    <a:lumMod val="10000"/>
                  </a:schemeClr>
                </a:solidFill>
              </a:rPr>
              <a:t>Татьяне 17 лет. У нее есть жених. Она хочет с ним жить. Но родители против этого человека. Не дают ей встречаться, закрывают в квартире.</a:t>
            </a:r>
          </a:p>
        </p:txBody>
      </p:sp>
      <p:sp>
        <p:nvSpPr>
          <p:cNvPr id="4" name="Загнутый угол 3"/>
          <p:cNvSpPr/>
          <p:nvPr/>
        </p:nvSpPr>
        <p:spPr>
          <a:xfrm>
            <a:off x="683568" y="3351111"/>
            <a:ext cx="3456384" cy="1800200"/>
          </a:xfrm>
          <a:prstGeom prst="foldedCorner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bg2">
                  <a:lumMod val="75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/>
                <a:ea typeface="Calibri"/>
                <a:cs typeface="Times New Roman"/>
              </a:rPr>
              <a:t>Вопросы: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i="1" dirty="0">
                <a:solidFill>
                  <a:schemeClr val="bg2">
                    <a:lumMod val="10000"/>
                  </a:schemeClr>
                </a:solidFill>
                <a:latin typeface="Times New Roman"/>
                <a:ea typeface="Calibri"/>
                <a:cs typeface="Times New Roman"/>
              </a:rPr>
              <a:t>п</a:t>
            </a:r>
            <a:r>
              <a:rPr lang="ru-RU" i="1" dirty="0" smtClean="0">
                <a:solidFill>
                  <a:schemeClr val="bg2">
                    <a:lumMod val="10000"/>
                  </a:schemeClr>
                </a:solidFill>
                <a:latin typeface="Times New Roman"/>
                <a:ea typeface="Calibri"/>
                <a:cs typeface="Times New Roman"/>
              </a:rPr>
              <a:t>равы </a:t>
            </a:r>
            <a:r>
              <a:rPr lang="ru-RU" i="1" dirty="0">
                <a:solidFill>
                  <a:schemeClr val="bg2">
                    <a:lumMod val="10000"/>
                  </a:schemeClr>
                </a:solidFill>
                <a:latin typeface="Times New Roman"/>
                <a:ea typeface="Calibri"/>
                <a:cs typeface="Times New Roman"/>
              </a:rPr>
              <a:t>ли родители в этой ситуации. Что вы посоветуете  Татьяне.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9" name="Загнутый угол 8"/>
          <p:cNvSpPr/>
          <p:nvPr/>
        </p:nvSpPr>
        <p:spPr>
          <a:xfrm>
            <a:off x="4788024" y="3789040"/>
            <a:ext cx="3744416" cy="2232248"/>
          </a:xfrm>
          <a:prstGeom prst="foldedCorner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bg2">
                  <a:lumMod val="75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b="1" dirty="0" smtClean="0">
              <a:solidFill>
                <a:schemeClr val="bg2">
                  <a:lumMod val="10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Times New Roman"/>
                <a:ea typeface="Calibri"/>
                <a:cs typeface="Times New Roman"/>
              </a:rPr>
              <a:t>Ответ: </a:t>
            </a:r>
          </a:p>
          <a:p>
            <a:pPr>
              <a:lnSpc>
                <a:spcPct val="115000"/>
              </a:lnSpc>
            </a:pPr>
            <a:r>
              <a:rPr lang="ru-RU" i="1" dirty="0">
                <a:solidFill>
                  <a:schemeClr val="bg2">
                    <a:lumMod val="10000"/>
                  </a:schemeClr>
                </a:solidFill>
                <a:latin typeface="Times New Roman"/>
                <a:ea typeface="Calibri"/>
                <a:cs typeface="Times New Roman"/>
              </a:rPr>
              <a:t>Ответственность за жизнь Татьяны несут родители до 18 лет.</a:t>
            </a:r>
          </a:p>
          <a:p>
            <a:pPr>
              <a:lnSpc>
                <a:spcPct val="115000"/>
              </a:lnSpc>
            </a:pPr>
            <a:r>
              <a:rPr lang="ru-RU" i="1" dirty="0">
                <a:solidFill>
                  <a:schemeClr val="bg2">
                    <a:lumMod val="10000"/>
                  </a:schemeClr>
                </a:solidFill>
                <a:latin typeface="Times New Roman"/>
                <a:ea typeface="Calibri"/>
                <a:cs typeface="Times New Roman"/>
              </a:rPr>
              <a:t>Татьяне нужно дождаться совершеннолетия и потом устраивать свою личную жизнь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Times New Roman"/>
                <a:ea typeface="Calibri"/>
                <a:cs typeface="Times New Roman"/>
              </a:rPr>
              <a:t>.</a:t>
            </a:r>
          </a:p>
          <a:p>
            <a:pPr>
              <a:lnSpc>
                <a:spcPct val="115000"/>
              </a:lnSpc>
            </a:pPr>
            <a:endParaRPr lang="ru-RU" i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" name="Управляющая кнопка: домой 1">
            <a:hlinkClick r:id="rId7" action="ppaction://hlinksldjump" highlightClick="1"/>
          </p:cNvPr>
          <p:cNvSpPr/>
          <p:nvPr/>
        </p:nvSpPr>
        <p:spPr>
          <a:xfrm>
            <a:off x="8820472" y="6597352"/>
            <a:ext cx="323528" cy="260648"/>
          </a:xfrm>
          <a:prstGeom prst="actionButtonHom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6355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788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звук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03378" y="747936"/>
            <a:ext cx="609600" cy="609600"/>
          </a:xfrm>
          <a:prstGeom prst="rect">
            <a:avLst/>
          </a:prstGeom>
        </p:spPr>
      </p:pic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09" t="7438" r="23760" b="11847"/>
          <a:stretch/>
        </p:blipFill>
        <p:spPr bwMode="auto">
          <a:xfrm>
            <a:off x="395536" y="352570"/>
            <a:ext cx="1368152" cy="140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182823" y="638088"/>
            <a:ext cx="43204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Волна 2"/>
          <p:cNvSpPr/>
          <p:nvPr/>
        </p:nvSpPr>
        <p:spPr>
          <a:xfrm>
            <a:off x="1619672" y="1052736"/>
            <a:ext cx="7056784" cy="2160240"/>
          </a:xfrm>
          <a:prstGeom prst="wave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>
                <a:solidFill>
                  <a:schemeClr val="bg2">
                    <a:lumMod val="10000"/>
                  </a:schemeClr>
                </a:solidFill>
              </a:rPr>
              <a:t>Бывший муж Веры переехал жить в другой город. И вот уже 4 месяца не платит алименты на 2-х  своих детей. На телефонные звонки не отвечает. </a:t>
            </a:r>
          </a:p>
        </p:txBody>
      </p:sp>
      <p:sp>
        <p:nvSpPr>
          <p:cNvPr id="4" name="Загнутый угол 3"/>
          <p:cNvSpPr/>
          <p:nvPr/>
        </p:nvSpPr>
        <p:spPr>
          <a:xfrm>
            <a:off x="683568" y="3351111"/>
            <a:ext cx="3456384" cy="1800200"/>
          </a:xfrm>
          <a:prstGeom prst="foldedCorner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bg2">
                  <a:lumMod val="75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/>
                <a:ea typeface="Calibri"/>
                <a:cs typeface="Times New Roman"/>
              </a:rPr>
              <a:t>Вопросы: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i="1" dirty="0">
                <a:solidFill>
                  <a:schemeClr val="bg2">
                    <a:lumMod val="10000"/>
                  </a:schemeClr>
                </a:solidFill>
                <a:latin typeface="Times New Roman"/>
                <a:ea typeface="Calibri"/>
                <a:cs typeface="Times New Roman"/>
              </a:rPr>
              <a:t>какую обязанность родителя не выполняет этот отец?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9" name="Загнутый угол 8"/>
          <p:cNvSpPr/>
          <p:nvPr/>
        </p:nvSpPr>
        <p:spPr>
          <a:xfrm>
            <a:off x="4788024" y="3789040"/>
            <a:ext cx="3744416" cy="2232248"/>
          </a:xfrm>
          <a:prstGeom prst="foldedCorner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bg2">
                  <a:lumMod val="75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b="1" dirty="0" smtClean="0">
              <a:solidFill>
                <a:schemeClr val="bg2">
                  <a:lumMod val="10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Times New Roman"/>
                <a:ea typeface="Calibri"/>
                <a:cs typeface="Times New Roman"/>
              </a:rPr>
              <a:t>Ответ: </a:t>
            </a:r>
          </a:p>
          <a:p>
            <a:pPr>
              <a:lnSpc>
                <a:spcPct val="115000"/>
              </a:lnSpc>
            </a:pP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i="1" dirty="0">
                <a:solidFill>
                  <a:schemeClr val="bg2">
                    <a:lumMod val="10000"/>
                  </a:schemeClr>
                </a:solidFill>
                <a:latin typeface="Times New Roman"/>
                <a:ea typeface="Calibri"/>
                <a:cs typeface="Times New Roman"/>
              </a:rPr>
              <a:t>Обязанность содержать своих несовершеннолетних детей.</a:t>
            </a:r>
            <a:endParaRPr lang="ru-RU" i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" name="Управляющая кнопка: домой 1">
            <a:hlinkClick r:id="rId7" action="ppaction://hlinksldjump" highlightClick="1"/>
          </p:cNvPr>
          <p:cNvSpPr/>
          <p:nvPr/>
        </p:nvSpPr>
        <p:spPr>
          <a:xfrm>
            <a:off x="8820472" y="6597352"/>
            <a:ext cx="323528" cy="260648"/>
          </a:xfrm>
          <a:prstGeom prst="actionButtonHom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7911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788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звук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7227" y="638088"/>
            <a:ext cx="609600" cy="609600"/>
          </a:xfrm>
          <a:prstGeom prst="rect">
            <a:avLst/>
          </a:prstGeom>
        </p:spPr>
      </p:pic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09" t="7438" r="23760" b="11847"/>
          <a:stretch/>
        </p:blipFill>
        <p:spPr bwMode="auto">
          <a:xfrm>
            <a:off x="395536" y="352570"/>
            <a:ext cx="1368152" cy="140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182823" y="638088"/>
            <a:ext cx="43204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Волна 2"/>
          <p:cNvSpPr/>
          <p:nvPr/>
        </p:nvSpPr>
        <p:spPr>
          <a:xfrm>
            <a:off x="1619672" y="1052736"/>
            <a:ext cx="7056784" cy="2160240"/>
          </a:xfrm>
          <a:prstGeom prst="wave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>
                <a:solidFill>
                  <a:schemeClr val="bg2">
                    <a:lumMod val="10000"/>
                  </a:schemeClr>
                </a:solidFill>
              </a:rPr>
              <a:t>Василию 25 лет. Он работает  охранником </a:t>
            </a:r>
            <a:r>
              <a:rPr lang="ru-RU" i="1" dirty="0" smtClean="0">
                <a:solidFill>
                  <a:schemeClr val="bg2">
                    <a:lumMod val="10000"/>
                  </a:schemeClr>
                </a:solidFill>
              </a:rPr>
              <a:t>. В </a:t>
            </a:r>
            <a:r>
              <a:rPr lang="ru-RU" i="1" dirty="0">
                <a:solidFill>
                  <a:schemeClr val="bg2">
                    <a:lumMod val="10000"/>
                  </a:schemeClr>
                </a:solidFill>
              </a:rPr>
              <a:t>свободное время подрабатывает в службе такси. У Василия есть больная  мать, пенсия у нее маленькая. Денег на лекарства не хватает. Но Василий редко навещает свою мать. Не интересуется здоровьем.</a:t>
            </a:r>
          </a:p>
        </p:txBody>
      </p:sp>
      <p:sp>
        <p:nvSpPr>
          <p:cNvPr id="4" name="Загнутый угол 3"/>
          <p:cNvSpPr/>
          <p:nvPr/>
        </p:nvSpPr>
        <p:spPr>
          <a:xfrm>
            <a:off x="683568" y="3351111"/>
            <a:ext cx="3456384" cy="1800200"/>
          </a:xfrm>
          <a:prstGeom prst="foldedCorner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bg2">
                  <a:lumMod val="75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/>
                <a:ea typeface="Calibri"/>
                <a:cs typeface="Times New Roman"/>
              </a:rPr>
              <a:t>Вопросы: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i="1" dirty="0" smtClean="0">
                <a:solidFill>
                  <a:schemeClr val="bg2">
                    <a:lumMod val="10000"/>
                  </a:schemeClr>
                </a:solidFill>
                <a:latin typeface="Times New Roman"/>
                <a:ea typeface="Calibri"/>
                <a:cs typeface="Times New Roman"/>
              </a:rPr>
              <a:t>какую </a:t>
            </a:r>
            <a:r>
              <a:rPr lang="ru-RU" i="1" dirty="0">
                <a:solidFill>
                  <a:schemeClr val="bg2">
                    <a:lumMod val="10000"/>
                  </a:schemeClr>
                </a:solidFill>
                <a:latin typeface="Times New Roman"/>
                <a:ea typeface="Calibri"/>
                <a:cs typeface="Times New Roman"/>
              </a:rPr>
              <a:t>обязанность не выполняет совершеннолетний сын?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9" name="Загнутый угол 8"/>
          <p:cNvSpPr/>
          <p:nvPr/>
        </p:nvSpPr>
        <p:spPr>
          <a:xfrm>
            <a:off x="4788024" y="3789040"/>
            <a:ext cx="3744416" cy="2232248"/>
          </a:xfrm>
          <a:prstGeom prst="foldedCorner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bg2">
                  <a:lumMod val="75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b="1" dirty="0" smtClean="0">
              <a:solidFill>
                <a:schemeClr val="bg2">
                  <a:lumMod val="10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Times New Roman"/>
                <a:ea typeface="Calibri"/>
                <a:cs typeface="Times New Roman"/>
              </a:rPr>
              <a:t>Ответ: </a:t>
            </a:r>
          </a:p>
          <a:p>
            <a:pPr>
              <a:lnSpc>
                <a:spcPct val="115000"/>
              </a:lnSpc>
            </a:pPr>
            <a:r>
              <a:rPr lang="ru-RU" i="1" dirty="0">
                <a:solidFill>
                  <a:schemeClr val="bg2">
                    <a:lumMod val="10000"/>
                  </a:schemeClr>
                </a:solidFill>
                <a:latin typeface="Times New Roman"/>
                <a:ea typeface="Calibri"/>
                <a:cs typeface="Times New Roman"/>
              </a:rPr>
              <a:t>Обязанность содержать своих нетрудоспособных родителей.</a:t>
            </a:r>
            <a:endParaRPr lang="ru-RU" i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" name="Управляющая кнопка: домой 1">
            <a:hlinkClick r:id="rId7" action="ppaction://hlinksldjump" highlightClick="1"/>
          </p:cNvPr>
          <p:cNvSpPr/>
          <p:nvPr/>
        </p:nvSpPr>
        <p:spPr>
          <a:xfrm>
            <a:off x="8676456" y="6519259"/>
            <a:ext cx="467544" cy="332656"/>
          </a:xfrm>
          <a:prstGeom prst="actionButtonHom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239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788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Неделя правовых знаний\8074_9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080" y="980728"/>
            <a:ext cx="2304256" cy="3450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G:\Неделя правовых знаний\66559b0d-87a6-11e1-987f-0019d18530d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204864"/>
            <a:ext cx="2256456" cy="3450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G:\Неделя правовых знаний\dl_image_4457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853" y="962270"/>
            <a:ext cx="2441048" cy="3459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8680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90966" y="811156"/>
            <a:ext cx="16257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Брак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5286" y="2204864"/>
            <a:ext cx="20759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Семья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5286" y="3422326"/>
            <a:ext cx="20185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Права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9152" y="4883767"/>
            <a:ext cx="40751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Обязанности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55072" y="2348880"/>
            <a:ext cx="3294112" cy="9233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Добровольный </a:t>
            </a:r>
            <a:r>
              <a:rPr lang="ru-RU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союз мужчины и женщины с целью создания семьи.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530934" y="825699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Группа  </a:t>
            </a:r>
            <a:r>
              <a:rPr lang="ru-RU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людей, члены которой связаны кровным родством (родители и дети, братья сестры) или браком (муж и жена).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574409" y="5022266"/>
            <a:ext cx="43374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Нормы и правила </a:t>
            </a:r>
            <a:r>
              <a:rPr lang="ru-RU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поведения, которые регулируют отношения между людьми.</a:t>
            </a:r>
            <a:endParaRPr lang="ru-RU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55072" y="3699325"/>
            <a:ext cx="43374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Круг действий, возложенных на кого-то и обязательных для их выполнения.</a:t>
            </a:r>
            <a:endParaRPr lang="ru-RU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3" name="Прямая со стрелкой 12"/>
          <p:cNvCxnSpPr>
            <a:endCxn id="8" idx="1"/>
          </p:cNvCxnSpPr>
          <p:nvPr/>
        </p:nvCxnSpPr>
        <p:spPr>
          <a:xfrm>
            <a:off x="2195736" y="1287364"/>
            <a:ext cx="2359336" cy="152318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endCxn id="9" idx="1"/>
          </p:cNvCxnSpPr>
          <p:nvPr/>
        </p:nvCxnSpPr>
        <p:spPr>
          <a:xfrm flipV="1">
            <a:off x="2678838" y="1287364"/>
            <a:ext cx="1852096" cy="1327586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2678838" y="4022490"/>
            <a:ext cx="2037178" cy="1062694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4211960" y="4022490"/>
            <a:ext cx="362449" cy="1322942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2914147" y="0"/>
            <a:ext cx="2880320" cy="369332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Словарная работа</a:t>
            </a:r>
            <a:endParaRPr lang="ru-RU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35795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static.ozone.ru/multimedia/101605145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23122"/>
            <a:ext cx="3535170" cy="5197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335895" y="2252239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u="sng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Семейный кодекс</a:t>
            </a:r>
            <a:r>
              <a:rPr lang="ru-RU" sz="24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нормативно правовой акт, регулирующий семейные отношения на территории Российской Федерации.</a:t>
            </a:r>
            <a:endParaRPr lang="ru-RU" sz="24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54230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http://artsburo.ru/upload/iblock/322/svidetelstvo-o-rozhdeni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48680"/>
            <a:ext cx="3785461" cy="529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427984" y="1628800"/>
            <a:ext cx="4176464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 smtClean="0">
                <a:solidFill>
                  <a:schemeClr val="bg1"/>
                </a:solidFill>
              </a:rPr>
              <a:t>Свидетельство </a:t>
            </a:r>
            <a:r>
              <a:rPr lang="ru-RU" sz="2000" b="1" u="sng" dirty="0">
                <a:solidFill>
                  <a:schemeClr val="bg1"/>
                </a:solidFill>
              </a:rPr>
              <a:t>о </a:t>
            </a:r>
            <a:r>
              <a:rPr lang="ru-RU" sz="2000" b="1" u="sng" dirty="0" smtClean="0">
                <a:solidFill>
                  <a:schemeClr val="bg1"/>
                </a:solidFill>
              </a:rPr>
              <a:t>рождении </a:t>
            </a:r>
            <a:r>
              <a:rPr lang="ru-RU" sz="2000" b="1" dirty="0">
                <a:solidFill>
                  <a:schemeClr val="bg1"/>
                </a:solidFill>
              </a:rPr>
              <a:t>— </a:t>
            </a:r>
            <a:r>
              <a:rPr lang="ru-RU" dirty="0">
                <a:solidFill>
                  <a:schemeClr val="bg1"/>
                </a:solidFill>
              </a:rPr>
              <a:t>документ, регистрирующий факт рождения ребенка в государственных органах</a:t>
            </a:r>
            <a:r>
              <a:rPr lang="ru-RU" dirty="0" smtClean="0">
                <a:solidFill>
                  <a:schemeClr val="bg1"/>
                </a:solidFill>
              </a:rPr>
              <a:t>.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В </a:t>
            </a:r>
            <a:r>
              <a:rPr lang="ru-RU" b="1" dirty="0">
                <a:solidFill>
                  <a:schemeClr val="bg1"/>
                </a:solidFill>
              </a:rPr>
              <a:t>этом</a:t>
            </a:r>
            <a:r>
              <a:rPr lang="ru-RU" dirty="0">
                <a:solidFill>
                  <a:schemeClr val="bg1"/>
                </a:solidFill>
              </a:rPr>
              <a:t> документе содержится информация об имени ребёнка, дате его </a:t>
            </a:r>
            <a:r>
              <a:rPr lang="ru-RU" b="1" dirty="0">
                <a:solidFill>
                  <a:schemeClr val="bg1"/>
                </a:solidFill>
              </a:rPr>
              <a:t>рождения</a:t>
            </a:r>
            <a:r>
              <a:rPr lang="ru-RU" dirty="0">
                <a:solidFill>
                  <a:schemeClr val="bg1"/>
                </a:solidFill>
              </a:rPr>
              <a:t>, а также именах его родителей.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77670" y="1607762"/>
            <a:ext cx="7377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Иванов</a:t>
            </a:r>
            <a:endParaRPr lang="ru-RU" sz="1600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1680" y="1772816"/>
            <a:ext cx="13612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Иван Иванович</a:t>
            </a:r>
            <a:endParaRPr lang="ru-RU" sz="1600" i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3057" y="199601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707788" y="1977094"/>
            <a:ext cx="992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15.04.1993</a:t>
            </a:r>
            <a:endParaRPr lang="ru-RU" sz="1600" i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75185" y="2115495"/>
            <a:ext cx="29033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пятнадцатого апреля одна тысяча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2276872"/>
            <a:ext cx="31683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девятьсот девяносто </a:t>
            </a:r>
            <a:r>
              <a:rPr lang="ru-RU" sz="1600" dirty="0">
                <a:solidFill>
                  <a:srgbClr val="002060"/>
                </a:solidFill>
                <a:latin typeface="Monotype Corsiva" panose="03010101010201010101" pitchFamily="66" charset="0"/>
              </a:rPr>
              <a:t>третьего года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555768" y="2429272"/>
            <a:ext cx="92204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г. Москва</a:t>
            </a:r>
            <a:endParaRPr lang="ru-RU" sz="1600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93802" y="2629074"/>
            <a:ext cx="19415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Российская</a:t>
            </a:r>
            <a:r>
              <a:rPr lang="ru-RU" sz="1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  <a:r>
              <a:rPr lang="ru-RU" sz="16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Федерация</a:t>
            </a:r>
            <a:endParaRPr lang="ru-RU" sz="1600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24362" y="2785210"/>
            <a:ext cx="54373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6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1993</a:t>
            </a:r>
            <a:endParaRPr lang="ru-RU" sz="1600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055561" y="2798351"/>
            <a:ext cx="7088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6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апреля</a:t>
            </a:r>
            <a:endParaRPr lang="ru-RU" sz="1600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314342" y="2767826"/>
            <a:ext cx="3642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6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30</a:t>
            </a:r>
            <a:endParaRPr lang="ru-RU" sz="1600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226864" y="2937103"/>
            <a:ext cx="45397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6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496</a:t>
            </a:r>
            <a:endParaRPr lang="ru-RU" sz="1600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40113" y="3026578"/>
            <a:ext cx="7377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Иванов</a:t>
            </a:r>
            <a:endParaRPr lang="ru-RU" sz="1600" i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55768" y="3211209"/>
            <a:ext cx="14221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Петр Петрович</a:t>
            </a:r>
            <a:endParaRPr lang="ru-RU" sz="1600" i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854727" y="3612744"/>
            <a:ext cx="824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Иванова</a:t>
            </a:r>
            <a:endParaRPr lang="ru-RU" sz="1600" i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28173" y="3782021"/>
            <a:ext cx="1688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Мария Степановна</a:t>
            </a:r>
            <a:endParaRPr lang="ru-RU" sz="1600" i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208272" y="4120575"/>
            <a:ext cx="1172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Отдел ЗАГС</a:t>
            </a:r>
            <a:endParaRPr lang="ru-RU" sz="1600" i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27380" y="4301150"/>
            <a:ext cx="22637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Советского р-на г. Москвы</a:t>
            </a:r>
            <a:endParaRPr lang="ru-RU" sz="1600" i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026171" y="4636452"/>
            <a:ext cx="3642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6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30</a:t>
            </a:r>
            <a:endParaRPr lang="ru-RU" sz="1600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431088" y="4628375"/>
            <a:ext cx="7088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6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апреля</a:t>
            </a:r>
            <a:endParaRPr lang="ru-RU" sz="1600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430296" y="4625630"/>
            <a:ext cx="54373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6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1993</a:t>
            </a:r>
            <a:endParaRPr lang="ru-RU" sz="1600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1619122">
            <a:off x="2711026" y="4976402"/>
            <a:ext cx="133562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образец</a:t>
            </a:r>
            <a:endParaRPr lang="ru-RU" sz="2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9139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  <p:bldP spid="4" grpId="0"/>
      <p:bldP spid="10" grpId="0"/>
      <p:bldP spid="11" grpId="0"/>
      <p:bldP spid="9" grpId="0"/>
      <p:bldP spid="12" grpId="0"/>
      <p:bldP spid="13" grpId="0"/>
      <p:bldP spid="14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1037321"/>
            <a:ext cx="280831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Алименты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03848" y="1114079"/>
            <a:ext cx="53823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- это </a:t>
            </a:r>
            <a:r>
              <a:rPr lang="ru-RU" sz="2400" dirty="0">
                <a:solidFill>
                  <a:schemeClr val="bg1"/>
                </a:solidFill>
              </a:rPr>
              <a:t>денежные средства, выплачиваемые на содержание детей или родителей по решению суда или добровольно.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914147" y="0"/>
            <a:ext cx="2880320" cy="369332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Словарная работа</a:t>
            </a:r>
            <a:endParaRPr lang="ru-RU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49628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194587" y="2599885"/>
            <a:ext cx="2611625" cy="15696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Права и обязанности родителей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62947" y="789154"/>
            <a:ext cx="1992829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Имеют право и обязаны воспитывать своих детей</a:t>
            </a:r>
            <a:endParaRPr lang="ru-RU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2694962"/>
            <a:ext cx="2424878" cy="20313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Обязаны заботиться о здоровье, физическом, психическом, духовном и нравственном развитии своих детей</a:t>
            </a:r>
            <a:endParaRPr lang="ru-RU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07161" y="4761446"/>
            <a:ext cx="2399659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Обязаны обеспечить получение детьми основного общего образования</a:t>
            </a:r>
            <a:endParaRPr lang="ru-RU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93980" y="938774"/>
            <a:ext cx="2212840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Имеют равные права и несут равные обязанности</a:t>
            </a:r>
            <a:endParaRPr lang="ru-RU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33451" y="908720"/>
            <a:ext cx="2414265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Обязаны содержать своих несовершеннолетних детей</a:t>
            </a:r>
            <a:endParaRPr lang="ru-RU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232171" y="4365104"/>
            <a:ext cx="1992829" cy="14773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вправе причинять вред психическому и физическому здоровью детей</a:t>
            </a:r>
            <a:endParaRPr lang="ru-RU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987824" y="17065"/>
            <a:ext cx="2880320" cy="369332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НАЗОВИ ЛИШНЕЕ</a:t>
            </a:r>
            <a:endParaRPr lang="ru-RU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371385" y="2631709"/>
            <a:ext cx="2208853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Право жить и воспитываться в семье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H="1" flipV="1">
            <a:off x="2555776" y="1989483"/>
            <a:ext cx="638811" cy="610402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3" idx="1"/>
          </p:cNvCxnSpPr>
          <p:nvPr/>
        </p:nvCxnSpPr>
        <p:spPr>
          <a:xfrm flipH="1">
            <a:off x="2892422" y="3384715"/>
            <a:ext cx="302165" cy="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4211960" y="4169545"/>
            <a:ext cx="0" cy="556742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5806212" y="4169545"/>
            <a:ext cx="425959" cy="27837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V="1">
            <a:off x="5806212" y="2139103"/>
            <a:ext cx="327239" cy="460782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3" idx="0"/>
            <a:endCxn id="8" idx="2"/>
          </p:cNvCxnSpPr>
          <p:nvPr/>
        </p:nvCxnSpPr>
        <p:spPr>
          <a:xfrm flipV="1">
            <a:off x="4500400" y="2139103"/>
            <a:ext cx="0" cy="460782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9327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2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24403" y="2865435"/>
            <a:ext cx="2520280" cy="156966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Права и обязанности детей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1154361"/>
            <a:ext cx="2208853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Право жить и воспитываться в семье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62947" y="2852936"/>
            <a:ext cx="2088232" cy="132343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Право на общение с обоими родителями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99587" y="668384"/>
            <a:ext cx="2448272" cy="14773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Обязаны содержать своих нетрудоспособных нуждающихся в помощи родителей</a:t>
            </a:r>
            <a:endParaRPr lang="ru-RU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640794" y="3187836"/>
            <a:ext cx="1992829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Право на имя, отчество и фамилию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299587" y="5028580"/>
            <a:ext cx="2296615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Право выражать свое мнение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207199" y="4808916"/>
            <a:ext cx="1992829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Право на защиту своих прав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678123" y="974273"/>
            <a:ext cx="2212840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Имеют равные права и несут равные обязанности</a:t>
            </a:r>
            <a:endParaRPr lang="ru-RU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305031" y="-91"/>
            <a:ext cx="2880320" cy="369332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НАЗОВИ ЛИШНЕЕ</a:t>
            </a:r>
            <a:endParaRPr lang="ru-RU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H="1" flipV="1">
            <a:off x="2892421" y="2170024"/>
            <a:ext cx="631983" cy="682912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3087791" y="4467460"/>
            <a:ext cx="436612" cy="341457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3" idx="1"/>
          </p:cNvCxnSpPr>
          <p:nvPr/>
        </p:nvCxnSpPr>
        <p:spPr>
          <a:xfrm flipH="1">
            <a:off x="2651179" y="3650265"/>
            <a:ext cx="873224" cy="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6044683" y="4467460"/>
            <a:ext cx="570455" cy="545716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6044683" y="3695667"/>
            <a:ext cx="616935" cy="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6044683" y="2174602"/>
            <a:ext cx="254904" cy="678334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9356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1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92522" y="0"/>
            <a:ext cx="2880320" cy="369332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ВОПРОСЫ ИЗ БОЧКИ</a:t>
            </a:r>
            <a:endParaRPr lang="ru-RU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4" descr="http://www.coollady.ru/pic/0003/029/4.jpg">
            <a:hlinkClick r:id="rId3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42" t="10053" r="22070" b="12527"/>
          <a:stretch/>
        </p:blipFill>
        <p:spPr bwMode="auto">
          <a:xfrm>
            <a:off x="1475656" y="1109610"/>
            <a:ext cx="1764962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47765" y="1340768"/>
            <a:ext cx="5040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3" name="Picture 4" descr="http://www.coollady.ru/pic/0003/029/4.jpg">
            <a:hlinkClick r:id="rId5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42" t="10053" r="22070" b="12527"/>
          <a:stretch/>
        </p:blipFill>
        <p:spPr bwMode="auto">
          <a:xfrm>
            <a:off x="4049559" y="1050363"/>
            <a:ext cx="1764962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5022433" y="1330737"/>
            <a:ext cx="5040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8" name="Picture 4" descr="http://www.coollady.ru/pic/0003/029/4.jpg">
            <a:hlinkClick r:id="rId6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42" t="10053" r="22070" b="12527"/>
          <a:stretch/>
        </p:blipFill>
        <p:spPr bwMode="auto">
          <a:xfrm>
            <a:off x="6372200" y="1109610"/>
            <a:ext cx="1764962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7380312" y="1340768"/>
            <a:ext cx="5040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" name="Picture 4" descr="http://www.coollady.ru/pic/0003/029/4.jpg">
            <a:hlinkClick r:id="rId7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42" t="10053" r="22070" b="12527"/>
          <a:stretch/>
        </p:blipFill>
        <p:spPr bwMode="auto">
          <a:xfrm>
            <a:off x="1565284" y="3356992"/>
            <a:ext cx="1764962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2555776" y="3573016"/>
            <a:ext cx="5040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9" name="Picture 4" descr="http://www.coollady.ru/pic/0003/029/4.jpg">
            <a:hlinkClick r:id="rId8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42" t="10053" r="22070" b="12527"/>
          <a:stretch/>
        </p:blipFill>
        <p:spPr bwMode="auto">
          <a:xfrm>
            <a:off x="4167127" y="3333634"/>
            <a:ext cx="1764962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5148064" y="3573016"/>
            <a:ext cx="5040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1" name="Picture 4" descr="http://www.coollady.ru/pic/0003/029/4.jpg">
            <a:hlinkClick r:id="rId9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42" t="10053" r="22070" b="12527"/>
          <a:stretch/>
        </p:blipFill>
        <p:spPr bwMode="auto">
          <a:xfrm>
            <a:off x="6624944" y="3285182"/>
            <a:ext cx="1764962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7615437" y="3537338"/>
            <a:ext cx="5040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36190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720</Words>
  <Application>Microsoft Office PowerPoint</Application>
  <PresentationFormat>Экран (4:3)</PresentationFormat>
  <Paragraphs>105</Paragraphs>
  <Slides>15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Росторгуева</dc:creator>
  <cp:lastModifiedBy>Росторгуева</cp:lastModifiedBy>
  <cp:revision>24</cp:revision>
  <dcterms:created xsi:type="dcterms:W3CDTF">2017-01-09T05:44:01Z</dcterms:created>
  <dcterms:modified xsi:type="dcterms:W3CDTF">2017-01-10T06:58:48Z</dcterms:modified>
</cp:coreProperties>
</file>