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7" r:id="rId8"/>
    <p:sldId id="265" r:id="rId9"/>
    <p:sldId id="264" r:id="rId10"/>
    <p:sldId id="266" r:id="rId11"/>
    <p:sldId id="268" r:id="rId12"/>
    <p:sldId id="269" r:id="rId13"/>
    <p:sldId id="270" r:id="rId14"/>
    <p:sldId id="271" r:id="rId15"/>
    <p:sldId id="272" r:id="rId16"/>
    <p:sldId id="274" r:id="rId17"/>
    <p:sldId id="273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Виды придаточных в СПП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4400" dirty="0" smtClean="0"/>
              <a:t>(42) (Когда особенно крупная </a:t>
            </a:r>
            <a:r>
              <a:rPr lang="ru-RU" sz="4400" u="sng" dirty="0" smtClean="0"/>
              <a:t>градина</a:t>
            </a:r>
            <a:r>
              <a:rPr lang="ru-RU" sz="4400" dirty="0" smtClean="0"/>
              <a:t> </a:t>
            </a:r>
            <a:r>
              <a:rPr lang="ru-RU" sz="4400" u="dbl" dirty="0" smtClean="0"/>
              <a:t>попадала</a:t>
            </a:r>
            <a:r>
              <a:rPr lang="ru-RU" sz="4400" dirty="0" smtClean="0"/>
              <a:t> в темя), [</a:t>
            </a:r>
            <a:r>
              <a:rPr lang="ru-RU" sz="4400" u="sng" dirty="0" smtClean="0"/>
              <a:t>он</a:t>
            </a:r>
            <a:r>
              <a:rPr lang="ru-RU" sz="4400" dirty="0" smtClean="0"/>
              <a:t> </a:t>
            </a:r>
            <a:r>
              <a:rPr lang="ru-RU" sz="4400" u="dbl" dirty="0" smtClean="0"/>
              <a:t>сгибал</a:t>
            </a:r>
            <a:r>
              <a:rPr lang="ru-RU" sz="4400" dirty="0" smtClean="0"/>
              <a:t> шею и </a:t>
            </a:r>
            <a:r>
              <a:rPr lang="ru-RU" sz="4400" u="dbl" dirty="0" smtClean="0"/>
              <a:t>тряс</a:t>
            </a:r>
            <a:r>
              <a:rPr lang="ru-RU" sz="4400" dirty="0" smtClean="0"/>
              <a:t> головой].</a:t>
            </a:r>
            <a:r>
              <a:rPr lang="ru-RU" sz="4400" b="1" dirty="0" smtClean="0"/>
              <a:t> </a:t>
            </a:r>
            <a:endParaRPr lang="ru-RU" sz="4400" dirty="0" smtClean="0"/>
          </a:p>
          <a:p>
            <a:pPr fontAlgn="base"/>
            <a:r>
              <a:rPr lang="ru-RU" sz="4400" dirty="0" smtClean="0">
                <a:solidFill>
                  <a:srgbClr val="0000CC"/>
                </a:solidFill>
              </a:rPr>
              <a:t>(Когда…), [О и О]. </a:t>
            </a:r>
            <a:r>
              <a:rPr lang="ru-RU" sz="4400" b="1" dirty="0" smtClean="0">
                <a:solidFill>
                  <a:srgbClr val="0000CC"/>
                </a:solidFill>
              </a:rPr>
              <a:t>СПП с </a:t>
            </a:r>
            <a:r>
              <a:rPr lang="ru-RU" sz="4400" b="1" dirty="0" err="1" smtClean="0">
                <a:solidFill>
                  <a:srgbClr val="0000CC"/>
                </a:solidFill>
              </a:rPr>
              <a:t>прид</a:t>
            </a:r>
            <a:r>
              <a:rPr lang="ru-RU" sz="4400" b="1" dirty="0" smtClean="0">
                <a:solidFill>
                  <a:srgbClr val="0000CC"/>
                </a:solidFill>
              </a:rPr>
              <a:t>. времени.</a:t>
            </a:r>
            <a:endParaRPr lang="ru-RU" sz="4400" dirty="0" smtClean="0">
              <a:solidFill>
                <a:srgbClr val="0000CC"/>
              </a:solidFill>
            </a:endParaRPr>
          </a:p>
          <a:p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 группа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4" cy="691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1"/>
                <a:gridCol w="2286001"/>
                <a:gridCol w="2286001"/>
                <a:gridCol w="2286001"/>
              </a:tblGrid>
              <a:tr h="6741368">
                <a:tc>
                  <a:txBody>
                    <a:bodyPr/>
                    <a:lstStyle/>
                    <a:p>
                      <a:pPr lvl="0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(29) [</a:t>
                      </a:r>
                      <a:r>
                        <a:rPr lang="ru-RU" sz="2800" b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Я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едва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успел набросить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на себя плащ], и [</a:t>
                      </a:r>
                      <a:r>
                        <a:rPr lang="ru-RU" sz="2800" b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туча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прорвалась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обрушилась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холодным косым ливнем]. </a:t>
                      </a:r>
                    </a:p>
                    <a:p>
                      <a:r>
                        <a:rPr lang="ru-RU" sz="2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[  ], и [О и О]. ССП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fontAlgn="base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(36) [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Исчезла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деревня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], [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пропал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из виду недалекий </a:t>
                      </a:r>
                      <a:r>
                        <a:rPr lang="ru-RU" sz="2800" b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лесок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]. </a:t>
                      </a:r>
                    </a:p>
                    <a:p>
                      <a:pPr fontAlgn="base"/>
                      <a:r>
                        <a:rPr lang="ru-RU" sz="2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[  ], [  ]. БСП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fontAlgn="base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(37) [Серое </a:t>
                      </a:r>
                      <a:r>
                        <a:rPr lang="ru-RU" sz="2800" b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небо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глухо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шуршало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], [серая </a:t>
                      </a:r>
                      <a:r>
                        <a:rPr lang="ru-RU" sz="2800" b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вода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в реке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шипела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пенилась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]. </a:t>
                      </a:r>
                    </a:p>
                    <a:p>
                      <a:pPr fontAlgn="base"/>
                      <a:r>
                        <a:rPr lang="ru-RU" sz="2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[  ], [О и О]. БСП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fontAlgn="base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(41) [</a:t>
                      </a:r>
                      <a:r>
                        <a:rPr lang="ru-RU" sz="2800" b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Град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бил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его по голове], [</a:t>
                      </a:r>
                      <a:r>
                        <a:rPr lang="ru-RU" sz="2800" b="1" u="sng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гусь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вздрагивал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2800" b="1" u="dbl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прикрывал</a:t>
                      </a:r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глаза]. </a:t>
                      </a:r>
                    </a:p>
                    <a:p>
                      <a:pPr fontAlgn="base"/>
                      <a:r>
                        <a:rPr lang="ru-RU" sz="28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[  ], [О и О]. БСП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81947"/>
          </a:xfrm>
        </p:spPr>
        <p:txBody>
          <a:bodyPr>
            <a:normAutofit fontScale="92500" lnSpcReduction="10000"/>
          </a:bodyPr>
          <a:lstStyle/>
          <a:p>
            <a:r>
              <a:rPr lang="ru-RU" sz="4400" dirty="0" smtClean="0"/>
              <a:t>(18) </a:t>
            </a:r>
            <a:r>
              <a:rPr lang="ru-RU" sz="4000" dirty="0" smtClean="0"/>
              <a:t>Теперь</a:t>
            </a:r>
            <a:r>
              <a:rPr lang="ru-RU" sz="4400" dirty="0" smtClean="0"/>
              <a:t> только я разглядел, </a:t>
            </a:r>
            <a:r>
              <a:rPr lang="ru-RU" sz="4400" i="1" dirty="0" smtClean="0"/>
              <a:t>(1)</a:t>
            </a:r>
            <a:r>
              <a:rPr lang="ru-RU" sz="4400" dirty="0" smtClean="0"/>
              <a:t> что одуванчики, </a:t>
            </a:r>
            <a:r>
              <a:rPr lang="ru-RU" sz="4400" i="1" dirty="0" smtClean="0"/>
              <a:t>(2)</a:t>
            </a:r>
            <a:r>
              <a:rPr lang="ru-RU" sz="4400" dirty="0" smtClean="0"/>
              <a:t> среди которых стоял Белый гусь, </a:t>
            </a:r>
            <a:r>
              <a:rPr lang="ru-RU" sz="4400" i="1" dirty="0" smtClean="0"/>
              <a:t>(3)</a:t>
            </a:r>
            <a:r>
              <a:rPr lang="ru-RU" sz="4400" dirty="0" smtClean="0"/>
              <a:t> ожили, </a:t>
            </a:r>
            <a:r>
              <a:rPr lang="ru-RU" sz="4400" i="1" dirty="0" smtClean="0"/>
              <a:t>(4)</a:t>
            </a:r>
            <a:r>
              <a:rPr lang="ru-RU" sz="4400" dirty="0" smtClean="0"/>
              <a:t> сбились в кучу и испуганно вытягивают желтые головки из травы.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272774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 smtClean="0">
                <a:solidFill>
                  <a:srgbClr val="FF0000"/>
                </a:solidFill>
              </a:rPr>
              <a:t>Выпишите цифры, обозначающие запятые между частями сложного предложения, связанными подчинительной связью.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268799"/>
          </a:xfrm>
        </p:spPr>
        <p:txBody>
          <a:bodyPr>
            <a:normAutofit fontScale="92500"/>
          </a:bodyPr>
          <a:lstStyle/>
          <a:p>
            <a:r>
              <a:rPr lang="ru-RU" sz="4400" dirty="0" smtClean="0"/>
              <a:t>(33) Вдруг по козырьку кепки что-то жестко стукнуло, тонким звоном отозвались велосипедные спицы, и к моим ногам скатилась белая горошина.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Среди предложений 29-33 найдите предложение с бессоюзной и союзной сочинительной связью.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>
            <a:normAutofit/>
          </a:bodyPr>
          <a:lstStyle/>
          <a:p>
            <a:r>
              <a:rPr lang="ru-RU" sz="4400" dirty="0" smtClean="0"/>
              <a:t>(49) Туча промчалась так же внезапно, как и набежала, и вот уже в ивняки и покосы запустило лучи проглянувшее солнце. 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Среди предложений 45-49 найдите предложение с союзной сочинительной и подчинительной связью.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92500"/>
          </a:bodyPr>
          <a:lstStyle/>
          <a:p>
            <a:r>
              <a:rPr lang="ru-RU" sz="4400" dirty="0" smtClean="0"/>
              <a:t>(47) То здесь, то там в траве, перемешанной с градом, мелькали взъерошенные головки гусят, слышался их жалобный призывный писк. 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Среди предложений 40-48 найдите предложения с обособленным распространённым определением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r>
              <a:rPr lang="ru-RU" sz="4400" dirty="0" smtClean="0"/>
              <a:t>(48) Порой писк внезапно обрывался, и желтый «одуванчик», иссечённый градом, поникал в траву. 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Среди предложений 40-48 найдите предложения с обособленным распространённым определением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r>
              <a:rPr lang="ru-RU" sz="4400" dirty="0" smtClean="0"/>
              <a:t>(66) Малыш, </a:t>
            </a:r>
            <a:r>
              <a:rPr lang="ru-RU" sz="4400" i="1" dirty="0" smtClean="0"/>
              <a:t>(1)</a:t>
            </a:r>
            <a:r>
              <a:rPr lang="ru-RU" sz="4400" dirty="0" smtClean="0"/>
              <a:t> очевидно</a:t>
            </a:r>
            <a:r>
              <a:rPr lang="ru-RU" sz="4400" i="1" dirty="0" smtClean="0"/>
              <a:t>,(2)</a:t>
            </a:r>
            <a:r>
              <a:rPr lang="ru-RU" sz="4400" dirty="0" smtClean="0"/>
              <a:t> сердился</a:t>
            </a:r>
            <a:r>
              <a:rPr lang="ru-RU" sz="4400" i="1" dirty="0" smtClean="0"/>
              <a:t>,(3)</a:t>
            </a:r>
            <a:r>
              <a:rPr lang="ru-RU" sz="4400" dirty="0" smtClean="0"/>
              <a:t> нетерпеливо перебирал лапками и,</a:t>
            </a:r>
            <a:r>
              <a:rPr lang="ru-RU" sz="4400" i="1" dirty="0" smtClean="0"/>
              <a:t>(4)</a:t>
            </a:r>
            <a:r>
              <a:rPr lang="ru-RU" sz="4400" dirty="0" smtClean="0"/>
              <a:t> выпутавшись из травинок,</a:t>
            </a:r>
            <a:r>
              <a:rPr lang="ru-RU" sz="4400" i="1" dirty="0" smtClean="0"/>
              <a:t>(5)</a:t>
            </a:r>
            <a:r>
              <a:rPr lang="ru-RU" sz="4400" dirty="0" smtClean="0"/>
              <a:t> упрямо лез на крыло.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 smtClean="0">
                <a:solidFill>
                  <a:srgbClr val="FF0000"/>
                </a:solidFill>
              </a:rPr>
              <a:t>Выпишите цифры, обозначающие запятые при вводном слове.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77500" lnSpcReduction="20000"/>
          </a:bodyPr>
          <a:lstStyle/>
          <a:p>
            <a:r>
              <a:rPr lang="ru-RU" sz="4400" dirty="0" smtClean="0"/>
              <a:t>1 уровень сложности – сжать текст «Белый гусь».</a:t>
            </a:r>
          </a:p>
          <a:p>
            <a:endParaRPr lang="ru-RU" sz="4400" dirty="0" smtClean="0"/>
          </a:p>
          <a:p>
            <a:r>
              <a:rPr lang="ru-RU" sz="4400" dirty="0" smtClean="0"/>
              <a:t>2 уровень сложности – написать сочинение 15.3. Как Вы понимаете значение слова САМООТВЕРЖЕННОСТЬ?</a:t>
            </a:r>
          </a:p>
          <a:p>
            <a:endParaRPr lang="ru-RU" sz="4400" dirty="0" smtClean="0"/>
          </a:p>
          <a:p>
            <a:r>
              <a:rPr lang="ru-RU" sz="4400" dirty="0" smtClean="0"/>
              <a:t>3 уровень сложности – написать сочинение 15.2. Объясните, как Вы понимаете смысл фразы: «Под его широко раскинутыми крыльями тихо копошилась дюжина гусят»?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Домашнее задание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Длин</a:t>
            </a:r>
            <a:r>
              <a:rPr lang="ru-RU" sz="4400" b="1" dirty="0" smtClean="0"/>
              <a:t>…</a:t>
            </a:r>
            <a:r>
              <a:rPr lang="ru-RU" sz="4400" dirty="0" err="1" smtClean="0"/>
              <a:t>ую</a:t>
            </a:r>
            <a:r>
              <a:rPr lang="ru-RU" sz="4400" dirty="0" smtClean="0"/>
              <a:t> шею</a:t>
            </a:r>
          </a:p>
          <a:p>
            <a:r>
              <a:rPr lang="ru-RU" sz="4400" dirty="0" smtClean="0"/>
              <a:t>Особ</a:t>
            </a:r>
            <a:r>
              <a:rPr lang="ru-RU" sz="4400" b="1" dirty="0" smtClean="0"/>
              <a:t>…</a:t>
            </a:r>
            <a:r>
              <a:rPr lang="ru-RU" sz="4400" dirty="0" smtClean="0"/>
              <a:t>о крупная (градина)</a:t>
            </a:r>
          </a:p>
          <a:p>
            <a:r>
              <a:rPr lang="ru-RU" sz="4400" dirty="0" err="1" smtClean="0"/>
              <a:t>Взъерош</a:t>
            </a:r>
            <a:r>
              <a:rPr lang="ru-RU" sz="4400" b="1" dirty="0" smtClean="0"/>
              <a:t>…</a:t>
            </a:r>
            <a:r>
              <a:rPr lang="ru-RU" sz="4400" dirty="0" err="1" smtClean="0"/>
              <a:t>ые</a:t>
            </a:r>
            <a:r>
              <a:rPr lang="ru-RU" sz="4400" dirty="0" smtClean="0"/>
              <a:t> гусята</a:t>
            </a:r>
          </a:p>
          <a:p>
            <a:r>
              <a:rPr lang="ru-RU" sz="4400" dirty="0" err="1" smtClean="0"/>
              <a:t>Иссеч</a:t>
            </a:r>
            <a:r>
              <a:rPr lang="ru-RU" sz="4400" b="1" dirty="0" smtClean="0"/>
              <a:t>…</a:t>
            </a:r>
            <a:r>
              <a:rPr lang="ru-RU" sz="4400" dirty="0" err="1" smtClean="0"/>
              <a:t>ый</a:t>
            </a:r>
            <a:r>
              <a:rPr lang="ru-RU" sz="4400" dirty="0" smtClean="0"/>
              <a:t> градом</a:t>
            </a:r>
          </a:p>
          <a:p>
            <a:r>
              <a:rPr lang="ru-RU" sz="4400" dirty="0" err="1" smtClean="0"/>
              <a:t>Медл</a:t>
            </a:r>
            <a:r>
              <a:rPr lang="ru-RU" sz="4400" b="1" dirty="0" smtClean="0"/>
              <a:t>…</a:t>
            </a:r>
            <a:r>
              <a:rPr lang="ru-RU" sz="4400" dirty="0" smtClean="0"/>
              <a:t>о пожирала</a:t>
            </a:r>
          </a:p>
          <a:p>
            <a:r>
              <a:rPr lang="ru-RU" sz="4400" dirty="0" smtClean="0"/>
              <a:t>Испуга</a:t>
            </a:r>
            <a:r>
              <a:rPr lang="ru-RU" sz="4400" b="1" dirty="0" smtClean="0"/>
              <a:t>…</a:t>
            </a:r>
            <a:r>
              <a:rPr lang="ru-RU" sz="4400" dirty="0" smtClean="0"/>
              <a:t>о вытягивают</a:t>
            </a:r>
          </a:p>
          <a:p>
            <a:r>
              <a:rPr lang="ru-RU" sz="4400" dirty="0" smtClean="0"/>
              <a:t>Гус</a:t>
            </a:r>
            <a:r>
              <a:rPr lang="ru-RU" sz="4400" b="1" dirty="0" smtClean="0"/>
              <a:t>…</a:t>
            </a:r>
            <a:r>
              <a:rPr lang="ru-RU" sz="4400" dirty="0" err="1" smtClean="0"/>
              <a:t>ые</a:t>
            </a:r>
            <a:r>
              <a:rPr lang="ru-RU" sz="4400" dirty="0" smtClean="0"/>
              <a:t> перья</a:t>
            </a:r>
          </a:p>
          <a:p>
            <a:pPr>
              <a:buNone/>
            </a:pPr>
            <a:endParaRPr lang="ru-RU" sz="44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Орфографическая разминка.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ru-RU" sz="5400" dirty="0" smtClean="0"/>
              <a:t>(1) Если бы птицам присваивали воинские чины, то этому гусю следовало бы дать адмирала.</a:t>
            </a:r>
            <a:endParaRPr lang="ru-RU" sz="5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/>
          </a:bodyPr>
          <a:lstStyle/>
          <a:p>
            <a:r>
              <a:rPr lang="ru-RU" sz="5400" dirty="0" smtClean="0"/>
              <a:t>(2) Все у него было адмиральское: и выправка, и походка, и тон, каким он разговаривал с прочими деревенскими гусями.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ru-RU" sz="5400" dirty="0" smtClean="0"/>
              <a:t>(4) Этот гусь никогда не бежал, даже если за ним припустит собака.</a:t>
            </a:r>
            <a:endParaRPr lang="ru-RU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r>
              <a:rPr lang="ru-RU" sz="5400" dirty="0" smtClean="0"/>
              <a:t>(5) Он всегда высоко и неподвижно держал длинную шею, будто нес на голове стакан воды. </a:t>
            </a:r>
          </a:p>
          <a:p>
            <a:endParaRPr lang="ru-RU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0"/>
          <a:ext cx="871543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46"/>
                <a:gridCol w="2905146"/>
                <a:gridCol w="2905146"/>
              </a:tblGrid>
              <a:tr h="123559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bg1"/>
                          </a:solidFill>
                        </a:rPr>
                        <a:t>1 группа</a:t>
                      </a:r>
                      <a:endParaRPr lang="ru-RU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2 группа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3 группа</a:t>
                      </a:r>
                      <a:endParaRPr lang="ru-RU" sz="3200" dirty="0"/>
                    </a:p>
                  </a:txBody>
                  <a:tcPr/>
                </a:tc>
              </a:tr>
              <a:tr h="5622401"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(6) Этой весной, как только </a:t>
                      </a:r>
                      <a:r>
                        <a:rPr lang="ru-RU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пообдуло</a:t>
                      </a:r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проселки, я собрал свой велосипед, удочки и покатил открывать сезон.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(22) Переругиваясь с гусем, я и не заметил, как из-за леса наползла туча.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(42) Когда особенно крупная градина попадала в темя, он сгибал шею и тряс головой. 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4400" dirty="0" smtClean="0"/>
              <a:t>(6) [Этой весной, (как только </a:t>
            </a:r>
            <a:r>
              <a:rPr lang="ru-RU" sz="4400" u="dbl" dirty="0" err="1" smtClean="0"/>
              <a:t>пообдуло</a:t>
            </a:r>
            <a:r>
              <a:rPr lang="ru-RU" sz="4400" dirty="0" smtClean="0"/>
              <a:t> проселки), </a:t>
            </a:r>
            <a:r>
              <a:rPr lang="ru-RU" sz="4400" u="sng" dirty="0" smtClean="0"/>
              <a:t>я</a:t>
            </a:r>
            <a:r>
              <a:rPr lang="ru-RU" sz="4400" dirty="0" smtClean="0"/>
              <a:t> </a:t>
            </a:r>
            <a:r>
              <a:rPr lang="ru-RU" sz="4400" u="dbl" dirty="0" smtClean="0"/>
              <a:t>собрал</a:t>
            </a:r>
            <a:r>
              <a:rPr lang="ru-RU" sz="4400" dirty="0" smtClean="0"/>
              <a:t> свой </a:t>
            </a:r>
            <a:r>
              <a:rPr lang="ru-RU" sz="4400" u="dash" dirty="0" smtClean="0"/>
              <a:t>велосипед</a:t>
            </a:r>
            <a:r>
              <a:rPr lang="ru-RU" sz="4400" dirty="0" smtClean="0"/>
              <a:t>, </a:t>
            </a:r>
            <a:r>
              <a:rPr lang="ru-RU" sz="4400" u="dash" dirty="0" smtClean="0"/>
              <a:t>удочки</a:t>
            </a:r>
            <a:r>
              <a:rPr lang="ru-RU" sz="4400" dirty="0" smtClean="0"/>
              <a:t> и </a:t>
            </a:r>
            <a:r>
              <a:rPr lang="ru-RU" sz="4400" u="dbl" dirty="0" smtClean="0"/>
              <a:t>покатил</a:t>
            </a:r>
            <a:r>
              <a:rPr lang="ru-RU" sz="4400" dirty="0" smtClean="0"/>
              <a:t> </a:t>
            </a:r>
            <a:r>
              <a:rPr lang="ru-RU" sz="4400" u="dotDotDash" dirty="0" smtClean="0"/>
              <a:t>открывать</a:t>
            </a:r>
            <a:r>
              <a:rPr lang="ru-RU" sz="4400" dirty="0" smtClean="0"/>
              <a:t> сезон].</a:t>
            </a:r>
            <a:r>
              <a:rPr lang="ru-RU" sz="4400" b="1" dirty="0" smtClean="0"/>
              <a:t> </a:t>
            </a:r>
            <a:endParaRPr lang="ru-RU" sz="4400" dirty="0" smtClean="0"/>
          </a:p>
          <a:p>
            <a:r>
              <a:rPr lang="ru-RU" sz="4400" dirty="0" smtClean="0">
                <a:solidFill>
                  <a:srgbClr val="0000CC"/>
                </a:solidFill>
              </a:rPr>
              <a:t>[..,, (как только…),.. О…</a:t>
            </a:r>
            <a:r>
              <a:rPr lang="ru-RU" sz="4400" dirty="0" err="1" smtClean="0">
                <a:solidFill>
                  <a:srgbClr val="0000CC"/>
                </a:solidFill>
              </a:rPr>
              <a:t>о</a:t>
            </a:r>
            <a:r>
              <a:rPr lang="ru-RU" sz="4400" dirty="0" smtClean="0">
                <a:solidFill>
                  <a:srgbClr val="0000CC"/>
                </a:solidFill>
              </a:rPr>
              <a:t>, </a:t>
            </a:r>
            <a:r>
              <a:rPr lang="ru-RU" sz="4400" dirty="0" err="1" smtClean="0">
                <a:solidFill>
                  <a:srgbClr val="0000CC"/>
                </a:solidFill>
              </a:rPr>
              <a:t>о</a:t>
            </a:r>
            <a:r>
              <a:rPr lang="ru-RU" sz="4400" dirty="0" smtClean="0">
                <a:solidFill>
                  <a:srgbClr val="0000CC"/>
                </a:solidFill>
              </a:rPr>
              <a:t>…и О]. </a:t>
            </a:r>
            <a:r>
              <a:rPr lang="ru-RU" sz="4400" b="1" dirty="0" smtClean="0">
                <a:solidFill>
                  <a:srgbClr val="0000CC"/>
                </a:solidFill>
              </a:rPr>
              <a:t>СПП с </a:t>
            </a:r>
            <a:r>
              <a:rPr lang="ru-RU" sz="4400" b="1" dirty="0" err="1" smtClean="0">
                <a:solidFill>
                  <a:srgbClr val="0000CC"/>
                </a:solidFill>
              </a:rPr>
              <a:t>прид</a:t>
            </a:r>
            <a:r>
              <a:rPr lang="ru-RU" sz="4400" b="1" dirty="0" smtClean="0">
                <a:solidFill>
                  <a:srgbClr val="0000CC"/>
                </a:solidFill>
              </a:rPr>
              <a:t>. времени.</a:t>
            </a:r>
            <a:endParaRPr lang="ru-RU" sz="4400" dirty="0" smtClean="0">
              <a:solidFill>
                <a:srgbClr val="0000CC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 группа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400" dirty="0" smtClean="0"/>
              <a:t>(22) [</a:t>
            </a:r>
            <a:r>
              <a:rPr lang="ru-RU" sz="4400" u="dotDash" dirty="0" err="1" smtClean="0"/>
              <a:t>|Переругиваясь</a:t>
            </a:r>
            <a:r>
              <a:rPr lang="ru-RU" sz="4400" u="dotDash" dirty="0" smtClean="0"/>
              <a:t> с </a:t>
            </a:r>
            <a:r>
              <a:rPr lang="ru-RU" sz="4400" u="dotDash" dirty="0" err="1" smtClean="0"/>
              <a:t>г</a:t>
            </a:r>
            <a:r>
              <a:rPr lang="ru-RU" sz="4400" b="1" u="dotDash" dirty="0" err="1" smtClean="0"/>
              <a:t>у</a:t>
            </a:r>
            <a:r>
              <a:rPr lang="ru-RU" sz="4400" u="dotDash" dirty="0" err="1" smtClean="0"/>
              <a:t>сем|</a:t>
            </a:r>
            <a:r>
              <a:rPr lang="ru-RU" sz="4400" dirty="0" smtClean="0"/>
              <a:t>, </a:t>
            </a:r>
            <a:r>
              <a:rPr lang="ru-RU" sz="4400" u="sng" dirty="0" smtClean="0"/>
              <a:t>я</a:t>
            </a:r>
            <a:r>
              <a:rPr lang="ru-RU" sz="4400" dirty="0" smtClean="0"/>
              <a:t> и </a:t>
            </a:r>
            <a:r>
              <a:rPr lang="ru-RU" sz="4400" u="dbl" dirty="0" smtClean="0"/>
              <a:t>не заметил</a:t>
            </a:r>
            <a:r>
              <a:rPr lang="ru-RU" sz="4400" dirty="0" smtClean="0"/>
              <a:t>], (как из-за леса </a:t>
            </a:r>
            <a:r>
              <a:rPr lang="ru-RU" sz="4400" u="dbl" dirty="0" smtClean="0"/>
              <a:t>наползла</a:t>
            </a:r>
            <a:r>
              <a:rPr lang="ru-RU" sz="4400" dirty="0" smtClean="0"/>
              <a:t> </a:t>
            </a:r>
            <a:r>
              <a:rPr lang="ru-RU" sz="4400" u="sng" dirty="0" smtClean="0"/>
              <a:t>туча</a:t>
            </a:r>
            <a:r>
              <a:rPr lang="ru-RU" sz="4400" dirty="0" smtClean="0"/>
              <a:t>).</a:t>
            </a:r>
            <a:r>
              <a:rPr lang="ru-RU" sz="4400" b="1" dirty="0" smtClean="0"/>
              <a:t> </a:t>
            </a:r>
          </a:p>
          <a:p>
            <a:r>
              <a:rPr lang="ru-RU" sz="4400" dirty="0" smtClean="0">
                <a:solidFill>
                  <a:srgbClr val="0000CC"/>
                </a:solidFill>
              </a:rPr>
              <a:t>[</a:t>
            </a:r>
            <a:r>
              <a:rPr lang="ru-RU" sz="4400" u="dotDash" dirty="0" err="1" smtClean="0">
                <a:solidFill>
                  <a:srgbClr val="0000CC"/>
                </a:solidFill>
              </a:rPr>
              <a:t>|Дееприч</a:t>
            </a:r>
            <a:r>
              <a:rPr lang="ru-RU" sz="4400" u="dotDash" dirty="0" smtClean="0">
                <a:solidFill>
                  <a:srgbClr val="0000CC"/>
                </a:solidFill>
              </a:rPr>
              <a:t>. об. |</a:t>
            </a:r>
            <a:r>
              <a:rPr lang="ru-RU" sz="4400" dirty="0" smtClean="0">
                <a:solidFill>
                  <a:srgbClr val="0000CC"/>
                </a:solidFill>
              </a:rPr>
              <a:t>, </a:t>
            </a:r>
            <a:r>
              <a:rPr lang="ru-RU" sz="4400" u="dbl" dirty="0" smtClean="0">
                <a:solidFill>
                  <a:srgbClr val="0000CC"/>
                </a:solidFill>
              </a:rPr>
              <a:t>гл.</a:t>
            </a:r>
            <a:r>
              <a:rPr lang="ru-RU" sz="4400" dirty="0" smtClean="0">
                <a:solidFill>
                  <a:srgbClr val="0000CC"/>
                </a:solidFill>
              </a:rPr>
              <a:t>], (как…). </a:t>
            </a:r>
            <a:r>
              <a:rPr lang="ru-RU" sz="4400" b="1" dirty="0" smtClean="0">
                <a:solidFill>
                  <a:srgbClr val="0000CC"/>
                </a:solidFill>
              </a:rPr>
              <a:t>СПП с </a:t>
            </a:r>
            <a:r>
              <a:rPr lang="ru-RU" sz="4400" b="1" dirty="0" err="1" smtClean="0">
                <a:solidFill>
                  <a:srgbClr val="0000CC"/>
                </a:solidFill>
              </a:rPr>
              <a:t>прид</a:t>
            </a:r>
            <a:r>
              <a:rPr lang="ru-RU" sz="4400" b="1" dirty="0" smtClean="0">
                <a:solidFill>
                  <a:srgbClr val="0000CC"/>
                </a:solidFill>
              </a:rPr>
              <a:t>. изъяснит.</a:t>
            </a:r>
            <a:endParaRPr lang="ru-RU" sz="4400" dirty="0" smtClean="0">
              <a:solidFill>
                <a:srgbClr val="0000CC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 группа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</TotalTime>
  <Words>676</Words>
  <Application>Microsoft Office PowerPoint</Application>
  <PresentationFormat>Экран (4:3)</PresentationFormat>
  <Paragraphs>54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Виды придаточных в СПП </vt:lpstr>
      <vt:lpstr>Орфографическая разминка. </vt:lpstr>
      <vt:lpstr>Слайд 3</vt:lpstr>
      <vt:lpstr>Слайд 4</vt:lpstr>
      <vt:lpstr>Слайд 5</vt:lpstr>
      <vt:lpstr>Слайд 6</vt:lpstr>
      <vt:lpstr>Слайд 7</vt:lpstr>
      <vt:lpstr>1 группа</vt:lpstr>
      <vt:lpstr>2 группа</vt:lpstr>
      <vt:lpstr>3 группа</vt:lpstr>
      <vt:lpstr>Слайд 11</vt:lpstr>
      <vt:lpstr>Выпишите цифры, обозначающие запятые между частями сложного предложения, связанными подчинительной связью. </vt:lpstr>
      <vt:lpstr>Среди предложений 29-33 найдите предложение с бессоюзной и союзной сочинительной связью. </vt:lpstr>
      <vt:lpstr>Среди предложений 45-49 найдите предложение с союзной сочинительной и подчинительной связью. </vt:lpstr>
      <vt:lpstr>Среди предложений 40-48 найдите предложения с обособленным распространённым определением</vt:lpstr>
      <vt:lpstr>Среди предложений 40-48 найдите предложения с обособленным распространённым определением</vt:lpstr>
      <vt:lpstr>Выпишите цифры, обозначающие запятые при вводном слове. </vt:lpstr>
      <vt:lpstr>Домашнее задание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11</cp:revision>
  <dcterms:modified xsi:type="dcterms:W3CDTF">2017-01-12T19:43:13Z</dcterms:modified>
</cp:coreProperties>
</file>