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0" r:id="rId2"/>
    <p:sldId id="268" r:id="rId3"/>
    <p:sldId id="271" r:id="rId4"/>
    <p:sldId id="256" r:id="rId5"/>
    <p:sldId id="257" r:id="rId6"/>
    <p:sldId id="258" r:id="rId7"/>
    <p:sldId id="26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BC289"/>
    <a:srgbClr val="FFCC00"/>
    <a:srgbClr val="FDE5CD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>
        <p:scale>
          <a:sx n="80" d="100"/>
          <a:sy n="80" d="100"/>
        </p:scale>
        <p:origin x="-780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2A221-22FF-4167-868C-EA1313C8249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7C531-CF1C-4F50-923D-85D8D103EE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7C531-CF1C-4F50-923D-85D8D103EE8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EE819-6F43-4800-9713-976FC0111C0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31B76B-94B0-4F10-A5F7-497D6BBAC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EE819-6F43-4800-9713-976FC0111C0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31B76B-94B0-4F10-A5F7-497D6BBAC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EE819-6F43-4800-9713-976FC0111C0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31B76B-94B0-4F10-A5F7-497D6BBAC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EE819-6F43-4800-9713-976FC0111C0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31B76B-94B0-4F10-A5F7-497D6BBAC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EE819-6F43-4800-9713-976FC0111C0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31B76B-94B0-4F10-A5F7-497D6BBAC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EE819-6F43-4800-9713-976FC0111C0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31B76B-94B0-4F10-A5F7-497D6BBAC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EE819-6F43-4800-9713-976FC0111C0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31B76B-94B0-4F10-A5F7-497D6BBAC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EE819-6F43-4800-9713-976FC0111C0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31B76B-94B0-4F10-A5F7-497D6BBAC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EE819-6F43-4800-9713-976FC0111C0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31B76B-94B0-4F10-A5F7-497D6BBAC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EE819-6F43-4800-9713-976FC0111C0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31B76B-94B0-4F10-A5F7-497D6BBAC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3EE819-6F43-4800-9713-976FC0111C0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31B76B-94B0-4F10-A5F7-497D6BBAC7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03EE819-6F43-4800-9713-976FC0111C06}" type="datetimeFigureOut">
              <a:rPr lang="ru-RU" smtClean="0"/>
              <a:pPr/>
              <a:t>23.01.2017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C31B76B-94B0-4F10-A5F7-497D6BBAC7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ru-RU" dirty="0" smtClean="0"/>
              <a:t>Синус, косинус и тангенс</a:t>
            </a:r>
            <a:r>
              <a:rPr lang="ru-RU" sz="2400" dirty="0" smtClean="0"/>
              <a:t> острого угла прямоугольного треугольника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gradFill flip="none" rotWithShape="1">
            <a:gsLst>
              <a:gs pos="0">
                <a:schemeClr val="accent6">
                  <a:shade val="45000"/>
                  <a:satMod val="155000"/>
                </a:schemeClr>
              </a:gs>
              <a:gs pos="60000">
                <a:schemeClr val="accent6">
                  <a:shade val="95000"/>
                  <a:satMod val="150000"/>
                </a:schemeClr>
              </a:gs>
              <a:gs pos="100000">
                <a:schemeClr val="accent6">
                  <a:tint val="87000"/>
                  <a:satMod val="250000"/>
                </a:schemeClr>
              </a:gs>
            </a:gsLst>
            <a:lin ang="16200000" scaled="1"/>
            <a:tileRect/>
          </a:gra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1600" i="1" dirty="0" smtClean="0"/>
              <a:t>Учитель математики</a:t>
            </a:r>
          </a:p>
          <a:p>
            <a:r>
              <a:rPr lang="ru-RU" sz="1600" i="1" dirty="0" smtClean="0"/>
              <a:t> Николаева Г.Н.</a:t>
            </a:r>
          </a:p>
          <a:p>
            <a:r>
              <a:rPr lang="ru-RU" sz="1600" i="1" dirty="0" smtClean="0"/>
              <a:t>МБОУ «5 </a:t>
            </a:r>
            <a:r>
              <a:rPr lang="ru-RU" sz="1600" i="1" dirty="0" err="1" smtClean="0"/>
              <a:t>Мальжегарская</a:t>
            </a:r>
            <a:r>
              <a:rPr lang="ru-RU" sz="1600" i="1" dirty="0" smtClean="0"/>
              <a:t> </a:t>
            </a:r>
            <a:r>
              <a:rPr lang="ru-RU" sz="1600" i="1" dirty="0" err="1" smtClean="0"/>
              <a:t>сош</a:t>
            </a:r>
            <a:r>
              <a:rPr lang="ru-RU" sz="1600" i="1" dirty="0" smtClean="0"/>
              <a:t> им. И.П.Никифорова»</a:t>
            </a:r>
            <a:endParaRPr lang="ru-RU" sz="16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357818" y="1214422"/>
            <a:ext cx="2408032" cy="307777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ru-RU" sz="1400" dirty="0" smtClean="0"/>
              <a:t>Урок геометрии 8 класс</a:t>
            </a:r>
            <a:endParaRPr lang="ru-RU" sz="1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5214950"/>
            <a:ext cx="1571635" cy="545786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5143512"/>
            <a:ext cx="1571636" cy="642942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5143512"/>
            <a:ext cx="1500198" cy="61526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964381" y="714356"/>
            <a:ext cx="7215238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Запишите  синус, косинус и тангенс угла 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71538" y="1785926"/>
            <a:ext cx="7000924" cy="32861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endParaRPr lang="ru-RU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endParaRPr lang="ru-RU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endParaRPr lang="ru-RU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endParaRPr lang="ru-RU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endParaRPr lang="ru-RU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endParaRPr lang="ru-RU" dirty="0" smtClean="0">
              <a:ln w="9525">
                <a:solidFill>
                  <a:schemeClr val="tx1"/>
                </a:solidFill>
              </a:ln>
            </a:endParaRPr>
          </a:p>
          <a:p>
            <a:pPr algn="ctr"/>
            <a:r>
              <a:rPr lang="ru-RU" dirty="0" smtClean="0">
                <a:ln w="9525">
                  <a:solidFill>
                    <a:schemeClr val="tx1"/>
                  </a:solidFill>
                </a:ln>
              </a:rPr>
              <a:t>  </a:t>
            </a:r>
            <a:endParaRPr lang="ru-RU" dirty="0">
              <a:ln w="9525">
                <a:solidFill>
                  <a:schemeClr val="tx1"/>
                </a:solidFill>
              </a:ln>
            </a:endParaRPr>
          </a:p>
        </p:txBody>
      </p:sp>
      <p:sp>
        <p:nvSpPr>
          <p:cNvPr id="32" name="Равнобедренный треугольник 31"/>
          <p:cNvSpPr/>
          <p:nvPr/>
        </p:nvSpPr>
        <p:spPr>
          <a:xfrm>
            <a:off x="2000232" y="1928802"/>
            <a:ext cx="1714512" cy="2143140"/>
          </a:xfrm>
          <a:prstGeom prst="triangle">
            <a:avLst>
              <a:gd name="adj" fmla="val 0"/>
            </a:avLst>
          </a:prstGeom>
          <a:noFill/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15517066">
            <a:off x="3224089" y="3787849"/>
            <a:ext cx="500066" cy="428628"/>
          </a:xfrm>
          <a:prstGeom prst="arc">
            <a:avLst>
              <a:gd name="adj1" fmla="val 15647126"/>
              <a:gd name="adj2" fmla="val 0"/>
            </a:avLst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571604" y="1857364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643042" y="4071942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786182" y="4000504"/>
            <a:ext cx="341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000232" y="3786190"/>
            <a:ext cx="285752" cy="285752"/>
          </a:xfrm>
          <a:prstGeom prst="rect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аголовок 19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kumimoji="0" lang="en-US" sz="3200" b="1" kern="1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1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2976" y="1951673"/>
            <a:ext cx="6858048" cy="295465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Найдите синус, косинус и тангенс углов А и В</a:t>
            </a:r>
          </a:p>
          <a:p>
            <a:r>
              <a:rPr lang="ru-RU" sz="2400" dirty="0" smtClean="0"/>
              <a:t> треугольника АВС с прямым углом С, если:</a:t>
            </a:r>
          </a:p>
          <a:p>
            <a:endParaRPr lang="ru-RU" dirty="0" smtClean="0"/>
          </a:p>
          <a:p>
            <a:r>
              <a:rPr lang="ru-RU" dirty="0" smtClean="0"/>
              <a:t>а) ВС=8, АВ=17;</a:t>
            </a:r>
          </a:p>
          <a:p>
            <a:endParaRPr lang="ru-RU" dirty="0" smtClean="0"/>
          </a:p>
          <a:p>
            <a:r>
              <a:rPr lang="ru-RU" dirty="0" smtClean="0"/>
              <a:t>б) ВС=21, АС=20;</a:t>
            </a:r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2</a:t>
            </a:r>
            <a:endParaRPr lang="ru-RU" sz="3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/>
          <p:cNvSpPr/>
          <p:nvPr/>
        </p:nvSpPr>
        <p:spPr>
          <a:xfrm>
            <a:off x="1214414" y="1428736"/>
            <a:ext cx="3286148" cy="3929090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B76B-94B0-4F10-A5F7-497D6BBAC745}" type="slidenum">
              <a:rPr lang="ru-RU" smtClean="0"/>
              <a:pPr/>
              <a:t>4</a:t>
            </a:fld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1142976" y="4500570"/>
            <a:ext cx="14287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928794" y="5286388"/>
            <a:ext cx="0" cy="20217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 flipH="1" flipV="1">
            <a:off x="2536017" y="5393545"/>
            <a:ext cx="214314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0800000">
            <a:off x="1214414" y="4500570"/>
            <a:ext cx="1428760" cy="857256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8" name="Дуга 37"/>
          <p:cNvSpPr/>
          <p:nvPr/>
        </p:nvSpPr>
        <p:spPr>
          <a:xfrm rot="14808655">
            <a:off x="2218148" y="4735435"/>
            <a:ext cx="907632" cy="1072733"/>
          </a:xfrm>
          <a:prstGeom prst="arc">
            <a:avLst>
              <a:gd name="adj1" fmla="val 16933498"/>
              <a:gd name="adj2" fmla="val 18840742"/>
            </a:avLst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4214810" y="164305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6215074" y="2285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785918" y="4929198"/>
            <a:ext cx="285752" cy="369332"/>
          </a:xfrm>
          <a:custGeom>
            <a:avLst/>
            <a:gdLst>
              <a:gd name="connsiteX0" fmla="*/ 0 w 1543382"/>
              <a:gd name="connsiteY0" fmla="*/ 0 h 369332"/>
              <a:gd name="connsiteX1" fmla="*/ 1543382 w 1543382"/>
              <a:gd name="connsiteY1" fmla="*/ 0 h 369332"/>
              <a:gd name="connsiteX2" fmla="*/ 1543382 w 1543382"/>
              <a:gd name="connsiteY2" fmla="*/ 369332 h 369332"/>
              <a:gd name="connsiteX3" fmla="*/ 0 w 1543382"/>
              <a:gd name="connsiteY3" fmla="*/ 369332 h 369332"/>
              <a:gd name="connsiteX4" fmla="*/ 0 w 1543382"/>
              <a:gd name="connsiteY4" fmla="*/ 0 h 369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43382" h="369332">
                <a:moveTo>
                  <a:pt x="0" y="0"/>
                </a:moveTo>
                <a:lnTo>
                  <a:pt x="1543382" y="0"/>
                </a:lnTo>
                <a:lnTo>
                  <a:pt x="1543382" y="369332"/>
                </a:lnTo>
                <a:lnTo>
                  <a:pt x="0" y="369332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α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607455" y="3286124"/>
            <a:ext cx="392909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Постройте </a:t>
            </a:r>
            <a:r>
              <a:rPr lang="ru-RU" sz="3200" dirty="0" smtClean="0"/>
              <a:t>угол</a:t>
            </a:r>
            <a:r>
              <a:rPr lang="ru-RU" dirty="0" smtClean="0"/>
              <a:t>, если </a:t>
            </a:r>
            <a:r>
              <a:rPr lang="en-US" dirty="0" err="1" smtClean="0"/>
              <a:t>tg</a:t>
            </a:r>
            <a:r>
              <a:rPr lang="el-GR" dirty="0" smtClean="0"/>
              <a:t>α</a:t>
            </a:r>
            <a:r>
              <a:rPr lang="en-US" dirty="0" smtClean="0"/>
              <a:t>=1/2</a:t>
            </a:r>
            <a:endParaRPr lang="ru-RU" dirty="0"/>
          </a:p>
        </p:txBody>
      </p:sp>
      <p:sp>
        <p:nvSpPr>
          <p:cNvPr id="15" name="Заголовок 14"/>
          <p:cNvSpPr>
            <a:spLocks noGrp="1"/>
          </p:cNvSpPr>
          <p:nvPr>
            <p:ph type="title" idx="4294967295"/>
          </p:nvPr>
        </p:nvSpPr>
        <p:spPr>
          <a:xfrm>
            <a:off x="500034" y="5572140"/>
            <a:ext cx="8255318" cy="4286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>
            <a:off x="2285984" y="1714488"/>
            <a:ext cx="5143536" cy="3429024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5400000">
            <a:off x="2714612" y="5143512"/>
            <a:ext cx="14287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>
            <a:off x="3143240" y="5143512"/>
            <a:ext cx="14287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3500430" y="5143512"/>
            <a:ext cx="14287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3857620" y="5143512"/>
            <a:ext cx="14287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4286248" y="5143512"/>
            <a:ext cx="142876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 flipV="1">
            <a:off x="2786050" y="5072074"/>
            <a:ext cx="45719" cy="71438"/>
          </a:xfrm>
          <a:prstGeom prst="ellipse">
            <a:avLst/>
          </a:prstGeom>
          <a:solidFill>
            <a:srgbClr val="C00000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71472" y="2857496"/>
            <a:ext cx="4214842" cy="4286256"/>
          </a:xfrm>
          <a:prstGeom prst="ellipse">
            <a:avLst/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>
            <a:stCxn id="13" idx="0"/>
          </p:cNvCxnSpPr>
          <p:nvPr/>
        </p:nvCxnSpPr>
        <p:spPr>
          <a:xfrm rot="5400000" flipH="1">
            <a:off x="1404440" y="3739042"/>
            <a:ext cx="2286016" cy="522924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1" name="Дуга 20"/>
          <p:cNvSpPr/>
          <p:nvPr/>
        </p:nvSpPr>
        <p:spPr>
          <a:xfrm rot="14822503">
            <a:off x="2583679" y="4907617"/>
            <a:ext cx="500066" cy="357190"/>
          </a:xfrm>
          <a:prstGeom prst="arc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2357422" y="4786322"/>
            <a:ext cx="328936" cy="36933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rtlCol="0">
            <a:spAutoFit/>
          </a:bodyPr>
          <a:lstStyle/>
          <a:p>
            <a:r>
              <a:rPr lang="el-GR" dirty="0" smtClean="0"/>
              <a:t>α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607455" y="3244334"/>
            <a:ext cx="392909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Постройте </a:t>
            </a:r>
            <a:r>
              <a:rPr lang="ru-RU" sz="3200" dirty="0" smtClean="0"/>
              <a:t>угол</a:t>
            </a:r>
            <a:r>
              <a:rPr lang="ru-RU" dirty="0" smtClean="0"/>
              <a:t>, если </a:t>
            </a:r>
            <a:r>
              <a:rPr lang="en-US" dirty="0" err="1" smtClean="0"/>
              <a:t>cos</a:t>
            </a:r>
            <a:r>
              <a:rPr lang="el-GR" dirty="0" smtClean="0"/>
              <a:t>α</a:t>
            </a:r>
            <a:r>
              <a:rPr lang="en-US" dirty="0" smtClean="0"/>
              <a:t>=0,2</a:t>
            </a:r>
            <a:endParaRPr lang="ru-RU" dirty="0"/>
          </a:p>
        </p:txBody>
      </p:sp>
      <p:sp>
        <p:nvSpPr>
          <p:cNvPr id="15" name="Заголовок 14"/>
          <p:cNvSpPr>
            <a:spLocks noGrp="1"/>
          </p:cNvSpPr>
          <p:nvPr>
            <p:ph type="title" idx="4294967295"/>
          </p:nvPr>
        </p:nvSpPr>
        <p:spPr>
          <a:xfrm>
            <a:off x="500034" y="5786454"/>
            <a:ext cx="8183880" cy="2657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ый треугольник 1"/>
          <p:cNvSpPr/>
          <p:nvPr/>
        </p:nvSpPr>
        <p:spPr>
          <a:xfrm>
            <a:off x="2357422" y="2107397"/>
            <a:ext cx="3929090" cy="2643206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285984" y="4214818"/>
            <a:ext cx="214314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285984" y="3714752"/>
            <a:ext cx="214314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2357422" y="4214818"/>
            <a:ext cx="71438" cy="45719"/>
          </a:xfrm>
          <a:prstGeom prst="ellipse">
            <a:avLst/>
          </a:prstGeom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1357290" y="3214686"/>
            <a:ext cx="2000264" cy="2000264"/>
          </a:xfrm>
          <a:prstGeom prst="ellipse">
            <a:avLst/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2357422" y="4214818"/>
            <a:ext cx="857256" cy="500066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3" name="Дуга 22"/>
          <p:cNvSpPr/>
          <p:nvPr/>
        </p:nvSpPr>
        <p:spPr>
          <a:xfrm rot="15521024">
            <a:off x="2724000" y="4224205"/>
            <a:ext cx="914400" cy="914400"/>
          </a:xfrm>
          <a:prstGeom prst="arc">
            <a:avLst>
              <a:gd name="adj1" fmla="val 16339495"/>
              <a:gd name="adj2" fmla="val 18699159"/>
            </a:avLst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428860" y="435769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536017" y="3244334"/>
            <a:ext cx="40719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Постройте </a:t>
            </a:r>
            <a:r>
              <a:rPr lang="ru-RU" sz="3200" dirty="0" smtClean="0"/>
              <a:t>угол</a:t>
            </a:r>
            <a:r>
              <a:rPr lang="ru-RU" dirty="0" smtClean="0"/>
              <a:t>, если </a:t>
            </a:r>
            <a:r>
              <a:rPr lang="en-US" dirty="0" smtClean="0"/>
              <a:t>sin</a:t>
            </a:r>
            <a:r>
              <a:rPr lang="el-GR" dirty="0" smtClean="0"/>
              <a:t>α</a:t>
            </a:r>
            <a:r>
              <a:rPr lang="en-US" dirty="0" smtClean="0"/>
              <a:t>=1/2</a:t>
            </a:r>
            <a:endParaRPr lang="ru-RU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 idx="4294967295"/>
          </p:nvPr>
        </p:nvSpPr>
        <p:spPr>
          <a:xfrm>
            <a:off x="357158" y="4929198"/>
            <a:ext cx="8183880" cy="105156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5</a:t>
            </a:r>
            <a:endParaRPr lang="ru-RU" sz="3200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B76B-94B0-4F10-A5F7-497D6BBAC74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3" grpId="0" animBg="1"/>
      <p:bldP spid="24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7324" y="2305616"/>
            <a:ext cx="5929353" cy="224676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200" dirty="0" smtClean="0"/>
              <a:t>Домашнее задание: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       вопрос 15 на стр. 159;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                       №591(</a:t>
            </a:r>
            <a:r>
              <a:rPr lang="ru-RU" dirty="0" err="1" smtClean="0"/>
              <a:t>в,г</a:t>
            </a:r>
            <a:r>
              <a:rPr lang="ru-RU" dirty="0" smtClean="0"/>
              <a:t>), №592(</a:t>
            </a:r>
            <a:r>
              <a:rPr lang="ru-RU" dirty="0" err="1" smtClean="0"/>
              <a:t>б,г,е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B76B-94B0-4F10-A5F7-497D6BBAC745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500034" y="5000636"/>
            <a:ext cx="8183880" cy="105156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6</a:t>
            </a:r>
            <a:endParaRPr lang="ru-RU" sz="3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1104</TotalTime>
  <Words>125</Words>
  <Application>Microsoft Office PowerPoint</Application>
  <PresentationFormat>Экран (4:3)</PresentationFormat>
  <Paragraphs>47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Синус, косинус и тангенс острого угла прямоугольного треугольника</vt:lpstr>
      <vt:lpstr>1 </vt:lpstr>
      <vt:lpstr>2</vt:lpstr>
      <vt:lpstr>3</vt:lpstr>
      <vt:lpstr>4</vt:lpstr>
      <vt:lpstr>5</vt:lpstr>
      <vt:lpstr>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118</cp:revision>
  <dcterms:created xsi:type="dcterms:W3CDTF">2015-02-18T01:30:16Z</dcterms:created>
  <dcterms:modified xsi:type="dcterms:W3CDTF">2017-01-22T21:01:16Z</dcterms:modified>
</cp:coreProperties>
</file>