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04" r:id="rId3"/>
    <p:sldId id="287" r:id="rId4"/>
    <p:sldId id="268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79" r:id="rId19"/>
    <p:sldId id="281" r:id="rId20"/>
    <p:sldId id="282" r:id="rId21"/>
    <p:sldId id="283" r:id="rId22"/>
    <p:sldId id="263" r:id="rId23"/>
    <p:sldId id="286" r:id="rId24"/>
    <p:sldId id="296" r:id="rId25"/>
    <p:sldId id="288" r:id="rId26"/>
    <p:sldId id="297" r:id="rId27"/>
    <p:sldId id="289" r:id="rId28"/>
    <p:sldId id="298" r:id="rId29"/>
    <p:sldId id="299" r:id="rId30"/>
    <p:sldId id="300" r:id="rId31"/>
    <p:sldId id="291" r:id="rId32"/>
    <p:sldId id="262" r:id="rId33"/>
    <p:sldId id="293" r:id="rId34"/>
    <p:sldId id="294" r:id="rId35"/>
    <p:sldId id="295" r:id="rId36"/>
    <p:sldId id="301" r:id="rId37"/>
    <p:sldId id="302" r:id="rId38"/>
    <p:sldId id="303" r:id="rId39"/>
    <p:sldId id="264" r:id="rId40"/>
    <p:sldId id="292" r:id="rId41"/>
    <p:sldId id="305" r:id="rId42"/>
    <p:sldId id="30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E593"/>
    <a:srgbClr val="FFD5D5"/>
    <a:srgbClr val="FFE5F2"/>
    <a:srgbClr val="FFC5E2"/>
    <a:srgbClr val="FFFFFF"/>
    <a:srgbClr val="FFFFCC"/>
    <a:srgbClr val="FFD1FF"/>
    <a:srgbClr val="D4650A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49AC2-AEE3-4AA0-81DE-C40C150C2950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75F8D-5D00-4877-9611-ED8CC3A84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7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5F8D-5D00-4877-9611-ED8CC3A84AC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0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99">
              <a:srgbClr val="FFC9EA"/>
            </a:gs>
            <a:gs pos="0">
              <a:srgbClr val="FFE593"/>
            </a:gs>
            <a:gs pos="17999">
              <a:srgbClr val="FFD5D5"/>
            </a:gs>
            <a:gs pos="36000">
              <a:srgbClr val="F8B552"/>
            </a:gs>
            <a:gs pos="61000">
              <a:srgbClr val="FFA7D3"/>
            </a:gs>
            <a:gs pos="82001">
              <a:srgbClr val="FACB86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microsoft.com/office/2007/relationships/hdphoto" Target="../media/hdphoto5.wdp"/><Relationship Id="rId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4.jpeg"/><Relationship Id="rId7" Type="http://schemas.openxmlformats.org/officeDocument/2006/relationships/slide" Target="slide29.xml"/><Relationship Id="rId12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31.xml"/><Relationship Id="rId5" Type="http://schemas.openxmlformats.org/officeDocument/2006/relationships/slide" Target="slide24.xml"/><Relationship Id="rId10" Type="http://schemas.openxmlformats.org/officeDocument/2006/relationships/slide" Target="slide27.xml"/><Relationship Id="rId4" Type="http://schemas.openxmlformats.org/officeDocument/2006/relationships/slide" Target="slide28.xml"/><Relationship Id="rId9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image" Target="../media/image8.jpeg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19.jpeg"/><Relationship Id="rId7" Type="http://schemas.openxmlformats.org/officeDocument/2006/relationships/slide" Target="slide35.xml"/><Relationship Id="rId12" Type="http://schemas.openxmlformats.org/officeDocument/2006/relationships/image" Target="../media/image20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0" Type="http://schemas.openxmlformats.org/officeDocument/2006/relationships/slide" Target="slide38.xml"/><Relationship Id="rId4" Type="http://schemas.microsoft.com/office/2007/relationships/hdphoto" Target="../media/hdphoto6.wdp"/><Relationship Id="rId9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9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9.xml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9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9.xml"/><Relationship Id="rId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9.xml"/><Relationship Id="rId4" Type="http://schemas.openxmlformats.org/officeDocument/2006/relationships/slide" Target="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3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9.xml"/><Relationship Id="rId4" Type="http://schemas.openxmlformats.org/officeDocument/2006/relationships/slide" Target="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2.wdp"/><Relationship Id="rId4" Type="http://schemas.microsoft.com/office/2007/relationships/hdphoto" Target="../media/hdphoto4.wdp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partkid.com/geometry-clipart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http://img-fotki.yandex.ru/get/6408/20573769.e/0_828ac_dca4804f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15676"/>
            <a:ext cx="4021244" cy="2060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396216" y="360216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МАОУ 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Давыдовская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гимназия»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Орехово-Зуевского  муниципального района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93831" y="2213575"/>
            <a:ext cx="47211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9050">
                  <a:solidFill>
                    <a:srgbClr val="FF0066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«БОЙ СМЕКАЛИСТЫХ </a:t>
            </a:r>
          </a:p>
          <a:p>
            <a:pPr algn="ctr"/>
            <a:r>
              <a:rPr lang="ru-RU" sz="3600" b="1" i="1" spc="50" dirty="0" smtClean="0">
                <a:ln w="19050">
                  <a:solidFill>
                    <a:srgbClr val="FF0066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ГЕОМЕТРИИ»</a:t>
            </a:r>
            <a:endParaRPr lang="ru-RU" sz="3600" b="1" i="1" spc="50" dirty="0">
              <a:ln w="19050">
                <a:solidFill>
                  <a:srgbClr val="FF0066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6153" y="5331140"/>
            <a:ext cx="523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Владимирова Ольга Григорьевна,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Кирьянова Галина Михайловна,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Сахарова Лидия Ивановна </a:t>
            </a:r>
          </a:p>
        </p:txBody>
      </p:sp>
      <p:pic>
        <p:nvPicPr>
          <p:cNvPr id="28" name="Рисунок 27" descr="https://thumbs.dreamstime.com/z/geometry-tools-illustration-10724325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25"/>
          <a:stretch/>
        </p:blipFill>
        <p:spPr bwMode="auto">
          <a:xfrm>
            <a:off x="6140239" y="5331140"/>
            <a:ext cx="1892878" cy="119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8" y="4221088"/>
            <a:ext cx="1296144" cy="232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thumbs.dreamstime.com/z/wise-owl-stack-books-272618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69" y="250738"/>
            <a:ext cx="1297044" cy="15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673" y="3387473"/>
            <a:ext cx="666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теме «Начальные 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сведения») 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00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6633" y="177667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960" y="189978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[10]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6432217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[7]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20023" y="5792804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[17]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98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998" y="72231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Какие фигуры называются равными?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№7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61" y="1486172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4139257" y="3982986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2803" y="1725472"/>
            <a:ext cx="2529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Две геометрические фигуры называются равными, если их можно совместить наложением.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 rot="20010199">
            <a:off x="2373091" y="2117734"/>
            <a:ext cx="1087433" cy="93610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Стрелка влево 9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2" name="Рисунок 11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Шестиугольник 13"/>
          <p:cNvSpPr/>
          <p:nvPr/>
        </p:nvSpPr>
        <p:spPr>
          <a:xfrm rot="20010199">
            <a:off x="2373090" y="3593063"/>
            <a:ext cx="1087433" cy="93610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25595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72335" y="5664504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812094" y="84542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560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3.61111E-6 -0.21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72231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Какая точка называется серединой отрезка?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№8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41" y="1424487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4226037" y="3921301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1690" y="1730126"/>
            <a:ext cx="2529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Точка отрезка, делящая его пополам, т. е. на два равных отрезка, называется серединой отрезка.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632323" y="2780922"/>
            <a:ext cx="180020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636422" y="2780922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92668" y="2708914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96524" y="2924938"/>
            <a:ext cx="3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1155" y="2884288"/>
            <a:ext cx="3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460415" y="275267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334400" y="2339582"/>
            <a:ext cx="3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35252" y="2721312"/>
            <a:ext cx="243810" cy="175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20202" y="2721312"/>
            <a:ext cx="243810" cy="175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Стрелка влево 16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1" name="Стрелка вправо 20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2" name="Рисунок 21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Рамка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559454" y="518791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348097" y="5684220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376734" y="84542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397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73167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Какой луч называется биссектрисой угла?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№9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83" y="1283060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4162181" y="3863599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5727" y="1713074"/>
            <a:ext cx="2529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Луч, исходящий из вершины угла и делящий его на два равных угла, называется биссектрисой угла.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44574" y="3051902"/>
            <a:ext cx="1839418" cy="2360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23542" y="3184924"/>
            <a:ext cx="3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19994" y="1571092"/>
            <a:ext cx="1410479" cy="1480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596663" y="2507196"/>
            <a:ext cx="1829855" cy="5447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572566" y="2979894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3045639" y="2861589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2860042" y="2587338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Стрелка влево 15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8" name="Стрелка вправо 17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0" name="Рисунок 19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395169" y="509098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486469" y="5443773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183075" y="85478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36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72231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Что такое градусная мера угла?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№10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" y="1270538"/>
            <a:ext cx="80878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9974" flipH="1">
            <a:off x="3941909" y="3893483"/>
            <a:ext cx="1092489" cy="1830987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4900" y="1558570"/>
            <a:ext cx="3327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Положительное число, которое показывает, сколько раз градус и его части укладываются в данном угле, называется градусной мерой угла.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88524" y="3172334"/>
            <a:ext cx="1628161" cy="9065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2479" y="2910870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161491" y="2062626"/>
            <a:ext cx="1655194" cy="1079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116516" y="3069695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2470010" y="2849769"/>
            <a:ext cx="341799" cy="583867"/>
          </a:xfrm>
          <a:prstGeom prst="arc">
            <a:avLst>
              <a:gd name="adj1" fmla="val 16200000"/>
              <a:gd name="adj2" fmla="val 56380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Стрелка влево 12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5" name="Стрелка вправо 14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8" name="Рисунок 17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36068" y="4914140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368673" y="5394450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419187" y="84542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360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612" y="72692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Какой угол называется острым?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№11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91" y="1536466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4118989" y="4117005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6886" y="2335812"/>
            <a:ext cx="2529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Угол называется острым, если он меньше 90</a:t>
            </a:r>
            <a:r>
              <a:rPr lang="ru-RU" sz="24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, т.е. меньше прямого угла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76802" y="3616822"/>
            <a:ext cx="1839418" cy="2360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770" y="3749844"/>
            <a:ext cx="3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552222" y="2136012"/>
            <a:ext cx="1410479" cy="1480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504794" y="3544814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2576802" y="3269004"/>
            <a:ext cx="341799" cy="583867"/>
          </a:xfrm>
          <a:prstGeom prst="arc">
            <a:avLst>
              <a:gd name="adj1" fmla="val 17652462"/>
              <a:gd name="adj2" fmla="val 16703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Стрелка влево 12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6" name="Стрелка вправо 15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8" name="Рисунок 17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342740" y="5247127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279986" y="5728653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65220" y="850038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225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72231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Какой угол называется прямым?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№12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91" y="1312591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4118989" y="3893130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2535" y="2428667"/>
            <a:ext cx="252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Угол называется прямым, если он равен 90</a:t>
            </a:r>
            <a:r>
              <a:rPr lang="ru-RU" sz="24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671156" y="3525969"/>
            <a:ext cx="1291545" cy="12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770" y="3525969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71156" y="2428667"/>
            <a:ext cx="0" cy="1110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599148" y="3471856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71156" y="3256807"/>
            <a:ext cx="286167" cy="2870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Стрелка влево 14">
            <a:hlinkClick r:id="rId6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6" name="Стрелка вправо 15">
            <a:hlinkClick r:id="rId7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8" name="Рисунок 17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e-libra.ru/files/books/2011/07/16/103131/i_018.jpg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316953" y="509098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239287" y="5473304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1543" y="84542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726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516571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Какой угол называется тупым?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№13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87870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956446" y="3868409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8872" y="1647910"/>
            <a:ext cx="2529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Угол называется тупым, если он больше 90</a:t>
            </a:r>
            <a:r>
              <a:rPr lang="ru-RU" sz="24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,но. меньше 180</a:t>
            </a:r>
            <a:r>
              <a:rPr lang="ru-RU" sz="24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, т.е. больше прямого, но меньше развернутого.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70237" y="3494816"/>
            <a:ext cx="13868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4452" y="3454837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291249" y="2691116"/>
            <a:ext cx="578988" cy="803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798229" y="3473143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7347801">
            <a:off x="2870236" y="3136604"/>
            <a:ext cx="341799" cy="583867"/>
          </a:xfrm>
          <a:prstGeom prst="arc">
            <a:avLst>
              <a:gd name="adj1" fmla="val 15885886"/>
              <a:gd name="adj2" fmla="val 544058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Стрелка влево 12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6" name="Стрелка вправо 15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8" name="Рисунок 17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2632" y="629966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6025" y="490907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068002" y="5452347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294346" y="72231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418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437" y="49148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Какие углы называются смежными?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№14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2" y="1365275"/>
            <a:ext cx="7079764" cy="44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429410" y="4261200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9774" y="1680661"/>
            <a:ext cx="2880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Два угла, у которых одна сторона общая, а две другие являются продолжениями одна другой называются смежными.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67920" y="3388821"/>
            <a:ext cx="2272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5250" y="3608156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482306" y="2600432"/>
            <a:ext cx="578988" cy="803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931928" y="3316813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flipH="1">
            <a:off x="2654667" y="3112198"/>
            <a:ext cx="341799" cy="58386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761028" y="3131123"/>
            <a:ext cx="341799" cy="583867"/>
          </a:xfrm>
          <a:prstGeom prst="arc">
            <a:avLst>
              <a:gd name="adj1" fmla="val 16876249"/>
              <a:gd name="adj2" fmla="val 213035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8640943">
            <a:off x="2833036" y="3111794"/>
            <a:ext cx="341799" cy="407284"/>
          </a:xfrm>
          <a:prstGeom prst="arc">
            <a:avLst>
              <a:gd name="adj1" fmla="val 16532169"/>
              <a:gd name="adj2" fmla="val 47701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Стрелка влево 14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6" name="Стрелка вправо 15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0" name="Рисунок 19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Рамка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499866" y="5153306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93631" y="5831710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685202" y="614590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176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8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700" y="6206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Какие углы называются вертикальными?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№15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6" y="1221606"/>
            <a:ext cx="7079764" cy="44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443558" y="4311893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3922" y="1731354"/>
            <a:ext cx="2880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Два угла называются вертикальными, если стороны одного угла являются продолжениями сторон другого.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82068" y="3439514"/>
            <a:ext cx="2416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309076" y="2391215"/>
            <a:ext cx="1562032" cy="21272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034726" y="3367506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flipH="1">
            <a:off x="2668815" y="3162891"/>
            <a:ext cx="341799" cy="58386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901124">
            <a:off x="3256349" y="3422985"/>
            <a:ext cx="341799" cy="407284"/>
          </a:xfrm>
          <a:prstGeom prst="arc">
            <a:avLst>
              <a:gd name="adj1" fmla="val 16532169"/>
              <a:gd name="adj2" fmla="val 47701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Стрелка влево 12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4" name="Стрелка вправо 13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5" name="Рисунок 14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49811" y="5060144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4343" y="568804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83075" y="72231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45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66215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Свойство смежных углов.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№16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23" y="1311472"/>
            <a:ext cx="7079764" cy="44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627041" y="4207397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7404" y="2546629"/>
            <a:ext cx="288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Сумма смежных углов равна 180</a:t>
            </a:r>
            <a:r>
              <a:rPr lang="ru-RU" sz="24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65551" y="3335018"/>
            <a:ext cx="2272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6148" y="2908614"/>
            <a:ext cx="32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679937" y="2546629"/>
            <a:ext cx="578988" cy="803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129559" y="3263010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flipH="1">
            <a:off x="2852298" y="3058395"/>
            <a:ext cx="341799" cy="58386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2958659" y="3077320"/>
            <a:ext cx="341799" cy="583867"/>
          </a:xfrm>
          <a:prstGeom prst="arc">
            <a:avLst>
              <a:gd name="adj1" fmla="val 16876249"/>
              <a:gd name="adj2" fmla="val 213035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8640943">
            <a:off x="3030667" y="3057991"/>
            <a:ext cx="341799" cy="407284"/>
          </a:xfrm>
          <a:prstGeom prst="arc">
            <a:avLst>
              <a:gd name="adj1" fmla="val 16532169"/>
              <a:gd name="adj2" fmla="val 47701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16746" y="2894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177343" y="3859106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177344" y="4003122"/>
            <a:ext cx="175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1358" y="3700281"/>
            <a:ext cx="6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sz="2400" dirty="0" smtClean="0"/>
              <a:t> </a:t>
            </a:r>
            <a:r>
              <a:rPr lang="ru-RU" sz="2400" b="1" dirty="0" smtClean="0"/>
              <a:t>+</a:t>
            </a:r>
            <a:endParaRPr lang="ru-RU" sz="2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2863048" y="3859850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863049" y="4003866"/>
            <a:ext cx="175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752" y="3700281"/>
            <a:ext cx="150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= 180</a:t>
            </a:r>
            <a:r>
              <a:rPr lang="ru-RU" sz="2400" b="1" baseline="30000" dirty="0" smtClean="0"/>
              <a:t>о</a:t>
            </a:r>
            <a:endParaRPr lang="ru-RU" sz="2400" b="1" dirty="0"/>
          </a:p>
        </p:txBody>
      </p:sp>
      <p:sp useBgFill="1">
        <p:nvSpPr>
          <p:cNvPr id="24" name="Стрелка влево 23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5" name="Стрелка вправо 24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6" name="Рисунок 25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135465" y="582271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876256" y="785260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476567" y="510862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085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5206514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[5]</a:t>
            </a:r>
            <a:endParaRPr lang="ru-RU" sz="1200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20765" cy="6858000"/>
          </a:xfrm>
          <a:prstGeom prst="frame">
            <a:avLst>
              <a:gd name="adj1" fmla="val 1492"/>
            </a:avLst>
          </a:prstGeom>
          <a:solidFill>
            <a:srgbClr val="FF9900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530290"/>
            <a:ext cx="63367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   Геометрия 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</a:rPr>
              <a:t>является самым могущественным средством для изощрения наших умственных способностей и даёт нам возможность правильно мыслить и рассуждать.</a:t>
            </a:r>
            <a:br>
              <a:rPr lang="ru-RU" sz="36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/</a:t>
            </a:r>
            <a:r>
              <a:rPr lang="ru-RU" sz="3600" b="1" i="1" dirty="0" err="1" smtClean="0">
                <a:solidFill>
                  <a:schemeClr val="accent4">
                    <a:lumMod val="75000"/>
                  </a:schemeClr>
                </a:solidFill>
              </a:rPr>
              <a:t>Г.Галилей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6" name="Picture 4" descr="http://radideneg.ru/img/original/Gig/4922.71690e1ce12f4ad6c1023c24238b44b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/>
          <a:stretch/>
        </p:blipFill>
        <p:spPr bwMode="auto">
          <a:xfrm>
            <a:off x="0" y="-121705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adideneg.ru/img/original/Gig/4922.71690e1ce12f4ad6c1023c24238b44b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/>
        </p:blipFill>
        <p:spPr bwMode="auto">
          <a:xfrm>
            <a:off x="179512" y="4365104"/>
            <a:ext cx="3359783" cy="22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mf.pskgu.ru/ebooks/imagesf/Galil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024" y="609177"/>
            <a:ext cx="1944216" cy="25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3290500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[12]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6443347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[6]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29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47643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Свойство вертикальных углов.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№17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23" y="1245533"/>
            <a:ext cx="7079764" cy="44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634115" y="4335820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2110" y="2704452"/>
            <a:ext cx="288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Вертикальные углы равны.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72625" y="3463441"/>
            <a:ext cx="2416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499633" y="2415142"/>
            <a:ext cx="1562032" cy="21272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25283" y="3391433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flipH="1">
            <a:off x="2859372" y="3186818"/>
            <a:ext cx="341799" cy="58386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901124">
            <a:off x="3446906" y="3446912"/>
            <a:ext cx="341799" cy="407284"/>
          </a:xfrm>
          <a:prstGeom prst="arc">
            <a:avLst>
              <a:gd name="adj1" fmla="val 16532169"/>
              <a:gd name="adj2" fmla="val 47701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62422" y="309410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9353" y="36505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987440" y="4151554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987441" y="4295570"/>
            <a:ext cx="175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00078" y="3927237"/>
            <a:ext cx="61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 =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737360" y="4079546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737363" y="4223562"/>
            <a:ext cx="162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949471" y="392623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 useBgFill="1">
        <p:nvSpPr>
          <p:cNvPr id="23" name="Стрелка влево 22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4" name="Стрелка вправо 23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5" name="Рисунок 24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Рамка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476567" y="510862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084931" y="570187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284491" y="599544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770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0" y="45836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Какие прямые называются перпендикулярными?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№18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1" y="1421582"/>
            <a:ext cx="7741031" cy="44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461164" y="4511869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4283" y="2300662"/>
            <a:ext cx="3124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Две пересекающие прямые называются перпендикулярными, если они образуют четыре прямых угла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99674" y="3639490"/>
            <a:ext cx="2416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103901" y="2499940"/>
            <a:ext cx="0" cy="21272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052332" y="3567482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93742" y="3399322"/>
            <a:ext cx="255278" cy="24227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Стрелка влево 10">
            <a:hlinkClick r:id="rId5" action="ppaction://hlinksldjump"/>
          </p:cNvPr>
          <p:cNvSpPr/>
          <p:nvPr/>
        </p:nvSpPr>
        <p:spPr>
          <a:xfrm>
            <a:off x="3320776" y="6246918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4" name="Стрелка вправо 13">
            <a:hlinkClick r:id="rId6" action="ppaction://hlinksldjump"/>
          </p:cNvPr>
          <p:cNvSpPr/>
          <p:nvPr/>
        </p:nvSpPr>
        <p:spPr>
          <a:xfrm>
            <a:off x="4892466" y="6246918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5" name="Рисунок 14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349020" y="522948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50876" y="596121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538581" y="935417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986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2052" y="453168"/>
            <a:ext cx="1947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ТУР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55891" y="3497412"/>
            <a:ext cx="1158562" cy="2169181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4226" y="3541154"/>
            <a:ext cx="1158562" cy="2125439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43338" y="3502138"/>
            <a:ext cx="1130429" cy="2139513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18673" y="3526721"/>
            <a:ext cx="1158562" cy="2139872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781055" y="1145403"/>
            <a:ext cx="770690" cy="5496111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3767389" y="2519522"/>
            <a:ext cx="798023" cy="5496114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900igr.net/datai/informatika/Opredelenie-kolichestva-informatsii/0005-007-My-izmerjaem.png">
            <a:hlinkClick r:id="rId2" action="ppaction://hlinksldjump"/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8791" r="13262" b="10373"/>
          <a:stretch/>
        </p:blipFill>
        <p:spPr bwMode="auto">
          <a:xfrm>
            <a:off x="1418673" y="3480780"/>
            <a:ext cx="1158562" cy="7980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Рисунок 77" descr="http://900igr.net/datai/informatika/Opredelenie-kolichestva-informatsii/0005-007-My-izmerjaem.png">
            <a:hlinkClick r:id="rId4" action="ppaction://hlinksldjump"/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8791" r="13262" b="10373"/>
          <a:stretch/>
        </p:blipFill>
        <p:spPr bwMode="auto">
          <a:xfrm>
            <a:off x="2807333" y="4867163"/>
            <a:ext cx="1158562" cy="7980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Рисунок 78" descr="http://900igr.net/datai/informatika/Opredelenie-kolichestva-informatsii/0005-007-My-izmerjaem.png">
            <a:hlinkClick r:id="rId5" action="ppaction://hlinksldjump"/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8791" r="13262" b="10373"/>
          <a:stretch/>
        </p:blipFill>
        <p:spPr bwMode="auto">
          <a:xfrm>
            <a:off x="2843338" y="3480780"/>
            <a:ext cx="1158562" cy="7980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Рисунок 79" descr="http://900igr.net/datai/informatika/Opredelenie-kolichestva-informatsii/0005-007-My-izmerjaem.png">
            <a:hlinkClick r:id="rId6" action="ppaction://hlinksldjump"/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8791" r="13262" b="10373"/>
          <a:stretch/>
        </p:blipFill>
        <p:spPr bwMode="auto">
          <a:xfrm>
            <a:off x="4284226" y="3460796"/>
            <a:ext cx="1158562" cy="7980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Рисунок 80" descr="http://900igr.net/datai/informatika/Opredelenie-kolichestva-informatsii/0005-007-My-izmerjaem.png">
            <a:hlinkClick r:id="rId7" action="ppaction://hlinksldjump"/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8791" r="13262" b="10373"/>
          <a:stretch/>
        </p:blipFill>
        <p:spPr bwMode="auto">
          <a:xfrm>
            <a:off x="4309200" y="4843627"/>
            <a:ext cx="1158562" cy="7980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Рисунок 81" descr="http://900igr.net/datai/informatika/Opredelenie-kolichestva-informatsii/0005-007-My-izmerjaem.png">
            <a:hlinkClick r:id="rId8" action="ppaction://hlinksldjump"/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8791" r="13262" b="10373"/>
          <a:stretch/>
        </p:blipFill>
        <p:spPr bwMode="auto">
          <a:xfrm>
            <a:off x="5755891" y="4867163"/>
            <a:ext cx="1158562" cy="7980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Рисунок 82" descr="http://900igr.net/datai/informatika/Opredelenie-kolichestva-informatsii/0005-007-My-izmerjaem.png">
            <a:hlinkClick r:id="rId9" action="ppaction://hlinksldjump"/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8791" r="13262" b="10373"/>
          <a:stretch/>
        </p:blipFill>
        <p:spPr bwMode="auto">
          <a:xfrm>
            <a:off x="5755891" y="3494447"/>
            <a:ext cx="1158562" cy="7980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Рисунок 84" descr="http://900igr.net/datai/informatika/Opredelenie-kolichestva-informatsii/0005-007-My-izmerjaem.png">
            <a:hlinkClick r:id="rId10" action="ppaction://hlinksldjump"/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8791" r="13262" b="10373"/>
          <a:stretch/>
        </p:blipFill>
        <p:spPr bwMode="auto">
          <a:xfrm>
            <a:off x="1418673" y="4843627"/>
            <a:ext cx="1158562" cy="7980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47114" y="3567420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14487" y="3570293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940148" y="3541154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410020" y="3600982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072802" y="4975336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498030" y="4975336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006397" y="4944413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464106" y="4985728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8" name="Стрелка вправо 97">
            <a:hlinkClick r:id="rId11" action="ppaction://hlinksldjump"/>
          </p:cNvPr>
          <p:cNvSpPr/>
          <p:nvPr/>
        </p:nvSpPr>
        <p:spPr>
          <a:xfrm>
            <a:off x="6929916" y="6093296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AutoShape 10" descr="http://%D0%BA%D0%BE%D0%BD%D0%BA%D1%83%D1%80%D1%81%D1%8B-%D0%B4%D0%B5%D1%82%D1%81%D0%BA%D0%B8%D0%B5.%D1%80%D1%84/KARTINKI/SAYTI/sovjonok_logoti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http://%D0%BA%D0%BE%D0%BD%D0%BA%D1%83%D1%80%D1%81%D1%8B-%D0%B4%D0%B5%D1%82%D1%81%D0%BA%D0%B8%D0%B5.%D1%80%D1%84/KARTINKI/SAYTI/sovjonok_logoti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://%D0%BA%D0%BE%D0%BD%D0%BA%D1%83%D1%80%D1%81%D1%8B-%D0%B4%D0%B5%D1%82%D1%81%D0%BA%D0%B8%D0%B5.%D1%80%D1%84/KARTINKI/SAYTI/sovjonok_logotip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://%D0%BA%D0%BE%D0%BD%D0%BA%D1%83%D1%80%D1%81%D1%8B-%D0%B4%D0%B5%D1%82%D1%81%D0%BA%D0%B8%D0%B5.%D1%80%D1%84/KARTINKI/SAYTI/sovjonok_logotip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 descr="http://%D0%BA%D0%BE%D0%BD%D0%BA%D1%83%D1%80%D1%81%D1%8B-%D0%B4%D0%B5%D1%82%D1%81%D0%BA%D0%B8%D0%B5.%D1%80%D1%84/KARTINKI/SAYTI/sovjonok_logotip.png"/>
          <p:cNvSpPr>
            <a:spLocks noChangeAspect="1" noChangeArrowheads="1"/>
          </p:cNvSpPr>
          <p:nvPr/>
        </p:nvSpPr>
        <p:spPr bwMode="auto">
          <a:xfrm>
            <a:off x="155575" y="-685800"/>
            <a:ext cx="1238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9" name="Picture 23" descr="C:\Users\Мама.PC3\Desktop\sovjonok_logoti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9" y="1050097"/>
            <a:ext cx="2372673" cy="27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29664" y="3068960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[10]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057746" y="5452243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smtClean="0"/>
              <a:t>6]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648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505303"/>
            <a:ext cx="6327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Дано.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MP = 12,3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см,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KP = 3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,4 см.</a:t>
            </a: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Найти. МК.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7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43686" y="1528173"/>
            <a:ext cx="6623813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35743" y="2616323"/>
            <a:ext cx="37151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063735" y="254431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78843" y="254431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57017" y="254431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7711" y="278468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</a:t>
            </a:r>
            <a:endParaRPr lang="ru-RU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3001" y="279853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33696" y="278468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</a:t>
            </a:r>
            <a:endParaRPr lang="ru-RU" sz="2400" b="1" i="1" dirty="0"/>
          </a:p>
        </p:txBody>
      </p:sp>
      <p:pic>
        <p:nvPicPr>
          <p:cNvPr id="2" name="Picture 10" descr="https://ds02.infourok.ru/uploads/ex/088d/00037774-8e2baf0e/hello_html_m6ea5df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9" y="3195123"/>
            <a:ext cx="5419952" cy="30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306316">
            <a:off x="3544983" y="3988990"/>
            <a:ext cx="199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МК = 8,9 см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6" name="Стрелка влево 15">
            <a:hlinkClick r:id="rId4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7" name="Стрелка вправо 16">
            <a:hlinkClick r:id="rId5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33" name="Рисунок 32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7803" y="3557703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2661" y="623731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879303" y="629371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4515" y="1110297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[4]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942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b="50000"/>
          <a:stretch/>
        </p:blipFill>
        <p:spPr bwMode="auto">
          <a:xfrm>
            <a:off x="1255421" y="1656220"/>
            <a:ext cx="6225210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997" y="707504"/>
            <a:ext cx="6327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Дано.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    PKN = 40</a:t>
            </a:r>
            <a:r>
              <a:rPr lang="en-US" sz="28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Найти.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  MKS 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0" descr="https://ds02.infourok.ru/uploads/ex/088d/00037774-8e2baf0e/hello_html_m6ea5df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899">
            <a:off x="1854092" y="3422497"/>
            <a:ext cx="5027868" cy="28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306316">
            <a:off x="4173232" y="4127401"/>
            <a:ext cx="199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МК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=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160</a:t>
            </a:r>
            <a:r>
              <a:rPr lang="en-US" sz="2400" b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597329" y="3287579"/>
            <a:ext cx="3918887" cy="241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434622" y="321557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09297" y="335958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</a:t>
            </a:r>
            <a:endParaRPr lang="ru-RU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15911" y="176803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</a:t>
            </a:r>
            <a:endParaRPr lang="ru-RU" sz="2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44125" y="332790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N</a:t>
            </a:r>
            <a:endParaRPr lang="ru-RU" sz="2400" b="1" i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463193" y="1756848"/>
            <a:ext cx="638788" cy="15548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1117" y="34222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</a:t>
            </a:r>
            <a:endParaRPr lang="ru-RU" sz="2400" b="1" i="1" dirty="0"/>
          </a:p>
        </p:txBody>
      </p:sp>
      <p:cxnSp>
        <p:nvCxnSpPr>
          <p:cNvPr id="26" name="Прямая соединительная линия 25"/>
          <p:cNvCxnSpPr>
            <a:stCxn id="18" idx="7"/>
          </p:cNvCxnSpPr>
          <p:nvPr/>
        </p:nvCxnSpPr>
        <p:spPr>
          <a:xfrm flipV="1">
            <a:off x="4557547" y="2229698"/>
            <a:ext cx="1729818" cy="10069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4777181" y="3019793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>
            <a:off x="4537512" y="2775720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710265" y="921716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710266" y="1065732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822857" y="134076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822858" y="148478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68501" y="199467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</a:t>
            </a:r>
            <a:endParaRPr lang="ru-RU" sz="2400" b="1" i="1" dirty="0"/>
          </a:p>
        </p:txBody>
      </p:sp>
      <p:grpSp>
        <p:nvGrpSpPr>
          <p:cNvPr id="31" name="Группа 30"/>
          <p:cNvGrpSpPr/>
          <p:nvPr/>
        </p:nvGrpSpPr>
        <p:grpSpPr>
          <a:xfrm rot="-1320000">
            <a:off x="4353632" y="4987614"/>
            <a:ext cx="175096" cy="144016"/>
            <a:chOff x="4791762" y="5485648"/>
            <a:chExt cx="175096" cy="14401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4791762" y="5485648"/>
              <a:ext cx="144016" cy="14401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4791763" y="5629664"/>
              <a:ext cx="175095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7" name="Стрелка влево 26">
            <a:hlinkClick r:id="rId4" action="ppaction://hlinksldjump"/>
          </p:cNvPr>
          <p:cNvSpPr/>
          <p:nvPr/>
        </p:nvSpPr>
        <p:spPr>
          <a:xfrm>
            <a:off x="3599922" y="622607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8" name="Стрелка вправо 27">
            <a:hlinkClick r:id="rId5" action="ppaction://hlinksldjump"/>
          </p:cNvPr>
          <p:cNvSpPr/>
          <p:nvPr/>
        </p:nvSpPr>
        <p:spPr>
          <a:xfrm>
            <a:off x="5171612" y="622607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42" name="Рисунок 41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6533" y="3546463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Рамка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76524" y="6320836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879303" y="629371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999664" y="1248796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39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№3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311" y="695494"/>
            <a:ext cx="6250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Дано. КМ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9 см,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LN = 8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см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, KN =12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см</a:t>
            </a: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Найти.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LM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7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03679" y="1764786"/>
            <a:ext cx="6623813" cy="26495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95736" y="2852936"/>
            <a:ext cx="37151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123728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38836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17010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7704" y="30212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K</a:t>
            </a:r>
            <a:endParaRPr lang="ru-RU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72994" y="303515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93689" y="30212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N</a:t>
            </a:r>
            <a:endParaRPr lang="ru-RU" sz="2400" b="1" i="1" dirty="0"/>
          </a:p>
        </p:txBody>
      </p:sp>
      <p:pic>
        <p:nvPicPr>
          <p:cNvPr id="2" name="Picture 10" descr="https://ds02.infourok.ru/uploads/ex/088d/00037774-8e2baf0e/hello_html_m6ea5df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14" y="3277134"/>
            <a:ext cx="5419952" cy="30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306316">
            <a:off x="3893388" y="4047009"/>
            <a:ext cx="199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LM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см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59832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29327" y="302127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</a:t>
            </a:r>
            <a:endParaRPr lang="ru-RU" sz="2400" b="1" i="1" dirty="0"/>
          </a:p>
        </p:txBody>
      </p:sp>
      <p:sp useBgFill="1">
        <p:nvSpPr>
          <p:cNvPr id="18" name="Стрелка влево 17">
            <a:hlinkClick r:id="rId4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9" name="Стрелка вправо 18">
            <a:hlinkClick r:id="rId5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1" name="Рисунок 20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3499" y="3569032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Рамка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2661" y="623731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879303" y="629371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23237" y="1248796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[4]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49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b="50000"/>
          <a:stretch/>
        </p:blipFill>
        <p:spPr bwMode="auto">
          <a:xfrm>
            <a:off x="1188820" y="1627606"/>
            <a:ext cx="6225210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135" y="661472"/>
            <a:ext cx="6327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Дано.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    EOB = 30</a:t>
            </a:r>
            <a:r>
              <a:rPr lang="en-US" sz="28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Найти.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  DOE 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0" descr="https://ds02.infourok.ru/uploads/ex/088d/00037774-8e2baf0e/hello_html_m6ea5df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94" y="3507442"/>
            <a:ext cx="5478435" cy="26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58826">
            <a:off x="4159927" y="4194351"/>
            <a:ext cx="199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 DOE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105</a:t>
            </a:r>
            <a:r>
              <a:rPr lang="en-US" sz="2400" b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9297" y="335958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</a:t>
            </a:r>
            <a:endParaRPr lang="ru-RU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15911" y="176803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</a:t>
            </a:r>
            <a:endParaRPr lang="ru-RU" sz="2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44125" y="332790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</a:t>
            </a:r>
            <a:endParaRPr lang="ru-RU" sz="2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01117" y="34222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O</a:t>
            </a:r>
            <a:endParaRPr lang="ru-RU" sz="2400" b="1" i="1" dirty="0"/>
          </a:p>
        </p:txBody>
      </p:sp>
      <p:sp>
        <p:nvSpPr>
          <p:cNvPr id="32" name="Дуга 31"/>
          <p:cNvSpPr/>
          <p:nvPr/>
        </p:nvSpPr>
        <p:spPr>
          <a:xfrm rot="15632808">
            <a:off x="4300666" y="2726642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3616787">
            <a:off x="4005740" y="2778385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710265" y="921716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710266" y="1065732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822857" y="134076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822858" y="148478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68501" y="199467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</a:t>
            </a:r>
            <a:endParaRPr lang="ru-RU" sz="2400" b="1" i="1" dirty="0"/>
          </a:p>
        </p:txBody>
      </p:sp>
      <p:grpSp>
        <p:nvGrpSpPr>
          <p:cNvPr id="31" name="Группа 30"/>
          <p:cNvGrpSpPr/>
          <p:nvPr/>
        </p:nvGrpSpPr>
        <p:grpSpPr>
          <a:xfrm rot="132510">
            <a:off x="4229405" y="4679118"/>
            <a:ext cx="175096" cy="144016"/>
            <a:chOff x="4791762" y="5485648"/>
            <a:chExt cx="175096" cy="14401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4791762" y="5485648"/>
              <a:ext cx="144016" cy="14401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4791763" y="5629664"/>
              <a:ext cx="175095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4471565" y="2908550"/>
            <a:ext cx="419221" cy="3582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347864" y="2225505"/>
            <a:ext cx="1086758" cy="10412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Стрелка влево 26">
            <a:hlinkClick r:id="rId4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9" name="Стрелка вправо 28">
            <a:hlinkClick r:id="rId5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42" name="Рисунок 41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3645024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Рамка 3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>
            <a:stCxn id="18" idx="7"/>
          </p:cNvCxnSpPr>
          <p:nvPr/>
        </p:nvCxnSpPr>
        <p:spPr>
          <a:xfrm flipV="1">
            <a:off x="4557547" y="2229698"/>
            <a:ext cx="1729818" cy="10069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597329" y="3263431"/>
            <a:ext cx="3918887" cy="241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463193" y="1768033"/>
            <a:ext cx="0" cy="15436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434622" y="321557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944565" y="5960313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999664" y="1248796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2854281" y="19897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D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3860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ds02.infourok.ru/uploads/ex/088d/00037774-8e2baf0e/hello_html_m6ea5df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69" y="2061540"/>
            <a:ext cx="6931398" cy="39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№5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527" y="500609"/>
            <a:ext cx="7314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На прямой отмечены три точки. При этом образовались три отрезка, два из которых равны 6 см и 4 см. Какой может быть длина третьего отрезка?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70750" y="3356992"/>
            <a:ext cx="1753178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170750" y="3284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3885" y="354183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525442">
            <a:off x="2327579" y="3048779"/>
            <a:ext cx="65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6 см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 rot="20121220">
            <a:off x="4401512" y="3232835"/>
            <a:ext cx="242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10см или 2 см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11665" y="3469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542756">
            <a:off x="3282062" y="3156937"/>
            <a:ext cx="81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4 см</a:t>
            </a:r>
            <a:endParaRPr lang="ru-RU" sz="2000" b="1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64004" y="4304584"/>
            <a:ext cx="1753178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364004" y="42325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047139" y="44894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525442">
            <a:off x="3038108" y="4613985"/>
            <a:ext cx="65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6 см</a:t>
            </a:r>
            <a:endParaRPr lang="ru-RU" sz="2000" b="1" i="1" dirty="0"/>
          </a:p>
        </p:txBody>
      </p:sp>
      <p:sp>
        <p:nvSpPr>
          <p:cNvPr id="23" name="Овал 22"/>
          <p:cNvSpPr/>
          <p:nvPr/>
        </p:nvSpPr>
        <p:spPr>
          <a:xfrm>
            <a:off x="3304919" y="441741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 rot="542756">
            <a:off x="3475316" y="4104529"/>
            <a:ext cx="81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4 см</a:t>
            </a:r>
            <a:endParaRPr lang="ru-RU" sz="2000" b="1" i="1" dirty="0"/>
          </a:p>
        </p:txBody>
      </p:sp>
      <p:sp useBgFill="1">
        <p:nvSpPr>
          <p:cNvPr id="18" name="Стрелка влево 17">
            <a:hlinkClick r:id="rId3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5" name="Стрелка вправо 24">
            <a:hlinkClick r:id="rId4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9" name="Рисунок 28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9148" y="3558091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Рамка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2661" y="623731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820628" y="608871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49492" y="1923040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[3]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80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/>
      <p:bldP spid="8" grpId="0"/>
      <p:bldP spid="16" grpId="0" animBg="1"/>
      <p:bldP spid="17" grpId="0"/>
      <p:bldP spid="20" grpId="0" animBg="1"/>
      <p:bldP spid="21" grpId="0" animBg="1"/>
      <p:bldP spid="22" grpId="0"/>
      <p:bldP spid="23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№6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135" y="661472"/>
            <a:ext cx="685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Чему равен угол между стрелками часов, если часы показывают 16 ч 00 мин?</a:t>
            </a:r>
          </a:p>
        </p:txBody>
      </p:sp>
      <p:pic>
        <p:nvPicPr>
          <p:cNvPr id="2" name="Picture 10" descr="https://ds02.infourok.ru/uploads/ex/088d/00037774-8e2baf0e/hello_html_m6ea5df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24" y="1844824"/>
            <a:ext cx="705341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669807">
            <a:off x="2402496" y="3015797"/>
            <a:ext cx="195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Ответ.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120</a:t>
            </a:r>
            <a:r>
              <a:rPr lang="ru-RU" sz="2400" b="1" i="1" baseline="30000" dirty="0">
                <a:solidFill>
                  <a:schemeClr val="accent4">
                    <a:lumMod val="75000"/>
                  </a:schemeClr>
                </a:solidFill>
              </a:rPr>
              <a:t>о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2773" name="Picture 5" descr="http://www.pomogala.ru/pomogala_matematika/ege_2017_images/pic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272">
            <a:off x="4785991" y="2303208"/>
            <a:ext cx="2312157" cy="2390724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2" name="Рисунок 11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3645024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57480" y="545090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47765" y="3837093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[18]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320001" y="1321984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[3]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319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b="50000"/>
          <a:stretch/>
        </p:blipFill>
        <p:spPr bwMode="auto">
          <a:xfrm>
            <a:off x="1308009" y="1609146"/>
            <a:ext cx="6225210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№7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135" y="661472"/>
            <a:ext cx="6327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Дано.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1 +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 3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sz="28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Найти.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1,     2, 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3,    4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0" descr="https://ds02.infourok.ru/uploads/ex/088d/00037774-8e2baf0e/hello_html_m6ea5df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09" y="3573016"/>
            <a:ext cx="5420902" cy="30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384950">
            <a:off x="2039397" y="4189199"/>
            <a:ext cx="199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1=   3=20</a:t>
            </a:r>
            <a:r>
              <a:rPr lang="en-US" sz="2400" b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83768" y="2780928"/>
            <a:ext cx="4032448" cy="5066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09297" y="273385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5911" y="176803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89624" y="2674600"/>
            <a:ext cx="472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3</a:t>
            </a:r>
            <a:endParaRPr lang="ru-RU" sz="2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96002" y="2951814"/>
            <a:ext cx="41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1</a:t>
            </a:r>
            <a:endParaRPr lang="ru-RU" sz="2000" b="1" i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252363" y="1998865"/>
            <a:ext cx="2231326" cy="19812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710265" y="921716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710266" y="1065732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822857" y="134076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822858" y="148478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62480" y="2559924"/>
            <a:ext cx="43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2</a:t>
            </a:r>
            <a:endParaRPr lang="ru-RU" sz="2000" b="1" i="1" dirty="0"/>
          </a:p>
        </p:txBody>
      </p:sp>
      <p:grpSp>
        <p:nvGrpSpPr>
          <p:cNvPr id="31" name="Группа 30"/>
          <p:cNvGrpSpPr/>
          <p:nvPr/>
        </p:nvGrpSpPr>
        <p:grpSpPr>
          <a:xfrm rot="-600000">
            <a:off x="2099194" y="4648739"/>
            <a:ext cx="175096" cy="144016"/>
            <a:chOff x="4791762" y="5485648"/>
            <a:chExt cx="175096" cy="14401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4791762" y="5485648"/>
              <a:ext cx="144016" cy="14401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4791763" y="5629664"/>
              <a:ext cx="175095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214977" y="2995464"/>
            <a:ext cx="41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4</a:t>
            </a:r>
            <a:endParaRPr lang="ru-RU" sz="2000" b="1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620906" y="866329"/>
            <a:ext cx="175096" cy="144016"/>
            <a:chOff x="2910405" y="548680"/>
            <a:chExt cx="175096" cy="14401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2910405" y="548680"/>
              <a:ext cx="144016" cy="14401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2910406" y="692696"/>
              <a:ext cx="175095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единительная линия 43"/>
          <p:cNvCxnSpPr/>
          <p:nvPr/>
        </p:nvCxnSpPr>
        <p:spPr>
          <a:xfrm flipH="1">
            <a:off x="3468408" y="134076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468409" y="148478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076332" y="1282583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076333" y="1426599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633951" y="1282583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4633952" y="1426599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 rot="300000">
            <a:off x="2627411" y="4670246"/>
            <a:ext cx="175096" cy="144016"/>
            <a:chOff x="4791762" y="5485648"/>
            <a:chExt cx="175096" cy="144016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4791762" y="5485648"/>
              <a:ext cx="144016" cy="14401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4791763" y="5629664"/>
              <a:ext cx="175095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 rot="-600000">
            <a:off x="2320471" y="5328822"/>
            <a:ext cx="175096" cy="144016"/>
            <a:chOff x="4791762" y="5485648"/>
            <a:chExt cx="175096" cy="144016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4791762" y="5485648"/>
              <a:ext cx="144016" cy="14401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4791763" y="5629664"/>
              <a:ext cx="175095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 rot="300000">
            <a:off x="2930456" y="5322069"/>
            <a:ext cx="175096" cy="144016"/>
            <a:chOff x="4791762" y="5485648"/>
            <a:chExt cx="175096" cy="144016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4791762" y="5485648"/>
              <a:ext cx="144016" cy="14401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4791763" y="5629664"/>
              <a:ext cx="175095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999220" y="5155476"/>
            <a:ext cx="285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2=   4=160</a:t>
            </a:r>
            <a:r>
              <a:rPr lang="ru-RU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о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53" name="Стрелка влево 52">
            <a:hlinkClick r:id="rId4" action="ppaction://hlinksldjump"/>
          </p:cNvPr>
          <p:cNvSpPr/>
          <p:nvPr/>
        </p:nvSpPr>
        <p:spPr>
          <a:xfrm>
            <a:off x="4332288" y="6253933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54" name="Стрелка вправо 53">
            <a:hlinkClick r:id="rId5" action="ppaction://hlinksldjump"/>
          </p:cNvPr>
          <p:cNvSpPr/>
          <p:nvPr/>
        </p:nvSpPr>
        <p:spPr>
          <a:xfrm>
            <a:off x="5903978" y="6253933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62" name="Рисунок 61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9148" y="3558091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Рамка 6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02661" y="623731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1142899" y="6269763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5204657" y="1216091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[4]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412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7680906" y="2637349"/>
            <a:ext cx="893291" cy="3236107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437370" y="2633513"/>
            <a:ext cx="852301" cy="3236107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981974" y="2650145"/>
            <a:ext cx="852300" cy="3236107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620354" y="2693887"/>
            <a:ext cx="893291" cy="3236107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244426" y="2654871"/>
            <a:ext cx="893291" cy="3236107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9431" y="2679453"/>
            <a:ext cx="893291" cy="3236107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4371303" y="-891025"/>
            <a:ext cx="610032" cy="7713776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6390" y="346089"/>
            <a:ext cx="1947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 ТУР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10" descr="http://radideneg.ru/img/original/Gig/4922.71690e1ce12f4ad6c1023c24238b44bd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7" y="2660848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61361" y="260047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" name="Picture 10" descr="http://radideneg.ru/img/original/Gig/4922.71690e1ce12f4ad6c1023c24238b44b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25" y="2660848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387093" y="2612629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" name="Picture 10" descr="http://radideneg.ru/img/original/Gig/4922.71690e1ce12f4ad6c1023c24238b44b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53" y="2693887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754473" y="2633513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" name="Picture 10" descr="http://radideneg.ru/img/original/Gig/4922.71690e1ce12f4ad6c1023c24238b44b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72" y="2691034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107398" y="263066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2" name="Picture 10" descr="http://radideneg.ru/img/original/Gig/4922.71690e1ce12f4ad6c1023c24238b44b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69" y="2672883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6532779" y="2612509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" name="Picture 10" descr="http://radideneg.ru/img/original/Gig/4922.71690e1ce12f4ad6c1023c24238b44b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05" y="2673003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7823867" y="2642695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16200000">
            <a:off x="4391798" y="448935"/>
            <a:ext cx="610032" cy="7754767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10" descr="http://radideneg.ru/img/original/Gig/4922.71690e1ce12f4ad6c1023c24238b44b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8" y="4021304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962099" y="394503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0" name="Picture 10" descr="http://radideneg.ru/img/original/Gig/4922.71690e1ce12f4ad6c1023c24238b44b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26" y="4021304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2374807" y="393223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2" name="Picture 10" descr="http://radideneg.ru/img/original/Gig/4922.71690e1ce12f4ad6c1023c24238b44b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54" y="4054343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3754473" y="3993969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" name="Picture 10" descr="http://radideneg.ru/img/original/Gig/4922.71690e1ce12f4ad6c1023c24238b44b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73" y="4051490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>
            <a:hlinkClick r:id="rId12" action="ppaction://hlinksldjump"/>
          </p:cNvPr>
          <p:cNvSpPr/>
          <p:nvPr/>
        </p:nvSpPr>
        <p:spPr>
          <a:xfrm>
            <a:off x="5016027" y="3991116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6" name="Picture 10" descr="http://radideneg.ru/img/original/Gig/4922.71690e1ce12f4ad6c1023c24238b44b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70" y="4033339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6532181" y="4009773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8" name="Picture 10" descr="http://radideneg.ru/img/original/Gig/4922.71690e1ce12f4ad6c1023c24238b44b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06" y="4033459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>
            <a:hlinkClick r:id="rId14" action="ppaction://hlinksldjump"/>
          </p:cNvPr>
          <p:cNvSpPr/>
          <p:nvPr/>
        </p:nvSpPr>
        <p:spPr>
          <a:xfrm>
            <a:off x="7732202" y="3973085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200000">
            <a:off x="4391799" y="1745080"/>
            <a:ext cx="610032" cy="7754765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10" descr="http://radideneg.ru/img/original/Gig/4922.71690e1ce12f4ad6c1023c24238b44bd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8" y="5317448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870728" y="5269229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3" name="Picture 10" descr="http://radideneg.ru/img/original/Gig/4922.71690e1ce12f4ad6c1023c24238b44b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26" y="5317448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2295722" y="5257074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5" name="Picture 10" descr="http://radideneg.ru/img/original/Gig/4922.71690e1ce12f4ad6c1023c24238b44bd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54" y="5350487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3663102" y="5290113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7" name="Picture 10" descr="http://radideneg.ru/img/original/Gig/4922.71690e1ce12f4ad6c1023c24238b44bd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73" y="5347634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>
            <a:hlinkClick r:id="rId18" action="ppaction://hlinksldjump"/>
          </p:cNvPr>
          <p:cNvSpPr/>
          <p:nvPr/>
        </p:nvSpPr>
        <p:spPr>
          <a:xfrm>
            <a:off x="5033270" y="5299415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9" name="Picture 10" descr="http://radideneg.ru/img/original/Gig/4922.71690e1ce12f4ad6c1023c24238b44bd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70" y="5329483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6488666" y="5257073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" name="Picture 10" descr="http://radideneg.ru/img/original/Gig/4922.71690e1ce12f4ad6c1023c24238b44bd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06" y="5329603"/>
            <a:ext cx="852301" cy="585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7732495" y="5299248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4E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2800" b="1" cap="none" spc="0" dirty="0">
              <a:ln w="11430">
                <a:solidFill>
                  <a:srgbClr val="C0004E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2" name="Стрелка вправо 111">
            <a:hlinkClick r:id="rId21" action="ppaction://hlinksldjump"/>
          </p:cNvPr>
          <p:cNvSpPr/>
          <p:nvPr/>
        </p:nvSpPr>
        <p:spPr>
          <a:xfrm>
            <a:off x="6620544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sp>
        <p:nvSpPr>
          <p:cNvPr id="101" name="Рамка 10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" name="Picture 12" descr="http://img-fotki.yandex.ru/get/9109/16969765.1bc/0_87fb2_43f9a75f_M.pn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" b="20545"/>
          <a:stretch/>
        </p:blipFill>
        <p:spPr bwMode="auto">
          <a:xfrm>
            <a:off x="5716811" y="186320"/>
            <a:ext cx="2180892" cy="25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897703" y="2136927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[10]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944189" y="59210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[6]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466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3" grpId="0"/>
      <p:bldP spid="69" grpId="0"/>
      <p:bldP spid="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b="50000"/>
          <a:stretch/>
        </p:blipFill>
        <p:spPr bwMode="auto">
          <a:xfrm>
            <a:off x="1463799" y="1562410"/>
            <a:ext cx="6225210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№8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135" y="661472"/>
            <a:ext cx="632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Докажите, что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a      b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39558" y="3027974"/>
            <a:ext cx="40324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3717" y="16683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1037" y="30044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523816" y="1721297"/>
            <a:ext cx="0" cy="2312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47870" y="25105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35</a:t>
            </a:r>
            <a:r>
              <a:rPr lang="ru-RU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о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2977101" y="2130028"/>
            <a:ext cx="3365287" cy="16842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/>
          <p:cNvSpPr/>
          <p:nvPr/>
        </p:nvSpPr>
        <p:spPr>
          <a:xfrm>
            <a:off x="4985416" y="2703092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9722808">
            <a:off x="4278337" y="2843738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7993448">
            <a:off x="4236856" y="3017096"/>
            <a:ext cx="341799" cy="583867"/>
          </a:xfrm>
          <a:prstGeom prst="arc">
            <a:avLst>
              <a:gd name="adj1" fmla="val 17530914"/>
              <a:gd name="adj2" fmla="val 4302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882244" y="3466069"/>
            <a:ext cx="74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55</a:t>
            </a:r>
            <a:r>
              <a:rPr lang="ru-RU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о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368026" y="799904"/>
            <a:ext cx="380368" cy="246355"/>
            <a:chOff x="4439019" y="945505"/>
            <a:chExt cx="380368" cy="24635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4439019" y="1184692"/>
              <a:ext cx="380368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629202" y="945505"/>
              <a:ext cx="1" cy="246355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Стрелка влево 20">
            <a:hlinkClick r:id="rId3" action="ppaction://hlinksldjump"/>
          </p:cNvPr>
          <p:cNvSpPr/>
          <p:nvPr/>
        </p:nvSpPr>
        <p:spPr>
          <a:xfrm>
            <a:off x="3104097" y="6043469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2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3" name="Стрелка вправо 22">
            <a:hlinkClick r:id="rId4" action="ppaction://hlinksldjump"/>
          </p:cNvPr>
          <p:cNvSpPr/>
          <p:nvPr/>
        </p:nvSpPr>
        <p:spPr>
          <a:xfrm>
            <a:off x="4675787" y="6043469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3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7" name="Рисунок 26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3645024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Рамка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7A835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6315" y="811017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[3]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118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597" y="545402"/>
            <a:ext cx="1947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ТУР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4403" y="1571097"/>
            <a:ext cx="1164737" cy="2125439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13516" y="1532081"/>
            <a:ext cx="1147582" cy="3494651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88521" y="1556664"/>
            <a:ext cx="1164738" cy="2139872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4526899" y="-100319"/>
            <a:ext cx="770690" cy="4047441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513233" y="1273799"/>
            <a:ext cx="798023" cy="4047445"/>
          </a:xfrm>
          <a:prstGeom prst="rect">
            <a:avLst/>
          </a:prstGeom>
          <a:solidFill>
            <a:srgbClr val="FFCCC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http://www.tvzavr.ru/common/tvzstatic/cache/644x363/3348.jpg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21" y="1541121"/>
            <a:ext cx="1164737" cy="76762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Прямоугольник 17"/>
          <p:cNvSpPr/>
          <p:nvPr/>
        </p:nvSpPr>
        <p:spPr>
          <a:xfrm>
            <a:off x="2922486" y="1571097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Рисунок 26" descr="http://www.tvzavr.ru/common/tvzstatic/cache/644x363/3348.jpg">
            <a:hlinkClick r:id="rId5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61" y="1541121"/>
            <a:ext cx="1164737" cy="76762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Рисунок 27" descr="http://www.tvzavr.ru/common/tvzstatic/cache/644x363/3348.jpg">
            <a:hlinkClick r:id="rId6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04" y="1527355"/>
            <a:ext cx="1164737" cy="76762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" name="Рисунок 28" descr="http://www.tvzavr.ru/common/tvzstatic/cache/644x363/3348.jpg">
            <a:hlinkClick r:id="rId7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86" y="2847169"/>
            <a:ext cx="1164737" cy="76762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" name="Рисунок 29" descr="http://www.tvzavr.ru/common/tvzstatic/cache/644x363/3348.jpg">
            <a:hlinkClick r:id="rId8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66" y="2898510"/>
            <a:ext cx="1164737" cy="76762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" name="Рисунок 30" descr="http://www.tvzavr.ru/common/tvzstatic/cache/644x363/3348.jpg">
            <a:hlinkClick r:id="rId9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25" y="2913708"/>
            <a:ext cx="1164737" cy="76762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" name="Рисунок 31" descr="http://www.tvzavr.ru/common/tvzstatic/cache/644x363/3348.jpg">
            <a:hlinkClick r:id="rId10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16" y="4259106"/>
            <a:ext cx="1164737" cy="7676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Прямоугольник 18"/>
          <p:cNvSpPr/>
          <p:nvPr/>
        </p:nvSpPr>
        <p:spPr>
          <a:xfrm>
            <a:off x="4284186" y="1538056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79802" y="1538055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2486" y="2882841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53366" y="2921671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54403" y="2934864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13516" y="4259106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34" name="Стрелка вправо 33">
            <a:hlinkClick r:id="rId11" action="ppaction://hlinksldjump"/>
          </p:cNvPr>
          <p:cNvSpPr/>
          <p:nvPr/>
        </p:nvSpPr>
        <p:spPr>
          <a:xfrm>
            <a:off x="5779802" y="6237312"/>
            <a:ext cx="2185346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Конец игры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9698" name="Picture 2" descr="http://krasivye-zhivotnye.ru/images2/pticy34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3457745"/>
            <a:ext cx="2880320" cy="3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Рамка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7367" y="623731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[10]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538357" y="464291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[6]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746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05101" y="1600691"/>
            <a:ext cx="6623813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97158" y="2688841"/>
            <a:ext cx="37151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125150" y="261683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40258" y="261683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18432" y="261683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96242" y="276084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Е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134" y="28389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8059" y="278444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96728" y="62068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Дано. КР - РЕ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3 см,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КЕ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21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см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Найти. КР, РЕ.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78" y="3645024"/>
            <a:ext cx="42007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3546" y="4580217"/>
            <a:ext cx="149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КР=12 см,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9757" y="5075519"/>
            <a:ext cx="149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РЕ=9 см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546" y="3861048"/>
            <a:ext cx="162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7" name="Стрелка влево 16">
            <a:hlinkClick r:id="rId4" action="ppaction://hlinksldjump"/>
          </p:cNvPr>
          <p:cNvSpPr/>
          <p:nvPr/>
        </p:nvSpPr>
        <p:spPr>
          <a:xfrm>
            <a:off x="3292713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3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8" name="Стрелка вправо 17">
            <a:hlinkClick r:id="rId5" action="ppaction://hlinksldjump"/>
          </p:cNvPr>
          <p:cNvSpPr/>
          <p:nvPr/>
        </p:nvSpPr>
        <p:spPr>
          <a:xfrm>
            <a:off x="4664507" y="6237312"/>
            <a:ext cx="1851709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Конец игры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0" name="Рисунок 19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1" y="3557703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Рамка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443" y="62516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373135" y="564400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[15]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23189" y="1110297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[4]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66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66961" y="1456165"/>
            <a:ext cx="6623813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24" y="3482048"/>
            <a:ext cx="4582291" cy="2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588" y="40754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Дано.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DF= 24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см,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FE = 3 DE. </a:t>
            </a:r>
            <a:endParaRPr lang="ru-RU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Найти.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DE, FE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154" y="3663699"/>
            <a:ext cx="162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2630" y="4312631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EF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=1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см,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472" y="4859078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Е=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см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59018" y="2544315"/>
            <a:ext cx="37151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187010" y="24723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02118" y="24723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80292" y="24723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70986" y="271267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D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36276" y="272653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56971" y="271267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</a:t>
            </a:r>
            <a:endParaRPr lang="ru-RU" sz="2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8" name="Стрелка влево 17">
            <a:hlinkClick r:id="rId4" action="ppaction://hlinksldjump"/>
          </p:cNvPr>
          <p:cNvSpPr/>
          <p:nvPr/>
        </p:nvSpPr>
        <p:spPr>
          <a:xfrm>
            <a:off x="3292713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3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9" name="Стрелка вправо 18">
            <a:hlinkClick r:id="rId5" action="ppaction://hlinksldjump"/>
          </p:cNvPr>
          <p:cNvSpPr/>
          <p:nvPr/>
        </p:nvSpPr>
        <p:spPr>
          <a:xfrm>
            <a:off x="4664507" y="6237312"/>
            <a:ext cx="1851709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Конец игры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4" name="Рисунок 23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414" y="2957363"/>
            <a:ext cx="2067579" cy="350303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2661" y="623731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9942" y="5496863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[15]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082437" y="898660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[4]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846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b="50000"/>
          <a:stretch/>
        </p:blipFill>
        <p:spPr bwMode="auto">
          <a:xfrm>
            <a:off x="1565564" y="1384156"/>
            <a:ext cx="6225210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88" y="3630381"/>
            <a:ext cx="5133691" cy="2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588" y="40754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Дано.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ac -     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cb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= 25</a:t>
            </a:r>
            <a:r>
              <a:rPr lang="en-US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. </a:t>
            </a:r>
            <a:endParaRPr lang="ru-RU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Найти.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ac,       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cb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578" y="3827919"/>
            <a:ext cx="162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8285" y="4460964"/>
            <a:ext cx="1566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cb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= 77,5</a:t>
            </a:r>
            <a:r>
              <a:rPr lang="en-US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3127" y="5007411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ac=102,5</a:t>
            </a:r>
            <a:r>
              <a:rPr lang="en-US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907472" y="3015515"/>
            <a:ext cx="3331127" cy="24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744765" y="29435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19440" y="30875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26054" y="149596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21444" y="30875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</a:t>
            </a:r>
            <a:endParaRPr lang="ru-RU" sz="2400" b="1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773336" y="1484784"/>
            <a:ext cx="638788" cy="15548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910405" y="548680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910406" y="692696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707903" y="557064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707904" y="701080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134812" y="9807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134813" y="11247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986245" y="9807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986246" y="11247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528326" y="4691765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528327" y="4835781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579111" y="5166235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579112" y="5310251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33" name="Стрелка влево 32">
            <a:hlinkClick r:id="rId4" action="ppaction://hlinksldjump"/>
          </p:cNvPr>
          <p:cNvSpPr/>
          <p:nvPr/>
        </p:nvSpPr>
        <p:spPr>
          <a:xfrm>
            <a:off x="3292713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3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34" name="Стрелка вправо 33">
            <a:hlinkClick r:id="rId5" action="ppaction://hlinksldjump"/>
          </p:cNvPr>
          <p:cNvSpPr/>
          <p:nvPr/>
        </p:nvSpPr>
        <p:spPr>
          <a:xfrm>
            <a:off x="4664507" y="6237312"/>
            <a:ext cx="1851709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Конец игры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35" name="Рисунок 34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5916" y="3630381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Рамка 4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8344" y="642351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750149" y="5787717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[15]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862186" y="860301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87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b="50000"/>
          <a:stretch/>
        </p:blipFill>
        <p:spPr bwMode="auto">
          <a:xfrm>
            <a:off x="1565564" y="1384156"/>
            <a:ext cx="6225210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39" y="3630381"/>
            <a:ext cx="5028484" cy="2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588" y="40754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Дано.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CDB :      ADC = 4 : 5. </a:t>
            </a:r>
            <a:endParaRPr lang="ru-RU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Найти.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ADC,       CDB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6895" y="3951550"/>
            <a:ext cx="162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6786" y="4413215"/>
            <a:ext cx="1569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CDB = 80</a:t>
            </a:r>
            <a:r>
              <a:rPr lang="en-US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1628" y="4959662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ADC=100</a:t>
            </a:r>
            <a:r>
              <a:rPr lang="en-US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907472" y="3015515"/>
            <a:ext cx="3331127" cy="24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744765" y="29435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19440" y="30875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26054" y="149596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21444" y="30875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</a:t>
            </a:r>
            <a:endParaRPr lang="ru-RU" sz="2400" b="1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773336" y="1484784"/>
            <a:ext cx="638788" cy="15548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910405" y="548680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910406" y="692696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980695" y="570887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980696" y="714903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134812" y="9807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134813" y="11247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213882" y="980519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213883" y="1124535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926827" y="4644016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926828" y="4788032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977612" y="5118486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977613" y="5262502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70922" y="316871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D</a:t>
            </a:r>
            <a:endParaRPr lang="ru-RU" sz="24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35" name="Стрелка влево 34">
            <a:hlinkClick r:id="rId4" action="ppaction://hlinksldjump"/>
          </p:cNvPr>
          <p:cNvSpPr/>
          <p:nvPr/>
        </p:nvSpPr>
        <p:spPr>
          <a:xfrm>
            <a:off x="3292713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3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36" name="Стрелка вправо 35">
            <a:hlinkClick r:id="rId5" action="ppaction://hlinksldjump"/>
          </p:cNvPr>
          <p:cNvSpPr/>
          <p:nvPr/>
        </p:nvSpPr>
        <p:spPr>
          <a:xfrm>
            <a:off x="4664507" y="6237312"/>
            <a:ext cx="1851709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Конец игры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39" name="Рисунок 38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3663569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Рамка 4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18866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187577" y="57825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[15]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203043" y="914027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693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1" b="35396"/>
          <a:stretch/>
        </p:blipFill>
        <p:spPr bwMode="auto">
          <a:xfrm>
            <a:off x="1565564" y="1384156"/>
            <a:ext cx="6225210" cy="34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38" y="3999572"/>
            <a:ext cx="5028484" cy="223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588" y="40754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Дано.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1+    2 +    3 = 5    4. </a:t>
            </a:r>
            <a:endParaRPr lang="ru-RU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Найти.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4.      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151" y="4345862"/>
            <a:ext cx="162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5042" y="4807527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4  = 60</a:t>
            </a:r>
            <a:r>
              <a:rPr lang="en-US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06125" y="2220266"/>
            <a:ext cx="3518417" cy="14464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0032" y="260080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980" y="3087523"/>
            <a:ext cx="39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0922" y="289578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535010" y="1726801"/>
            <a:ext cx="579064" cy="23596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910405" y="548680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910406" y="692696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509015" y="56261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509016" y="70663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134812" y="9807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134813" y="11247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205083" y="50383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205084" y="51823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15418" y="2449589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4</a:t>
            </a:r>
            <a:endParaRPr lang="ru-RU" sz="2000" b="1" i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4136954" y="562587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136955" y="706603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042066" y="56261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042067" y="70663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9" name="Стрелка влево 28">
            <a:hlinkClick r:id="rId4" action="ppaction://hlinksldjump"/>
          </p:cNvPr>
          <p:cNvSpPr/>
          <p:nvPr/>
        </p:nvSpPr>
        <p:spPr>
          <a:xfrm>
            <a:off x="3292713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3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30" name="Стрелка вправо 29">
            <a:hlinkClick r:id="rId5" action="ppaction://hlinksldjump"/>
          </p:cNvPr>
          <p:cNvSpPr/>
          <p:nvPr/>
        </p:nvSpPr>
        <p:spPr>
          <a:xfrm>
            <a:off x="4664507" y="6237312"/>
            <a:ext cx="1851709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Конец игры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35" name="Рисунок 34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3645024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Рамка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897750" y="564400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[15]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839062" y="914236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[3]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306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1" b="35396"/>
          <a:stretch/>
        </p:blipFill>
        <p:spPr bwMode="auto">
          <a:xfrm>
            <a:off x="1565564" y="1384156"/>
            <a:ext cx="6225210" cy="34233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92" y="3999572"/>
            <a:ext cx="4910223" cy="223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588" y="40754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Дано.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1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2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= 75</a:t>
            </a:r>
            <a:r>
              <a:rPr lang="ru-RU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о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   3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Найти.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1,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2,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3.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151" y="4345862"/>
            <a:ext cx="162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5042" y="4807527"/>
            <a:ext cx="1560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=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11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06125" y="2220266"/>
            <a:ext cx="3518417" cy="14464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7528" y="3337481"/>
            <a:ext cx="31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5010" y="3526118"/>
            <a:ext cx="39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8200" y="2937371"/>
            <a:ext cx="35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535010" y="1726801"/>
            <a:ext cx="579064" cy="23596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910405" y="548680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910406" y="692696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565482" y="56261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565483" y="70663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134812" y="9807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134813" y="11247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205083" y="50383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205084" y="51823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524663" y="562430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524664" y="706446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824550" y="5792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824551" y="7232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№6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312050" y="1484784"/>
            <a:ext cx="1268062" cy="2514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18093" y="216550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81331" y="1683204"/>
            <a:ext cx="40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0648" y="16683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с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Дуга 37"/>
          <p:cNvSpPr/>
          <p:nvPr/>
        </p:nvSpPr>
        <p:spPr>
          <a:xfrm rot="4180457">
            <a:off x="4721024" y="2942356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7145998">
            <a:off x="4479009" y="2942879"/>
            <a:ext cx="341799" cy="5838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3740577" y="911246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740578" y="1055262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298132" y="897391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298133" y="1041407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197527" y="5375041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5197528" y="5519057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80648" y="5182344"/>
            <a:ext cx="114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2 = 35</a:t>
            </a:r>
            <a:r>
              <a:rPr lang="ru-RU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о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5225041" y="5817201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225042" y="5961217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80648" y="5644009"/>
            <a:ext cx="128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3 = 35</a:t>
            </a:r>
            <a:r>
              <a:rPr lang="ru-RU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о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4" name="Рисунок 53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8" y="3803373"/>
            <a:ext cx="1749715" cy="2931637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56" name="Стрелка влево 55">
            <a:hlinkClick r:id="rId6" action="ppaction://hlinksldjump"/>
          </p:cNvPr>
          <p:cNvSpPr/>
          <p:nvPr/>
        </p:nvSpPr>
        <p:spPr>
          <a:xfrm>
            <a:off x="3292713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3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57" name="Стрелка вправо 56">
            <a:hlinkClick r:id="rId7" action="ppaction://hlinksldjump"/>
          </p:cNvPr>
          <p:cNvSpPr/>
          <p:nvPr/>
        </p:nvSpPr>
        <p:spPr>
          <a:xfrm>
            <a:off x="4664507" y="6237312"/>
            <a:ext cx="1851709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Конец игры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sp>
        <p:nvSpPr>
          <p:cNvPr id="58" name="Рамка 5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86352" y="639327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058367" y="564400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[15]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912954" y="902879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13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old.pzaxe.ru/img/33/pz_0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1" b="35396"/>
          <a:stretch/>
        </p:blipFill>
        <p:spPr bwMode="auto">
          <a:xfrm>
            <a:off x="1565564" y="1384156"/>
            <a:ext cx="6225210" cy="34233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32" y="3999572"/>
            <a:ext cx="5028484" cy="20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588" y="40754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Дано.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RLS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= 80%    PLR</a:t>
            </a:r>
            <a:endParaRPr lang="ru-RU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Найти.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  PLR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RLS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151" y="4345862"/>
            <a:ext cx="162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Ответ.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5042" y="4807527"/>
            <a:ext cx="1871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PLR  =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00</a:t>
            </a:r>
            <a:r>
              <a:rPr lang="en-US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19784" y="3343617"/>
            <a:ext cx="3032662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02853" y="1709014"/>
            <a:ext cx="50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2910405" y="637454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910406" y="781470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134812" y="9807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134813" y="11247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205083" y="50383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205084" y="51823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462259" y="579228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462260" y="723244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352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№7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671711" y="1914036"/>
            <a:ext cx="525816" cy="144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11711" y="3343617"/>
            <a:ext cx="32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1877" y="3343617"/>
            <a:ext cx="40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49808" y="336485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4091956" y="980519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091957" y="1124535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197527" y="5375041"/>
            <a:ext cx="144016" cy="14401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5197528" y="5519057"/>
            <a:ext cx="1750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80648" y="5182344"/>
            <a:ext cx="192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RLS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80</a:t>
            </a:r>
            <a:r>
              <a:rPr lang="ru-RU" sz="2400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о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30" name="Стрелка влево 29">
            <a:hlinkClick r:id="rId4" action="ppaction://hlinksldjump"/>
          </p:cNvPr>
          <p:cNvSpPr/>
          <p:nvPr/>
        </p:nvSpPr>
        <p:spPr>
          <a:xfrm>
            <a:off x="3292713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3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33" name="Стрелка вправо 32">
            <a:hlinkClick r:id="rId5" action="ppaction://hlinksldjump"/>
          </p:cNvPr>
          <p:cNvSpPr/>
          <p:nvPr/>
        </p:nvSpPr>
        <p:spPr>
          <a:xfrm>
            <a:off x="4664507" y="6237312"/>
            <a:ext cx="1851709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Конец игры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36" name="Рисунок 35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5686"/>
            <a:ext cx="1749715" cy="293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Рамка 3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58367" y="564400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[15]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45151" y="914236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966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://www.%D1%88%D0%BA%D0%BE%D0%BB%D0%B0%D1%80%D0%B0%D0%B4%D0%BE%D1%81%D1%82%D1%8C.%D1%80%D1%84/upload/information_system_1/9/3/9/item_939/information_items_9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%D1%88%D0%BA%D0%BE%D0%BB%D0%B0%D1%80%D0%B0%D0%B4%D0%BE%D1%81%D1%82%D1%8C.%D1%80%D1%84/upload/information_system_1/9/3/9/item_939/information_items_9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://www.%D1%88%D0%BA%D0%BE%D0%BB%D0%B0%D1%80%D0%B0%D0%B4%D0%BE%D1%81%D1%82%D1%8C.%D1%80%D1%84/upload/information_system_1/9/3/9/item_939/information_items_9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://www.%D1%88%D0%BA%D0%BE%D0%BB%D0%B0%D1%80%D0%B0%D0%B4%D0%BE%D1%81%D1%82%D1%8C.%D1%80%D1%84/upload/information_system_1/9/3/9/item_939/information_items_93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://st1.stranamam.ru/data/cache/2015jun/17/47/16392579_57982-650x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r="21620"/>
          <a:stretch/>
        </p:blipFill>
        <p:spPr bwMode="auto">
          <a:xfrm>
            <a:off x="22239" y="0"/>
            <a:ext cx="9121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Мой Vs-Team: Конкурс Аватаров - Страница 6 - Конкурсы и Флэш-Мобы - VS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312738"/>
            <a:ext cx="2130287" cy="15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img-fotki.yandex.ru/get/16121/9316658.39/0_98860_7ae4ea52_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70" y="618460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s://img-fotki.yandex.ru/get/16121/9316658.39/0_98860_7ae4ea52_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28975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мка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E5F2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960" y="189978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[9]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939957" y="6237312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[8]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458112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[11]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5628" y="2054856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16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73322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Сколько прямых можно провести через две точки?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№1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2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96" y="1891063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085604" y="3815157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7556" y="2416568"/>
            <a:ext cx="23507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Через любые две точки можно провести прямую, и притом только одну.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07315" y="3855273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71412" y="3280664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147276" y="3064640"/>
            <a:ext cx="1728192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9303" y="3456038"/>
            <a:ext cx="3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9750" y="2913702"/>
            <a:ext cx="3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8" name="Рисунок 17" descr="http://e-libra.ru/files/books/2011/07/16/103131/i_018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Рамка 15"/>
          <p:cNvSpPr/>
          <p:nvPr/>
        </p:nvSpPr>
        <p:spPr>
          <a:xfrm>
            <a:off x="0" y="0"/>
            <a:ext cx="925252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4459" y="5385627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50876" y="596121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6810" y="1400230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99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Список литературы и Интернет-ресурсов </a:t>
            </a:r>
            <a:endParaRPr lang="ru-RU" sz="2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Атанасян</a:t>
            </a:r>
            <a:r>
              <a:rPr lang="ru-RU" dirty="0"/>
              <a:t> Л.С., Бутузов В.Ф., Позняк Э.Г., Юдина И.И. Учебник для 7 – 9 классов общеобразовательных учреждений. Москва, Просвещение, 2014 </a:t>
            </a:r>
          </a:p>
          <a:p>
            <a:r>
              <a:rPr lang="ru-RU" dirty="0"/>
              <a:t>2. </a:t>
            </a:r>
            <a:r>
              <a:rPr lang="ru-RU" dirty="0" err="1"/>
              <a:t>Балаян</a:t>
            </a:r>
            <a:r>
              <a:rPr lang="ru-RU" dirty="0"/>
              <a:t> Э.Н. ГЕОМЕТРИЯ Задачи на готовых чертежах для подготовки к ГИА и ЕГЭ 7 – 9 классы. Ростов-на-Дону, Феникс, 2013</a:t>
            </a:r>
          </a:p>
          <a:p>
            <a:r>
              <a:rPr lang="ru-RU" dirty="0"/>
              <a:t>3. Ершова А.П., </a:t>
            </a:r>
            <a:r>
              <a:rPr lang="ru-RU" dirty="0" err="1"/>
              <a:t>Голобородько</a:t>
            </a:r>
            <a:r>
              <a:rPr lang="ru-RU" dirty="0"/>
              <a:t> В.В., </a:t>
            </a:r>
            <a:r>
              <a:rPr lang="ru-RU" dirty="0" err="1"/>
              <a:t>Крыжановский</a:t>
            </a:r>
            <a:r>
              <a:rPr lang="ru-RU" dirty="0"/>
              <a:t>  А.Ф.  Геометрия 7 класс сборник самостоятельных и контрольных работ. Издательство РАНОК, Веста, 2007</a:t>
            </a:r>
          </a:p>
          <a:p>
            <a:r>
              <a:rPr lang="ru-RU" dirty="0"/>
              <a:t>4. Рабинович  Е.М. Задачи и упражнения на готовых чертежах 7-9 классы. Москва, ИЛЕКСА, 2007</a:t>
            </a:r>
          </a:p>
          <a:p>
            <a:r>
              <a:rPr lang="ru-RU" dirty="0"/>
              <a:t>5. Высказывания великих людей о математике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  <a:r>
              <a:rPr lang="en-US" u="sng" dirty="0">
                <a:solidFill>
                  <a:srgbClr val="000099"/>
                </a:solidFill>
              </a:rPr>
              <a:t>http</a:t>
            </a:r>
            <a:r>
              <a:rPr lang="ru-RU" u="sng" dirty="0">
                <a:solidFill>
                  <a:srgbClr val="000099"/>
                </a:solidFill>
              </a:rPr>
              <a:t>://</a:t>
            </a:r>
            <a:r>
              <a:rPr lang="en-US" u="sng" dirty="0">
                <a:solidFill>
                  <a:srgbClr val="000099"/>
                </a:solidFill>
              </a:rPr>
              <a:t>www</a:t>
            </a:r>
            <a:r>
              <a:rPr lang="ru-RU" u="sng" dirty="0">
                <a:solidFill>
                  <a:srgbClr val="000099"/>
                </a:solidFill>
              </a:rPr>
              <a:t>.</a:t>
            </a:r>
            <a:r>
              <a:rPr lang="en-US" u="sng" dirty="0" err="1">
                <a:solidFill>
                  <a:srgbClr val="000099"/>
                </a:solidFill>
              </a:rPr>
              <a:t>zaitseva</a:t>
            </a:r>
            <a:r>
              <a:rPr lang="ru-RU" u="sng" dirty="0">
                <a:solidFill>
                  <a:srgbClr val="000099"/>
                </a:solidFill>
              </a:rPr>
              <a:t>-</a:t>
            </a:r>
            <a:r>
              <a:rPr lang="en-US" u="sng" dirty="0" err="1">
                <a:solidFill>
                  <a:srgbClr val="000099"/>
                </a:solidFill>
              </a:rPr>
              <a:t>irina</a:t>
            </a:r>
            <a:r>
              <a:rPr lang="ru-RU" u="sng" dirty="0">
                <a:solidFill>
                  <a:srgbClr val="000099"/>
                </a:solidFill>
              </a:rPr>
              <a:t>.</a:t>
            </a:r>
            <a:r>
              <a:rPr lang="en-US" u="sng" dirty="0" err="1">
                <a:solidFill>
                  <a:srgbClr val="000099"/>
                </a:solidFill>
              </a:rPr>
              <a:t>ru</a:t>
            </a:r>
            <a:r>
              <a:rPr lang="ru-RU" u="sng" dirty="0">
                <a:solidFill>
                  <a:srgbClr val="000099"/>
                </a:solidFill>
              </a:rPr>
              <a:t>/</a:t>
            </a:r>
            <a:r>
              <a:rPr lang="en-US" u="sng" dirty="0">
                <a:solidFill>
                  <a:srgbClr val="000099"/>
                </a:solidFill>
              </a:rPr>
              <a:t>html</a:t>
            </a:r>
            <a:r>
              <a:rPr lang="ru-RU" u="sng" dirty="0">
                <a:solidFill>
                  <a:srgbClr val="000099"/>
                </a:solidFill>
              </a:rPr>
              <a:t>/</a:t>
            </a:r>
            <a:r>
              <a:rPr lang="en-US" u="sng" dirty="0">
                <a:solidFill>
                  <a:srgbClr val="000099"/>
                </a:solidFill>
              </a:rPr>
              <a:t>f</a:t>
            </a:r>
            <a:r>
              <a:rPr lang="ru-RU" u="sng" dirty="0">
                <a:solidFill>
                  <a:srgbClr val="000099"/>
                </a:solidFill>
              </a:rPr>
              <a:t>1129470577.</a:t>
            </a:r>
            <a:r>
              <a:rPr lang="en-US" u="sng" dirty="0">
                <a:solidFill>
                  <a:srgbClr val="000099"/>
                </a:solidFill>
              </a:rPr>
              <a:t>html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6. Геометрия – Яндекс. Картинки.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  <a:r>
              <a:rPr lang="ru-RU" u="sng" dirty="0">
                <a:solidFill>
                  <a:srgbClr val="000099"/>
                </a:solidFill>
              </a:rPr>
              <a:t>https://yandex.ru/images/search?text=%D0%B3%D0%B5%D0%BE%D0%BC%D0%B5%D1%82%D1%80%D0%B8%D1%8F%20%D0%BA%D0%B0%D1%80%D1%82%D0%B8%D0%BD%D0%BA%D0%B8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7. Сигналы опционов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  <a:r>
              <a:rPr lang="ru-RU" u="sng" dirty="0">
                <a:solidFill>
                  <a:srgbClr val="000099"/>
                </a:solidFill>
              </a:rPr>
              <a:t>http://signalyopcionov.ru/knigi-po-optsionam.html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8. Страна мам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  <a:r>
              <a:rPr lang="ru-RU" u="sng" dirty="0">
                <a:solidFill>
                  <a:srgbClr val="000099"/>
                </a:solidFill>
              </a:rPr>
              <a:t>http://www.stranamam.ru/post/9873337</a:t>
            </a:r>
            <a:r>
              <a:rPr lang="ru-RU" u="sng" dirty="0" smtClean="0">
                <a:solidFill>
                  <a:srgbClr val="000099"/>
                </a:solidFill>
              </a:rPr>
              <a:t>/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40" y="476672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9. Смайлик  - Яндекс. Картинки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  <a:r>
              <a:rPr lang="ru-RU" u="sng" dirty="0">
                <a:solidFill>
                  <a:srgbClr val="000099"/>
                </a:solidFill>
              </a:rPr>
              <a:t>https://yandex.ru/images/search?text=%D1%81%D0%BC%D0%B0%D0%B9%D0%BB%D0%B8%D0%BA%20%D0%BF%D0%BE%D0%B7%D0%B4%D1%80%D0%B0%D0%B2%D0%BB%D1%8F%D0%B5%D0%BC&amp;img_url=http%3A%2F%2Fhnu.docdat.com%2Fpars_docs%2Frefs%2F199%2F198507%2Fimg13.jpg&amp;pos=8&amp;rpt=simage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10. Мудрая сова - Яндекс. Картинки.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</a:p>
          <a:p>
            <a:r>
              <a:rPr lang="ru-RU" u="sng" dirty="0">
                <a:solidFill>
                  <a:srgbClr val="000099"/>
                </a:solidFill>
              </a:rPr>
              <a:t>https://yandex.ru/images/search?text=%D0%BC%D1%83%D0%B4%D1%80%D0%B0%D1%8F%20%D1%81%D0%BE%D0%B2%D0%B0&amp;stype=image&amp;lr=10745&amp;noreask=1&amp;parent-reqid=1478103517275718-153599206195123327255112-man1-3613&amp;source=wiz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11. </a:t>
            </a:r>
            <a:r>
              <a:rPr lang="ru-RU" dirty="0" err="1"/>
              <a:t>Фотошоп</a:t>
            </a:r>
            <a:r>
              <a:rPr lang="ru-RU" dirty="0"/>
              <a:t> уроки инета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  <a:r>
              <a:rPr lang="ru-RU" u="sng" dirty="0">
                <a:solidFill>
                  <a:srgbClr val="000099"/>
                </a:solidFill>
              </a:rPr>
              <a:t>http://www.liveinternet.ru/users/5667734/rubric/5225451/profile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12. </a:t>
            </a:r>
            <a:r>
              <a:rPr lang="en-US" dirty="0"/>
              <a:t>ARAHUS </a:t>
            </a:r>
            <a:r>
              <a:rPr lang="ru-RU" dirty="0"/>
              <a:t>каталог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  <a:r>
              <a:rPr lang="ru-RU" u="sng" dirty="0">
                <a:solidFill>
                  <a:srgbClr val="000099"/>
                </a:solidFill>
              </a:rPr>
              <a:t>alexandr4784.narod.ru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13. </a:t>
            </a:r>
            <a:r>
              <a:rPr lang="en-US" dirty="0" err="1"/>
              <a:t>ClipArtHut</a:t>
            </a:r>
            <a:r>
              <a:rPr lang="ru-RU" dirty="0"/>
              <a:t>   [</a:t>
            </a:r>
            <a:r>
              <a:rPr lang="ru-RU" dirty="0" err="1"/>
              <a:t>www</a:t>
            </a:r>
            <a:r>
              <a:rPr lang="ru-RU" dirty="0"/>
              <a:t> документ]  — URL  </a:t>
            </a:r>
            <a:r>
              <a:rPr lang="ru-RU" u="sng" dirty="0">
                <a:solidFill>
                  <a:srgbClr val="000099"/>
                </a:solidFill>
              </a:rPr>
              <a:t>http://</a:t>
            </a:r>
            <a:r>
              <a:rPr lang="ru-RU" u="sng" dirty="0" smtClean="0">
                <a:solidFill>
                  <a:srgbClr val="000099"/>
                </a:solidFill>
              </a:rPr>
              <a:t>www.cliparthut.com/graphite-for-pencils-clipart.html</a:t>
            </a:r>
            <a:endParaRPr lang="en-US" u="sng" dirty="0" smtClean="0">
              <a:solidFill>
                <a:srgbClr val="000099"/>
              </a:solidFill>
            </a:endParaRPr>
          </a:p>
          <a:p>
            <a:r>
              <a:rPr lang="en-US" dirty="0"/>
              <a:t>14. Cool Pen Drawings DRAW JOURNAL [www </a:t>
            </a:r>
            <a:r>
              <a:rPr lang="ru-RU" dirty="0"/>
              <a:t>документ</a:t>
            </a:r>
            <a:r>
              <a:rPr lang="en-US" dirty="0"/>
              <a:t>]  — URL  </a:t>
            </a:r>
            <a:r>
              <a:rPr lang="en-US" u="sng" dirty="0">
                <a:solidFill>
                  <a:srgbClr val="000099"/>
                </a:solidFill>
              </a:rPr>
              <a:t>http://drawjournal.jobjoi.com/cgi-sys/suspendedpage.cgi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en-US" dirty="0"/>
              <a:t>15. Design Wilds Cat [www </a:t>
            </a:r>
            <a:r>
              <a:rPr lang="ru-RU" dirty="0"/>
              <a:t>документ</a:t>
            </a:r>
            <a:r>
              <a:rPr lang="en-US" dirty="0"/>
              <a:t>]  — URL  </a:t>
            </a:r>
            <a:r>
              <a:rPr lang="en-US" u="sng" dirty="0">
                <a:solidFill>
                  <a:srgbClr val="000099"/>
                </a:solidFill>
              </a:rPr>
              <a:t>http://cattewilds.blogspot.ru/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16. 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LIBRA</a:t>
            </a:r>
            <a:r>
              <a:rPr lang="ru-RU" dirty="0"/>
              <a:t>.</a:t>
            </a:r>
            <a:r>
              <a:rPr lang="en-US" dirty="0"/>
              <a:t>RU </a:t>
            </a:r>
            <a:r>
              <a:rPr lang="ru-RU" dirty="0"/>
              <a:t>электронная библиотека [</a:t>
            </a:r>
            <a:r>
              <a:rPr lang="en-US" dirty="0"/>
              <a:t>www </a:t>
            </a:r>
            <a:r>
              <a:rPr lang="ru-RU" dirty="0"/>
              <a:t>документ]  — </a:t>
            </a:r>
            <a:r>
              <a:rPr lang="en-US" dirty="0"/>
              <a:t>URL</a:t>
            </a:r>
            <a:r>
              <a:rPr lang="ru-RU" dirty="0"/>
              <a:t>  </a:t>
            </a:r>
            <a:r>
              <a:rPr lang="en-US" u="sng" dirty="0">
                <a:solidFill>
                  <a:srgbClr val="000099"/>
                </a:solidFill>
              </a:rPr>
              <a:t>http</a:t>
            </a:r>
            <a:r>
              <a:rPr lang="ru-RU" u="sng" dirty="0">
                <a:solidFill>
                  <a:srgbClr val="000099"/>
                </a:solidFill>
              </a:rPr>
              <a:t>://</a:t>
            </a:r>
            <a:r>
              <a:rPr lang="en-US" u="sng" dirty="0">
                <a:solidFill>
                  <a:srgbClr val="000099"/>
                </a:solidFill>
              </a:rPr>
              <a:t>e</a:t>
            </a:r>
            <a:r>
              <a:rPr lang="ru-RU" u="sng" dirty="0">
                <a:solidFill>
                  <a:srgbClr val="000099"/>
                </a:solidFill>
              </a:rPr>
              <a:t>-</a:t>
            </a:r>
            <a:r>
              <a:rPr lang="en-US" u="sng" dirty="0" err="1">
                <a:solidFill>
                  <a:srgbClr val="000099"/>
                </a:solidFill>
              </a:rPr>
              <a:t>libra</a:t>
            </a:r>
            <a:r>
              <a:rPr lang="ru-RU" u="sng" dirty="0">
                <a:solidFill>
                  <a:srgbClr val="000099"/>
                </a:solidFill>
              </a:rPr>
              <a:t>.</a:t>
            </a:r>
            <a:r>
              <a:rPr lang="en-US" u="sng" dirty="0" err="1">
                <a:solidFill>
                  <a:srgbClr val="000099"/>
                </a:solidFill>
              </a:rPr>
              <a:t>ru</a:t>
            </a:r>
            <a:r>
              <a:rPr lang="ru-RU" u="sng" dirty="0">
                <a:solidFill>
                  <a:srgbClr val="000099"/>
                </a:solidFill>
              </a:rPr>
              <a:t>/</a:t>
            </a:r>
            <a:r>
              <a:rPr lang="en-US" u="sng" dirty="0">
                <a:solidFill>
                  <a:srgbClr val="000099"/>
                </a:solidFill>
              </a:rPr>
              <a:t>read</a:t>
            </a:r>
            <a:r>
              <a:rPr lang="ru-RU" u="sng" dirty="0">
                <a:solidFill>
                  <a:srgbClr val="000099"/>
                </a:solidFill>
              </a:rPr>
              <a:t>/103131-</a:t>
            </a:r>
            <a:r>
              <a:rPr lang="en-US" u="sng" dirty="0" err="1">
                <a:solidFill>
                  <a:srgbClr val="000099"/>
                </a:solidFill>
              </a:rPr>
              <a:t>vitya</a:t>
            </a:r>
            <a:r>
              <a:rPr lang="ru-RU" u="sng" dirty="0">
                <a:solidFill>
                  <a:srgbClr val="000099"/>
                </a:solidFill>
              </a:rPr>
              <a:t>-</a:t>
            </a:r>
            <a:r>
              <a:rPr lang="en-US" u="sng" dirty="0" err="1">
                <a:solidFill>
                  <a:srgbClr val="000099"/>
                </a:solidFill>
              </a:rPr>
              <a:t>fityulka</a:t>
            </a:r>
            <a:r>
              <a:rPr lang="ru-RU" u="sng" dirty="0">
                <a:solidFill>
                  <a:srgbClr val="000099"/>
                </a:solidFill>
              </a:rPr>
              <a:t>-</a:t>
            </a:r>
            <a:r>
              <a:rPr lang="en-US" u="sng" dirty="0">
                <a:solidFill>
                  <a:srgbClr val="000099"/>
                </a:solidFill>
              </a:rPr>
              <a:t>i</a:t>
            </a:r>
            <a:r>
              <a:rPr lang="ru-RU" u="sng" dirty="0">
                <a:solidFill>
                  <a:srgbClr val="000099"/>
                </a:solidFill>
              </a:rPr>
              <a:t>-</a:t>
            </a:r>
            <a:r>
              <a:rPr lang="en-US" u="sng" dirty="0" err="1">
                <a:solidFill>
                  <a:srgbClr val="000099"/>
                </a:solidFill>
              </a:rPr>
              <a:t>lastik</a:t>
            </a:r>
            <a:r>
              <a:rPr lang="ru-RU" u="sng" dirty="0">
                <a:solidFill>
                  <a:srgbClr val="000099"/>
                </a:solidFill>
              </a:rPr>
              <a:t>.</a:t>
            </a:r>
            <a:r>
              <a:rPr lang="en-US" u="sng" dirty="0">
                <a:solidFill>
                  <a:srgbClr val="000099"/>
                </a:solidFill>
              </a:rPr>
              <a:t>html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en-US" dirty="0"/>
              <a:t>17. Geometry Clipart - Clipart Kid  [www </a:t>
            </a:r>
            <a:r>
              <a:rPr lang="ru-RU" dirty="0"/>
              <a:t>документ</a:t>
            </a:r>
            <a:r>
              <a:rPr lang="en-US" dirty="0"/>
              <a:t>]  — URL  </a:t>
            </a:r>
            <a:r>
              <a:rPr lang="en-US" u="sng" dirty="0">
                <a:solidFill>
                  <a:srgbClr val="000099"/>
                </a:solidFill>
              </a:rPr>
              <a:t>http://www.clipartkid.com/geometry-cliparts</a:t>
            </a:r>
            <a:r>
              <a:rPr lang="en-US" u="sng" dirty="0">
                <a:solidFill>
                  <a:srgbClr val="000099"/>
                </a:solidFill>
                <a:hlinkClick r:id="rId2"/>
              </a:rPr>
              <a:t>/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9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CC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40" y="47667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18. </a:t>
            </a:r>
            <a:r>
              <a:rPr lang="en-US" dirty="0" err="1"/>
              <a:t>O'Clock</a:t>
            </a:r>
            <a:r>
              <a:rPr lang="en-US" dirty="0"/>
              <a:t> - Bing images [www </a:t>
            </a:r>
            <a:r>
              <a:rPr lang="ru-RU" dirty="0"/>
              <a:t>документ</a:t>
            </a:r>
            <a:r>
              <a:rPr lang="en-US" dirty="0"/>
              <a:t>]  — URL  </a:t>
            </a:r>
            <a:r>
              <a:rPr lang="en-US" u="sng" dirty="0">
                <a:solidFill>
                  <a:srgbClr val="000099"/>
                </a:solidFill>
              </a:rPr>
              <a:t>http://www.windowssearch-exp.com/images/search?q=4+O%27Clock&amp;FORM=RESTAB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en-US" dirty="0"/>
              <a:t>19. Open Book Clipart - The </a:t>
            </a:r>
            <a:r>
              <a:rPr lang="en-US" dirty="0" err="1"/>
              <a:t>Cliparts</a:t>
            </a:r>
            <a:r>
              <a:rPr lang="en-US" dirty="0"/>
              <a:t> [www </a:t>
            </a:r>
            <a:r>
              <a:rPr lang="ru-RU" dirty="0"/>
              <a:t>документ</a:t>
            </a:r>
            <a:r>
              <a:rPr lang="en-US" dirty="0"/>
              <a:t>]  — URL  </a:t>
            </a:r>
            <a:r>
              <a:rPr lang="en-US" u="sng" dirty="0">
                <a:solidFill>
                  <a:srgbClr val="000099"/>
                </a:solidFill>
              </a:rPr>
              <a:t>https://thecliparts.com/open-book-clipart/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3322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Сколько общих точек могут иметь две прямые?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№2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96" y="1775222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6955" y="2444743"/>
            <a:ext cx="2350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Две прямые  либо имеют только одну общую точку, либо не имеют общих точек.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02700" y="2444743"/>
            <a:ext cx="1584176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62740" y="2300727"/>
            <a:ext cx="901831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022780" y="269677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447149" y="3765078"/>
            <a:ext cx="1584176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62740" y="4206444"/>
            <a:ext cx="1584176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4444834" y="4252444"/>
            <a:ext cx="925954" cy="1551878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02700" y="214387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5181" y="30367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6765" y="2255707"/>
            <a:ext cx="3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8397" y="41032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1356" y="45984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22" name="Стрелка влево 21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23" name="Стрелка вправо 22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26" name="Рисунок 25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Рамка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523837" y="536798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250876" y="596121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6810" y="1400230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42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72231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Дайте определение отрезка.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№3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77" y="1484784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500859" y="3527880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4736" y="2298321"/>
            <a:ext cx="2350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Отрезок – часть прямой, ограниченная двумя точками.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058473" y="2154305"/>
            <a:ext cx="172819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18513" y="2533653"/>
            <a:ext cx="1008112" cy="9694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346505" y="3423980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54617" y="2461645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66484" y="3049759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0580" y="2041611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15" name="Стрелка влево 14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6" name="Стрелка вправо 15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7" name="Рисунок 16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088931" y="510862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490521" y="554751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193406" y="84542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13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67151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Дайте определение луча.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№4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2963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638122" y="3516059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1999" y="2286500"/>
            <a:ext cx="235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Луч – часть прямой, ограниченная одной точкой.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195736" y="2142484"/>
            <a:ext cx="172819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555776" y="2050392"/>
            <a:ext cx="1512168" cy="14409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483768" y="3412159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03747" y="3037938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1525" y="1911651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12" name="Стрелка влево 11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5" name="Стрелка вправо 14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6" name="Рисунок 15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99763" y="5208089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79188" y="5633676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17568" y="794620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696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786" y="54240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Какая фигура называется углом?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№5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0191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3638121" y="3908339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064" y="1752504"/>
            <a:ext cx="2529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Угол – это геометрическая фигура, которая состоит из точки и двух лучей исходящих из данной точки.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555776" y="2437744"/>
            <a:ext cx="1152128" cy="10608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31739" y="2928734"/>
            <a:ext cx="39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3498557"/>
            <a:ext cx="1584176" cy="3073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483768" y="3419387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Стрелка влево 13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5" name="Стрелка вправо 14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6" name="Рисунок 15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489239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980813" y="5210596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3540" y="5640904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424776" y="665514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42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61" y="72231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Какой угол называется развёрнутым?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№6</a:t>
            </a:r>
            <a:endParaRPr lang="ru-RU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http://www.pd4pic.com/images/paper-open-book-read-blank-pages-page-rea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61" y="1404430"/>
            <a:ext cx="6192688" cy="4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www.shnufi.ru/images/bigpics/912606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0527" flipH="1">
            <a:off x="4126890" y="4006419"/>
            <a:ext cx="1229857" cy="20612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8532" y="2189464"/>
            <a:ext cx="2529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Угол называется развернутым, если обе его стороны лежат на одной прямой.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5789" y="3120464"/>
            <a:ext cx="39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389160" y="1877690"/>
            <a:ext cx="2022407" cy="24122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256347" y="3083233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8563895">
            <a:off x="2984539" y="2823779"/>
            <a:ext cx="687631" cy="593371"/>
          </a:xfrm>
          <a:prstGeom prst="arc">
            <a:avLst>
              <a:gd name="adj1" fmla="val 1084626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Стрелка влево 14">
            <a:hlinkClick r:id="rId5" action="ppaction://hlinksldjump"/>
          </p:cNvPr>
          <p:cNvSpPr/>
          <p:nvPr/>
        </p:nvSpPr>
        <p:spPr>
          <a:xfrm>
            <a:off x="3092818" y="6237312"/>
            <a:ext cx="1224135" cy="504056"/>
          </a:xfrm>
          <a:prstGeom prst="lef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 useBgFill="1">
        <p:nvSpPr>
          <p:cNvPr id="16" name="Стрелка вправо 15">
            <a:hlinkClick r:id="rId6" action="ppaction://hlinksldjump"/>
          </p:cNvPr>
          <p:cNvSpPr/>
          <p:nvPr/>
        </p:nvSpPr>
        <p:spPr>
          <a:xfrm>
            <a:off x="4664508" y="6237312"/>
            <a:ext cx="1344604" cy="504056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2 тур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17" name="Рисунок 16" descr="https://lh5.googleusercontent.com/CAzLtJXFbn6IA6Q9eAI76jcuJYfvQpbrpeUM4u8ejnp4sb_px-qnZPyCNNVrDCs4oLUz_fDfCfQLOlIBZPd-nkD0I_QnbCb6fpRPjs-1DECmcpt2jveVZzm68m84BGUBdHOIgxOX0T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9" y="4397534"/>
            <a:ext cx="1280183" cy="20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e-libra.ru/files/books/2011/07/16/103131/i_018.jp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6502"/>
            <a:ext cx="2293243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2"/>
            </a:avLst>
          </a:prstGeom>
          <a:solidFill>
            <a:srgbClr val="FF99CC"/>
          </a:soli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160" y="6390108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[13]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570393" y="643816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99764" y="5118691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[14]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84580" y="5684220"/>
            <a:ext cx="54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[19]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878861" y="845423"/>
            <a:ext cx="38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715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1921</Words>
  <Application>Microsoft Office PowerPoint</Application>
  <PresentationFormat>Экран (4:3)</PresentationFormat>
  <Paragraphs>513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111</cp:revision>
  <dcterms:created xsi:type="dcterms:W3CDTF">2016-10-30T05:29:05Z</dcterms:created>
  <dcterms:modified xsi:type="dcterms:W3CDTF">2017-01-02T09:06:49Z</dcterms:modified>
</cp:coreProperties>
</file>