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44" r:id="rId3"/>
    <p:sldId id="257" r:id="rId4"/>
    <p:sldId id="259" r:id="rId5"/>
    <p:sldId id="260" r:id="rId6"/>
    <p:sldId id="263" r:id="rId7"/>
    <p:sldId id="264" r:id="rId8"/>
    <p:sldId id="265" r:id="rId9"/>
    <p:sldId id="267" r:id="rId10"/>
    <p:sldId id="268" r:id="rId11"/>
    <p:sldId id="393" r:id="rId12"/>
    <p:sldId id="269" r:id="rId13"/>
    <p:sldId id="273" r:id="rId14"/>
    <p:sldId id="275" r:id="rId15"/>
    <p:sldId id="402" r:id="rId16"/>
    <p:sldId id="409" r:id="rId17"/>
    <p:sldId id="404" r:id="rId18"/>
    <p:sldId id="279" r:id="rId19"/>
    <p:sldId id="280" r:id="rId20"/>
    <p:sldId id="281" r:id="rId21"/>
    <p:sldId id="282" r:id="rId22"/>
    <p:sldId id="283" r:id="rId23"/>
    <p:sldId id="285" r:id="rId24"/>
    <p:sldId id="394" r:id="rId25"/>
    <p:sldId id="286" r:id="rId26"/>
    <p:sldId id="289" r:id="rId27"/>
    <p:sldId id="291" r:id="rId28"/>
    <p:sldId id="296" r:id="rId29"/>
    <p:sldId id="299" r:id="rId30"/>
    <p:sldId id="300" r:id="rId31"/>
    <p:sldId id="302" r:id="rId32"/>
    <p:sldId id="305" r:id="rId33"/>
    <p:sldId id="396" r:id="rId34"/>
    <p:sldId id="307" r:id="rId35"/>
    <p:sldId id="395" r:id="rId36"/>
    <p:sldId id="314" r:id="rId37"/>
    <p:sldId id="315" r:id="rId38"/>
    <p:sldId id="316" r:id="rId39"/>
    <p:sldId id="318" r:id="rId40"/>
    <p:sldId id="319" r:id="rId41"/>
    <p:sldId id="322" r:id="rId42"/>
    <p:sldId id="323" r:id="rId43"/>
    <p:sldId id="324" r:id="rId44"/>
    <p:sldId id="325" r:id="rId45"/>
    <p:sldId id="328" r:id="rId46"/>
    <p:sldId id="329" r:id="rId47"/>
    <p:sldId id="331" r:id="rId48"/>
    <p:sldId id="334" r:id="rId49"/>
    <p:sldId id="337" r:id="rId50"/>
    <p:sldId id="338" r:id="rId51"/>
    <p:sldId id="339" r:id="rId52"/>
    <p:sldId id="342" r:id="rId53"/>
    <p:sldId id="345" r:id="rId54"/>
    <p:sldId id="347" r:id="rId55"/>
    <p:sldId id="413" r:id="rId56"/>
    <p:sldId id="414" r:id="rId57"/>
    <p:sldId id="398" r:id="rId58"/>
    <p:sldId id="383" r:id="rId59"/>
    <p:sldId id="384" r:id="rId60"/>
    <p:sldId id="399" r:id="rId61"/>
    <p:sldId id="400" r:id="rId62"/>
    <p:sldId id="401" r:id="rId63"/>
    <p:sldId id="385" r:id="rId64"/>
    <p:sldId id="386" r:id="rId65"/>
    <p:sldId id="411" r:id="rId66"/>
    <p:sldId id="410" r:id="rId67"/>
    <p:sldId id="387" r:id="rId68"/>
    <p:sldId id="390" r:id="rId69"/>
    <p:sldId id="412" r:id="rId70"/>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404"/>
    <a:srgbClr val="2E9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40" autoAdjust="0"/>
  </p:normalViewPr>
  <p:slideViewPr>
    <p:cSldViewPr snapToGrid="0">
      <p:cViewPr varScale="1">
        <p:scale>
          <a:sx n="68" d="100"/>
          <a:sy n="68" d="100"/>
        </p:scale>
        <p:origin x="-132" y="-3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93B341C-6FA5-4426-B0A4-E2F9EA0B9EE1}" type="datetimeFigureOut">
              <a:rPr lang="ru-RU"/>
              <a:pPr>
                <a:defRPr/>
              </a:pPr>
              <a:t>20.01.2017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22CB958-2C18-489E-A3B9-5B31CFAB711B}" type="slidenum">
              <a:rPr lang="ru-RU" altLang="ru-RU"/>
              <a:pPr>
                <a:defRPr/>
              </a:pPr>
              <a:t>‹#›</a:t>
            </a:fld>
            <a:endParaRPr lang="ru-RU" altLang="ru-RU"/>
          </a:p>
        </p:txBody>
      </p:sp>
    </p:spTree>
    <p:extLst>
      <p:ext uri="{BB962C8B-B14F-4D97-AF65-F5344CB8AC3E}">
        <p14:creationId xmlns:p14="http://schemas.microsoft.com/office/powerpoint/2010/main" val="3213806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biouroki.ru/rebus/42.html"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На протяжении тысячелетий человек жил в окружении невидимых существ, использовал продукты их жизнедеятельности, например, продукты молочнокислого, спиртового, уксуснокислого брожений, страдал от них, когда эти существа были причиной болезни, но не подозревал об их присутствии, так как размеры существ много ниже предела видимости, на который способен человеческий глаз. </a:t>
            </a:r>
          </a:p>
          <a:p>
            <a:r>
              <a:rPr lang="ru-RU" altLang="ru-RU" smtClean="0"/>
              <a:t>Первым человеком, который смог увидеть микромир, был голландский изобретатель оптических линз Антони ван Левенгук.</a:t>
            </a:r>
          </a:p>
          <a:p>
            <a:endParaRPr lang="ru-RU" altLang="ru-RU" smtClean="0"/>
          </a:p>
        </p:txBody>
      </p:sp>
      <p:sp>
        <p:nvSpPr>
          <p:cNvPr id="737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F6906E5-A7A5-45B6-B675-9F7C88EB2706}" type="slidenum">
              <a:rPr lang="ru-RU" altLang="ru-RU"/>
              <a:pPr/>
              <a:t>2</a:t>
            </a:fld>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Многие врачи из разных стран получили здесь свой опыт работы. В 1888 г. по приглашению Л. Пастера Илья Ильич переехал в Париж, где ему была предоставлена лаборатория в созданном Л. Пастером институте.</a:t>
            </a:r>
          </a:p>
          <a:p>
            <a:pPr eaLnBrk="1" hangingPunct="1">
              <a:spcBef>
                <a:spcPct val="0"/>
              </a:spcBef>
            </a:pPr>
            <a:endParaRPr lang="ru-RU" altLang="ru-RU" smtClean="0"/>
          </a:p>
        </p:txBody>
      </p:sp>
      <p:sp>
        <p:nvSpPr>
          <p:cNvPr id="829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B98F75D2-354F-40ED-97CD-958E213C77E9}" type="slidenum">
              <a:rPr lang="ru-RU" altLang="ru-RU"/>
              <a:pPr/>
              <a:t>11</a:t>
            </a:fld>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Работая в Париже, И.И. Мечников   описал явление фагоцитоза – одного из самых блестящих открытий 19 века.</a:t>
            </a:r>
          </a:p>
          <a:p>
            <a:r>
              <a:rPr lang="ru-RU" altLang="ru-RU" smtClean="0"/>
              <a:t>В 1901 г. им сформулирована фагоцитарная теория иммунитета, изложенная в труде «Невосприимчивость в инфекционных болезнях». </a:t>
            </a:r>
          </a:p>
          <a:p>
            <a:endParaRPr lang="ru-RU" altLang="ru-RU" smtClean="0"/>
          </a:p>
        </p:txBody>
      </p:sp>
      <p:sp>
        <p:nvSpPr>
          <p:cNvPr id="839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CD9DFECD-CA2D-4CC2-847E-14BF6E4EB93D}" type="slidenum">
              <a:rPr lang="ru-RU" altLang="ru-RU"/>
              <a:pPr/>
              <a:t>12</a:t>
            </a:fld>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849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D55729D-3CDF-445E-8933-85E587AF81B4}" type="slidenum">
              <a:rPr lang="ru-RU" altLang="ru-RU"/>
              <a:pPr/>
              <a:t>13</a:t>
            </a:fld>
            <a:endParaRPr lang="ru-RU"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Институт Пастера и все европейское сообщество торжественно отмечали 70-летие И.И. Мечникова. Эмиль Ру (французский бактериолог) в дни празднования этого юбилея в своей речи сказал: «В Париже, как в Петрограде и в Одессе, Вы стали главой школы и зажгли в этом институте научный очаг, далеко разливающий свой свет. Ваш огонь делает горячим равнодушного и скептику внушает веру. Вы — несравненный товарищ в работе; не раз мне выпадало счастье участвовать в Ваших изысканиях. В сущности, все делали Вы. Институт Пастера многим обязан Вам. Вы принесли ему престиж Вашего имени и работами своими способствовали его славе. Оставаясь русским по национальности, Вы заключили с Институтом франко-русский союз задолго до того, как мысль о нем возникла у дипломатов».</a:t>
            </a:r>
          </a:p>
          <a:p>
            <a:pPr eaLnBrk="1" hangingPunct="1">
              <a:spcBef>
                <a:spcPct val="0"/>
              </a:spcBef>
            </a:pPr>
            <a:endParaRPr lang="ru-RU" altLang="ru-RU" smtClean="0"/>
          </a:p>
        </p:txBody>
      </p:sp>
      <p:sp>
        <p:nvSpPr>
          <p:cNvPr id="860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46247AC-26BD-4963-9E03-FC10BFB20C67}" type="slidenum">
              <a:rPr lang="ru-RU" altLang="ru-RU"/>
              <a:pPr/>
              <a:t>14</a:t>
            </a:fld>
            <a:endParaRPr lang="ru-RU"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П. В. Циклинская — автор большого числа работ по вопросам общей и медицинской микробиологии. Ее важнейшие труды посвящены изучению нормальной микрофлоры кишечника человека, ее изменений в зависимости от возраста, питания и других условий, а также антагонистических взаимоотношений микроорганизмов. Большую ценность представляют ее исследования микрофлоры кишечника у детей, в частности роли бифидобактерий у новорожденных, этиологии диспепсий и др. Работы П. В. Циклинской «О гемолизинах бактерий», «О цитотоксических свойствах кровяной сыворотки» и поныне не утратили своего значения. Ее исследования способствовали развитию нового направления в медицинской микробиологии — гнотобиологии ([греч, gnotos известный + биология] - раздел экспериментальной биологии и медицины, занимающийся получением и выращиванием животных, свободных от микроорганизмов, или животных, имеющих определенные виды микробов, для изучения механизмов и форм взаимодействия микроба с организмом, фундаментальных проблем иммунологии, радиобиологии и пр.).</a:t>
            </a:r>
          </a:p>
          <a:p>
            <a:endParaRPr lang="ru-RU" altLang="ru-RU" smtClean="0"/>
          </a:p>
        </p:txBody>
      </p:sp>
      <p:sp>
        <p:nvSpPr>
          <p:cNvPr id="870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E0D99B45-CB0A-44DE-8FA6-F03D0F6F322C}" type="slidenum">
              <a:rPr lang="ru-RU" altLang="ru-RU"/>
              <a:pPr/>
              <a:t>15</a:t>
            </a:fld>
            <a:endParaRPr lang="ru-RU"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880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B9227889-1BB9-4F7C-99FF-84FE4A97E4E1}" type="slidenum">
              <a:rPr lang="ru-RU" altLang="ru-RU"/>
              <a:pPr/>
              <a:t>17</a:t>
            </a:fld>
            <a:endParaRPr lang="ru-RU"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Л. А. Тарасевич был эрудированным, всесторонне образованным человеком. Все, кто его знал, говорили о его доброжелательности, деликатности, постоянной готовности прийти на помощь.</a:t>
            </a:r>
          </a:p>
          <a:p>
            <a:endParaRPr lang="ru-RU" altLang="ru-RU" smtClean="0"/>
          </a:p>
        </p:txBody>
      </p:sp>
      <p:sp>
        <p:nvSpPr>
          <p:cNvPr id="890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91CABB67-E0BF-41A0-BDA6-C15398CFE735}" type="slidenum">
              <a:rPr lang="ru-RU" altLang="ru-RU"/>
              <a:pPr/>
              <a:t>18</a:t>
            </a:fld>
            <a:endParaRPr lang="ru-RU"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В 1899 г. работал в Киевском университете на кафедре общей патологии у выдающегося русского патолога Владимира Валерьяновича Подвысоцкого. В 1900—1902 гг. работал в Институте Пастера в Париже у И. И. Мечникова. Был одним из любимых учеников Мечникова и последователем его клеточной теории иммунитета.</a:t>
            </a:r>
          </a:p>
          <a:p>
            <a:endParaRPr lang="ru-RU" altLang="ru-RU" smtClean="0"/>
          </a:p>
        </p:txBody>
      </p:sp>
      <p:sp>
        <p:nvSpPr>
          <p:cNvPr id="901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0D2388CC-E0DD-42C4-8046-DFB9C59DDB08}" type="slidenum">
              <a:rPr lang="ru-RU" altLang="ru-RU"/>
              <a:pPr/>
              <a:t>19</a:t>
            </a:fld>
            <a:endParaRPr lang="ru-RU"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911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944A95AC-A44E-4424-8539-B45FF0310674}" type="slidenum">
              <a:rPr lang="ru-RU" altLang="ru-RU"/>
              <a:pPr/>
              <a:t>21</a:t>
            </a:fld>
            <a:endParaRPr lang="ru-RU" alt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latin typeface="Times New Roman" pitchFamily="18" charset="0"/>
                <a:cs typeface="Times New Roman" pitchFamily="18" charset="0"/>
              </a:rPr>
              <a:t>Большую известность получили  исследования А. М. Безредки проблем местного иммунитета.</a:t>
            </a:r>
          </a:p>
          <a:p>
            <a:pPr eaLnBrk="1" hangingPunct="1">
              <a:spcBef>
                <a:spcPct val="0"/>
              </a:spcBef>
            </a:pPr>
            <a:r>
              <a:rPr lang="ru-RU" altLang="ru-RU" smtClean="0">
                <a:latin typeface="Times New Roman" pitchFamily="18" charset="0"/>
                <a:cs typeface="Times New Roman" pitchFamily="18" charset="0"/>
              </a:rPr>
              <a:t>Открытый им способ  местной иммунизации нашёл применение для профилактики  ряда инфекций. </a:t>
            </a:r>
          </a:p>
          <a:p>
            <a:pPr eaLnBrk="1" hangingPunct="1">
              <a:spcBef>
                <a:spcPct val="0"/>
              </a:spcBef>
            </a:pPr>
            <a:r>
              <a:rPr lang="ru-RU" altLang="ru-RU" smtClean="0">
                <a:latin typeface="Times New Roman" pitchFamily="18" charset="0"/>
                <a:cs typeface="Times New Roman" pitchFamily="18" charset="0"/>
              </a:rPr>
              <a:t>Вакцинация по Безредке применяется против брюшного тифа, дизентерии, холеры, сибирской язвы, оспы, вакцинация через кожу против стрептококковой и стафилококковой инфекции.</a:t>
            </a:r>
          </a:p>
          <a:p>
            <a:pPr eaLnBrk="1" hangingPunct="1">
              <a:spcBef>
                <a:spcPct val="0"/>
              </a:spcBef>
            </a:pPr>
            <a:endParaRPr lang="ru-RU" altLang="ru-RU" smtClean="0"/>
          </a:p>
        </p:txBody>
      </p:sp>
      <p:sp>
        <p:nvSpPr>
          <p:cNvPr id="92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AC73DAD7-8976-417D-8B54-260EFD2D0A1A}" type="slidenum">
              <a:rPr lang="ru-RU" altLang="ru-RU"/>
              <a:pPr/>
              <a:t>25</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47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35D8730-2099-4AB5-9728-19ECBF4A93B8}" type="slidenum">
              <a:rPr lang="ru-RU" altLang="ru-RU"/>
              <a:pPr/>
              <a:t>3</a:t>
            </a:fld>
            <a:endParaRPr lang="ru-RU" alt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Созданный им метод (метод Безредки) - постепенное введение лечебных сывороток для предупреждения нежелательных реакций - широко используется и в настоящее время.</a:t>
            </a:r>
          </a:p>
          <a:p>
            <a:endParaRPr lang="ru-RU" altLang="ru-RU" smtClean="0"/>
          </a:p>
        </p:txBody>
      </p:sp>
      <p:sp>
        <p:nvSpPr>
          <p:cNvPr id="931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99586E7-6C27-4BBB-9897-F82867E9BA1C}" type="slidenum">
              <a:rPr lang="ru-RU" altLang="ru-RU"/>
              <a:pPr/>
              <a:t>26</a:t>
            </a:fld>
            <a:endParaRPr lang="ru-RU" alt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Его научные публикации:</a:t>
            </a:r>
          </a:p>
          <a:p>
            <a:r>
              <a:rPr lang="ru-RU" altLang="ru-RU" smtClean="0"/>
              <a:t>«Местная иммунизация», 1926 г.</a:t>
            </a:r>
          </a:p>
          <a:p>
            <a:r>
              <a:rPr lang="ru-RU" altLang="ru-RU" smtClean="0"/>
              <a:t>«О значении раздражителей в инфекции и иммунитете», 1927 г.</a:t>
            </a:r>
          </a:p>
          <a:p>
            <a:r>
              <a:rPr lang="ru-RU" altLang="ru-RU" smtClean="0"/>
              <a:t>«Анафилаксия и антианафилаксия», 1930 г.</a:t>
            </a:r>
          </a:p>
          <a:p>
            <a:endParaRPr lang="ru-RU" altLang="ru-RU" smtClean="0"/>
          </a:p>
        </p:txBody>
      </p:sp>
      <p:sp>
        <p:nvSpPr>
          <p:cNvPr id="942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29D6221-5A77-4365-9F2D-072B57ECF483}" type="slidenum">
              <a:rPr lang="ru-RU" altLang="ru-RU"/>
              <a:pPr/>
              <a:t>27</a:t>
            </a:fld>
            <a:endParaRPr lang="ru-RU" alt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Н.Ф. Гамалея работал над усовершенствованием вакцин: внес изменения в метод изготовления вакцины и схему иммунизации. Безвредность новых более активных препаратов вакцины Гамалея проверяет на себе. </a:t>
            </a:r>
          </a:p>
          <a:p>
            <a:r>
              <a:rPr lang="ru-RU" altLang="ru-RU" smtClean="0"/>
              <a:t>Н.Ф. Гамалея осуществил первые прививки против бешенства в России.</a:t>
            </a:r>
          </a:p>
          <a:p>
            <a:endParaRPr lang="ru-RU" altLang="ru-RU" smtClean="0"/>
          </a:p>
        </p:txBody>
      </p:sp>
      <p:sp>
        <p:nvSpPr>
          <p:cNvPr id="952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BE6A0C39-0BED-468C-A28C-D2DAFCBF1CE5}" type="slidenum">
              <a:rPr lang="ru-RU" altLang="ru-RU"/>
              <a:pPr/>
              <a:t>30</a:t>
            </a:fld>
            <a:endParaRPr lang="ru-RU" alt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962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46039A3-088E-44C5-B332-717D645D4C85}" type="slidenum">
              <a:rPr lang="ru-RU" altLang="ru-RU"/>
              <a:pPr/>
              <a:t>31</a:t>
            </a:fld>
            <a:endParaRPr lang="ru-RU" alt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Учёный провел многочисленные исследования по выбору методов дезинсекции, которые применялись в нашей стране во время войны. Проводил работы по изучению   туберкулеза и эпидемического гриппа, разработал способ культивирования    микобактерий туберкулеза, который и сейчас применяется при получении   вакцины БЦЖ</a:t>
            </a:r>
          </a:p>
        </p:txBody>
      </p:sp>
      <p:sp>
        <p:nvSpPr>
          <p:cNvPr id="972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B67BDDF-E192-4DFC-A3FC-C66A181BFBD9}" type="slidenum">
              <a:rPr lang="ru-RU" altLang="ru-RU"/>
              <a:pPr/>
              <a:t>32</a:t>
            </a:fld>
            <a:endParaRPr lang="ru-RU" alt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На съезде работников медико-санитарных учреждений (1918 г.) Н.Ф. Гамалея изложил свои взгляды на необходимость обязательного оспопрививания. </a:t>
            </a:r>
          </a:p>
        </p:txBody>
      </p:sp>
      <p:sp>
        <p:nvSpPr>
          <p:cNvPr id="983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EF7C7ED-D76B-4250-AC55-FB32EE77DF38}" type="slidenum">
              <a:rPr lang="ru-RU" altLang="ru-RU"/>
              <a:pPr/>
              <a:t>33</a:t>
            </a:fld>
            <a:endParaRPr lang="ru-RU" alt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latin typeface="Times New Roman" pitchFamily="18" charset="0"/>
                <a:cs typeface="Times New Roman" pitchFamily="18" charset="0"/>
              </a:rPr>
              <a:t>Н.Ф. Гамалея был одним из основоположников профилактического направления в медицине</a:t>
            </a:r>
          </a:p>
          <a:p>
            <a:endParaRPr lang="ru-RU" altLang="ru-RU" smtClean="0"/>
          </a:p>
        </p:txBody>
      </p:sp>
      <p:sp>
        <p:nvSpPr>
          <p:cNvPr id="993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098341F-9B86-4A82-B7E6-2A42FBD1F531}" type="slidenum">
              <a:rPr lang="ru-RU" altLang="ru-RU"/>
              <a:pPr/>
              <a:t>34</a:t>
            </a:fld>
            <a:endParaRPr lang="ru-RU" alt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Человек гибкого ума, патриот, гений, исследователь, экспериментатор, он посвятил свою жизнь науке. Осуществил ряд фундаментальных исследований по эпидемиологии, микробиологии и иммунологии туберкулеза, сибирской язвы, натуральной оспы, сыпного тифа, холеры.</a:t>
            </a:r>
          </a:p>
          <a:p>
            <a:pPr eaLnBrk="1" hangingPunct="1">
              <a:spcBef>
                <a:spcPct val="0"/>
              </a:spcBef>
            </a:pPr>
            <a:endParaRPr lang="ru-RU" altLang="ru-RU" smtClean="0"/>
          </a:p>
        </p:txBody>
      </p:sp>
      <p:sp>
        <p:nvSpPr>
          <p:cNvPr id="1003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E8F88D46-5224-404A-B440-F02913A8E41A}" type="slidenum">
              <a:rPr lang="ru-RU" altLang="ru-RU"/>
              <a:pPr/>
              <a:t>35</a:t>
            </a:fld>
            <a:endParaRPr lang="ru-RU"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Один из создателей теории вирусной природы рака, ученый, на счету которого много открытий в области медицины и заслуг перед страной и ее народом.</a:t>
            </a:r>
          </a:p>
          <a:p>
            <a:endParaRPr lang="ru-RU" altLang="ru-RU" smtClean="0"/>
          </a:p>
        </p:txBody>
      </p:sp>
      <p:sp>
        <p:nvSpPr>
          <p:cNvPr id="1013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3B2ACD8-ED95-463C-A9C6-6EFCD30B914F}" type="slidenum">
              <a:rPr lang="ru-RU" altLang="ru-RU"/>
              <a:pPr/>
              <a:t>36</a:t>
            </a:fld>
            <a:endParaRPr lang="ru-RU"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24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9E145FAE-C008-4923-BA7A-C2B49080F8A5}" type="slidenum">
              <a:rPr lang="ru-RU" altLang="ru-RU"/>
              <a:pPr/>
              <a:t>37</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94"/>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ru-RU" altLang="ru-RU" smtClean="0"/>
          </a:p>
        </p:txBody>
      </p:sp>
      <p:sp>
        <p:nvSpPr>
          <p:cNvPr id="75779" name="Shape 95"/>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В 1930 г. Зильберу было присвоение звание профессора и ученая степень доктора наук в Московском Институте усовершенствования врачей. В 1931 - 1933 гг. Лев Александрович работал в микробиологическом институте им. Л. А. Тарасевича (ныне Государственный научно-исследовательский институт стандартизации и контроля медицинских биологических препаратов им. Л.А. Тарасевича). В 1932 г. руководил в Казахстане борьбой против эпидемии оспы.  В 1934 - 1937 гг. Лев Александрович создал и руководил первой в СССР Центральной вирусной лабораторией. В 1937 г. Л.А. Зильбер возглавил дальневосточную экспедицию по изучению неизвестного инфекционного заболевания центральной нервной системы. В ходе работы экспедиции была выяснена природа заболевания — клещевого энцефалита — и предложены методы борьбы с ним. </a:t>
            </a:r>
          </a:p>
          <a:p>
            <a:endParaRPr lang="ru-RU" altLang="ru-RU" smtClean="0"/>
          </a:p>
        </p:txBody>
      </p:sp>
      <p:sp>
        <p:nvSpPr>
          <p:cNvPr id="1034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A4D750F-E647-406D-822D-8E3A787F40F0}" type="slidenum">
              <a:rPr lang="ru-RU" altLang="ru-RU"/>
              <a:pPr/>
              <a:t>39</a:t>
            </a:fld>
            <a:endParaRPr lang="ru-RU" alt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В 1939 г. стал заведующим отделом вирусологии в Центральном Институте эпидемиологии и микробиологии. В 1945 г.  избран действительным членом Академии медицинских наук, назначен научным руководителем Института вирусологии АМН СССР и возглавил отдел вирусологии и иммунологии опухолей Института эпидемиологии, микробиологии и инфекционных болезней АМН СССР, где и работал все последующие годы. </a:t>
            </a:r>
          </a:p>
        </p:txBody>
      </p:sp>
      <p:sp>
        <p:nvSpPr>
          <p:cNvPr id="10445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01F16517-1F97-4B14-A77A-5DA2E4BA045E}" type="slidenum">
              <a:rPr lang="ru-RU" altLang="ru-RU"/>
              <a:pPr/>
              <a:t>40</a:t>
            </a:fld>
            <a:endParaRPr lang="ru-RU" alt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0547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DEB0190-1F57-4253-9F44-3660A8A61F16}" type="slidenum">
              <a:rPr lang="ru-RU" altLang="ru-RU"/>
              <a:pPr/>
              <a:t>41</a:t>
            </a:fld>
            <a:endParaRPr lang="ru-RU" alt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Одним из важнейших направлений научной деятельности Зинаиды Виссарионовны было изучение холеры.</a:t>
            </a:r>
          </a:p>
          <a:p>
            <a:r>
              <a:rPr lang="ru-RU" altLang="ru-RU" smtClean="0"/>
              <a:t>В 1922 г. во время вспышки холеры в Ростове-на-Дону она выделяет из организма больного светящийся в темноте холероподобный вибрион. Зинаида Виссарионовна разрабатывает метод экспресс-диагностики холеры. </a:t>
            </a:r>
          </a:p>
          <a:p>
            <a:r>
              <a:rPr lang="ru-RU" altLang="ru-RU" smtClean="0"/>
              <a:t>В 1939 г. она была командирована в Афганистан, где произошла вспышка холеры. Для предотвращения распространения инфекции в профилактических целях впервые применяется созданный ею препарат холерного бактериофага.</a:t>
            </a:r>
          </a:p>
          <a:p>
            <a:r>
              <a:rPr lang="ru-RU" altLang="ru-RU" smtClean="0"/>
              <a:t>Зинаида Виссарионовна разработала метод обеззараживания воды от возбудителей холеры с помощью остаточного хлора. Этот метод лег в основу новых санитарных норм СССР.</a:t>
            </a:r>
          </a:p>
          <a:p>
            <a:r>
              <a:rPr lang="ru-RU" altLang="ru-RU" smtClean="0"/>
              <a:t>З.В. Ермольева изучала применение бактериофагов для профилактики и лечения кишечных инфекций.</a:t>
            </a:r>
          </a:p>
        </p:txBody>
      </p:sp>
      <p:sp>
        <p:nvSpPr>
          <p:cNvPr id="1065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1ABDF80-5153-4BE5-B466-F74B3A4F0299}" type="slidenum">
              <a:rPr lang="ru-RU" altLang="ru-RU"/>
              <a:pPr/>
              <a:t>43</a:t>
            </a:fld>
            <a:endParaRPr lang="ru-RU" alt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latin typeface="Times New Roman" pitchFamily="18" charset="0"/>
                <a:cs typeface="Times New Roman" pitchFamily="18" charset="0"/>
              </a:rPr>
              <a:t>Лизоцим широко применяется в хирургии, педиатрии, офтальмологии, для лечения заболеваний носоглотки. </a:t>
            </a:r>
            <a:r>
              <a:rPr lang="ru-RU" altLang="ru-RU" smtClean="0"/>
              <a:t>Авторству Ермольевой принадлежит технология выделения лизоцима. Более того, она первой смогла концентрировать его, чтобы успешно использовать на практике в медицине. Определив химическую природу вещества, исследовательница смогла обнаружить лизоцим в различных сельскохозяйственных культурах – хрене, редьке и т. д. Это открытие объяснило эффективность различных народных средств от болезней и заболеваний.</a:t>
            </a:r>
            <a:endParaRPr lang="ru-RU" altLang="ru-RU" smtClean="0">
              <a:latin typeface="Times New Roman" pitchFamily="18" charset="0"/>
              <a:cs typeface="Times New Roman" pitchFamily="18" charset="0"/>
            </a:endParaRPr>
          </a:p>
          <a:p>
            <a:pPr eaLnBrk="1" hangingPunct="1">
              <a:spcBef>
                <a:spcPct val="0"/>
              </a:spcBef>
            </a:pPr>
            <a:endParaRPr lang="ru-RU" altLang="ru-RU" smtClean="0"/>
          </a:p>
        </p:txBody>
      </p:sp>
      <p:sp>
        <p:nvSpPr>
          <p:cNvPr id="1075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9A24725-2BD9-48B2-B071-0E0A8A428757}" type="slidenum">
              <a:rPr lang="ru-RU" altLang="ru-RU"/>
              <a:pPr/>
              <a:t>44</a:t>
            </a:fld>
            <a:endParaRPr lang="ru-RU"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В конце 1944 года Ермольева вместе с великим хирургом Николаем Бурденко отправилась на фронт, чтобы провести испытания препарата в боевых условиях. Советский пенициллин выдержал решающую проверку – лекарство действительно помогало раненым красноармейцам. После этого началось промышленное производство препарата.</a:t>
            </a:r>
          </a:p>
        </p:txBody>
      </p:sp>
      <p:sp>
        <p:nvSpPr>
          <p:cNvPr id="1085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95E96D2-E01D-4D3E-BA0C-EC8BB73ECAB1}" type="slidenum">
              <a:rPr lang="ru-RU" altLang="ru-RU"/>
              <a:pPr/>
              <a:t>45</a:t>
            </a:fld>
            <a:endParaRPr lang="ru-RU"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Несмотря на все опасности, связанные с уличными боями, бомбардировками и прочими ужасами войны, Зинаида Ермольева вместе со своей командой организовала массовую вакцинацию населения. Когда производство было налажено, заветное средство начали принимать по 50 тысяч человек в день. Благодаря оперативной работе микробиологов и врачей удалось избежать массовой эпидемии в городе. Хотя Великая Отечественная война была уже на завершающей стадии, тысячам советских солдат по-прежнему была необходима экстренная помощь. </a:t>
            </a:r>
          </a:p>
        </p:txBody>
      </p:sp>
      <p:sp>
        <p:nvSpPr>
          <p:cNvPr id="1095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0B1AF098-E248-42A3-89CB-0435A9DDA6FB}" type="slidenum">
              <a:rPr lang="ru-RU" altLang="ru-RU"/>
              <a:pPr/>
              <a:t>46</a:t>
            </a:fld>
            <a:endParaRPr lang="ru-RU" alt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Ученые помогали медицинским работникам прекращать распространение инфекционных заболеваний в действующей армии и тылу, спасать солдат с тяжелыми огнестрельными ранениями, предотвращая послеоперационные осложнения. </a:t>
            </a:r>
          </a:p>
          <a:p>
            <a:r>
              <a:rPr lang="ru-RU" altLang="ru-RU" smtClean="0"/>
              <a:t>В годы Великой Отечественной войны было возвращено в строй более 90% раненых бойцов. Спасение жизней участников боевых сражений, принесших победу нашей стране, стало возможно благодаря своевременной разработке учеными отечественных антибиотиков, вакцин, сывороток, бактериофагов.</a:t>
            </a:r>
          </a:p>
          <a:p>
            <a:pPr eaLnBrk="1" hangingPunct="1">
              <a:spcBef>
                <a:spcPct val="0"/>
              </a:spcBef>
            </a:pPr>
            <a:endParaRPr lang="ru-RU" altLang="ru-RU" smtClean="0"/>
          </a:p>
        </p:txBody>
      </p:sp>
      <p:sp>
        <p:nvSpPr>
          <p:cNvPr id="11059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A0020DCC-F59C-494A-BBD9-1AFC38BB9F22}" type="slidenum">
              <a:rPr lang="ru-RU" altLang="ru-RU"/>
              <a:pPr/>
              <a:t>47</a:t>
            </a:fld>
            <a:endParaRPr lang="ru-RU" alt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Отечественные ученые-микробиологи создавали научные школы, на базе которых возникли многочисленные лаборатории и институты, решающие научно-практические задачи микробиологии. В настоящее время в Москве действует ряд научно-исследовательских институтов, основным содержанием деятельности которых является решение фундаментальных проблем эпидемиологии и микробиологии. Многие из них носят имена отечественных микробиологов и иммунологов.</a:t>
            </a:r>
          </a:p>
          <a:p>
            <a:endParaRPr lang="ru-RU" altLang="ru-RU" smtClean="0"/>
          </a:p>
        </p:txBody>
      </p:sp>
      <p:sp>
        <p:nvSpPr>
          <p:cNvPr id="1116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E18ABA2E-7046-402A-A306-C844926A68EC}" type="slidenum">
              <a:rPr lang="ru-RU" altLang="ru-RU"/>
              <a:pPr/>
              <a:t>48</a:t>
            </a:fld>
            <a:endParaRPr lang="ru-RU" alt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С первых дней существования вся деятельность института была неразрывно связана с задачами практического здравоохранения, направленными на снижение инфекционной заболеваемости и детской смертности. Уже в первый год со дня основания бактериологического института впервые в России было организовано производство противодифтерийной сыворотки, необходимость которой была продиктована высокой заболеваемостью и смертностью от этой инфекции (150 тыс. смертей в год). Развитию идей Г.Н. Габричевского посвятили свою деятельность его ученики и последователи - П.В. Циклинская, Е.И. Марциновский, В.И. Кедровский и др.- многие из которых впоследствии стали основателями самостоятельных научных учреждений России. </a:t>
            </a:r>
          </a:p>
          <a:p>
            <a:pPr eaLnBrk="1" hangingPunct="1">
              <a:spcBef>
                <a:spcPct val="0"/>
              </a:spcBef>
            </a:pPr>
            <a:endParaRPr lang="ru-RU" altLang="ru-RU" smtClean="0"/>
          </a:p>
        </p:txBody>
      </p:sp>
      <p:sp>
        <p:nvSpPr>
          <p:cNvPr id="1126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9BC2CBF-89FB-4A2A-9006-284E5DDFDFEB}" type="slidenum">
              <a:rPr lang="ru-RU" altLang="ru-RU"/>
              <a:pPr/>
              <a:t>49</a:t>
            </a:fld>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101"/>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ru-RU" altLang="ru-RU" smtClean="0"/>
              <a:t>В 1884—1885 гг. он — врач-экстерн в неврологическом отделении Старо-Екатерининской больницы. В 1888 г. стал доктором медицины за диссертацию: «К вопросу о возбудимости мышц. Экспериментальное исследование».</a:t>
            </a:r>
          </a:p>
        </p:txBody>
      </p:sp>
      <p:sp>
        <p:nvSpPr>
          <p:cNvPr id="76803" name="Shape 102"/>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В своей работе институт использует самые современные методы: молекулярно-генетические, высокотехнологичные, пептидный синтез, методы биотехнологии, клеточной и генной инженерии и др.</a:t>
            </a:r>
          </a:p>
          <a:p>
            <a:pPr eaLnBrk="1" hangingPunct="1">
              <a:spcBef>
                <a:spcPct val="0"/>
              </a:spcBef>
            </a:pPr>
            <a:endParaRPr lang="ru-RU" altLang="ru-RU" smtClean="0"/>
          </a:p>
        </p:txBody>
      </p:sp>
      <p:sp>
        <p:nvSpPr>
          <p:cNvPr id="1136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ABD2684-9FCE-4C73-98F1-16BB36E95564}" type="slidenum">
              <a:rPr lang="ru-RU" altLang="ru-RU"/>
              <a:pPr/>
              <a:t>50</a:t>
            </a:fld>
            <a:endParaRPr lang="ru-RU" alt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latin typeface="Times New Roman" pitchFamily="18" charset="0"/>
              <a:cs typeface="Times New Roman" pitchFamily="18" charset="0"/>
            </a:endParaRPr>
          </a:p>
          <a:p>
            <a:pPr eaLnBrk="1" hangingPunct="1">
              <a:spcBef>
                <a:spcPct val="0"/>
              </a:spcBef>
            </a:pPr>
            <a:r>
              <a:rPr lang="ru-RU" altLang="ru-RU" smtClean="0"/>
              <a:t>Институт Гамалея осуществляет проведение фундаментальных и прикладных (в том числе клинических) исследований в области эпидемиологии, медицинской и клеточной микробиологии, вирусологии, инфекционной иммунологии. Здесь проводится исследования в области молекулярной биологии, нанобиотехнологий и биобезопасности в целях сохранения и укрепления здоровья человека, развития здравоохранения и медицинской науки. Особое место в работе учёных занимают вопросы распространения и эпидемического проявления инфекционных заболеваний, структура и динамика инфекционной патологии населения; возникновение, функционирование и эпидемическое проявление природных очагов болезней человека.  Не остались без внимания проблемы общей и инфекционной иммунологии, включая иммунорегуляцию и иммунокоррекцию.</a:t>
            </a:r>
          </a:p>
          <a:p>
            <a:pPr eaLnBrk="1" hangingPunct="1">
              <a:spcBef>
                <a:spcPct val="0"/>
              </a:spcBef>
            </a:pPr>
            <a:endParaRPr lang="ru-RU" altLang="ru-RU" smtClean="0"/>
          </a:p>
        </p:txBody>
      </p:sp>
      <p:sp>
        <p:nvSpPr>
          <p:cNvPr id="1146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F32DE12B-23BB-4F44-BC61-15F08E4B5413}" type="slidenum">
              <a:rPr lang="ru-RU" altLang="ru-RU"/>
              <a:pPr/>
              <a:t>51</a:t>
            </a:fld>
            <a:endParaRPr lang="ru-RU" alt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Сегодня мы говорим об истоках микробиологии, вспоминаем ученых, внесших свой вклад в развитие микробиологии как науки. Оказывается, наука может быть не только серьёзной, но занимательной и увлекательной. </a:t>
            </a:r>
          </a:p>
          <a:p>
            <a:endParaRPr lang="ru-RU" altLang="ru-RU" smtClean="0"/>
          </a:p>
        </p:txBody>
      </p:sp>
      <p:sp>
        <p:nvSpPr>
          <p:cNvPr id="1157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D34E69E-6422-4929-8375-46482DA185FB}" type="slidenum">
              <a:rPr lang="ru-RU" altLang="ru-RU"/>
              <a:pPr/>
              <a:t>52</a:t>
            </a:fld>
            <a:endParaRPr lang="ru-RU" alt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Художник и скульптор</a:t>
            </a:r>
            <a:r>
              <a:rPr lang="ru-RU" altLang="ru-RU" b="1" smtClean="0"/>
              <a:t> </a:t>
            </a:r>
            <a:r>
              <a:rPr lang="ru-RU" altLang="ru-RU" smtClean="0"/>
              <a:t>Люк Джеррем</a:t>
            </a:r>
            <a:r>
              <a:rPr lang="ru-RU" altLang="ru-RU" b="1" smtClean="0"/>
              <a:t> </a:t>
            </a:r>
            <a:r>
              <a:rPr lang="ru-RU" altLang="ru-RU" smtClean="0"/>
              <a:t>волею судьбы стал неплохо разбираться и в микробиологии. Он подробно знакомился с внешностью самых разных микросуществ, чтобы воссоздать их в стекле, в виде изящных скульптур понятной величины. Получилось не просто интересно – получилось удивительно красиво …</a:t>
            </a:r>
          </a:p>
          <a:p>
            <a:endParaRPr lang="ru-RU" altLang="ru-RU" smtClean="0"/>
          </a:p>
        </p:txBody>
      </p:sp>
      <p:sp>
        <p:nvSpPr>
          <p:cNvPr id="1167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63514D87-E5CC-4663-A6AF-3E6096EDCCD5}" type="slidenum">
              <a:rPr lang="ru-RU" altLang="ru-RU"/>
              <a:pPr/>
              <a:t>53</a:t>
            </a:fld>
            <a:endParaRPr lang="ru-RU" alt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1177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59F43A5-B022-4883-8D7A-8AA06D969FE3}" type="slidenum">
              <a:rPr lang="ru-RU" altLang="ru-RU"/>
              <a:pPr/>
              <a:t>54</a:t>
            </a:fld>
            <a:endParaRPr lang="ru-RU" alt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Флеминг рисовал эскиз будущего изображения на промокательной бумаге, накладывал бумагу питательную среду, а затем раскрашивал его культурами бактерий, имеющих разный цвет. После того, как бактерии размножались, на поверхности питательной среды возникали цветные изображения.  Выращивая определённым образом культуры бактерий в чашках Петри, он «нарисовал» в них различные картины.</a:t>
            </a:r>
          </a:p>
          <a:p>
            <a:endParaRPr lang="ru-RU" altLang="ru-RU" smtClean="0"/>
          </a:p>
        </p:txBody>
      </p:sp>
      <p:sp>
        <p:nvSpPr>
          <p:cNvPr id="1187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BE4838C6-CA16-4356-A3FD-01637E0D873A}" type="slidenum">
              <a:rPr lang="ru-RU" altLang="ru-RU"/>
              <a:pPr/>
              <a:t>55</a:t>
            </a:fld>
            <a:endParaRPr lang="ru-RU" alt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В качестве «холста» учёные использовали питательное желе из агара, а в качестве «красок» – культуры микроорганизмов. Выращивая определённым образом культуры бактерий в чашках Петри, они «нарисовали» в них различные картины.</a:t>
            </a:r>
          </a:p>
          <a:p>
            <a:endParaRPr lang="ru-RU" altLang="ru-RU" smtClean="0"/>
          </a:p>
        </p:txBody>
      </p:sp>
      <p:sp>
        <p:nvSpPr>
          <p:cNvPr id="11981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52BCB38-917D-4204-BBFD-40A880B81853}" type="slidenum">
              <a:rPr lang="ru-RU" altLang="ru-RU"/>
              <a:pPr/>
              <a:t>56</a:t>
            </a:fld>
            <a:endParaRPr lang="ru-RU" alt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a:p>
            <a:r>
              <a:rPr lang="ru-RU" altLang="ru-RU" smtClean="0"/>
              <a:t>1. В России дворянские дети, которых приписывали к полкам, уходили в армию с серебряной посудой, что заключало в себе отнюдь не блажь богачей, а вполне прикладное значение: серебро уничтожало бактерии, что спасало юношей от различных массовых инфекционных заболеваний, например, холеры.</a:t>
            </a:r>
          </a:p>
          <a:p>
            <a:r>
              <a:rPr lang="ru-RU" altLang="ru-RU" smtClean="0"/>
              <a:t>2. Тот запах, что исходит от мокрой земли после дождя, обусловлен органическим веществом геосмин. Его вырабатывают актинобактерии и цианобактерии, живущие на поверхности земли. Запах этого соединения описывают как «землистый», «болотистый», «плесневый». Его вряд ли можно встретить в палитре парфюмера, но он весьма распространен в природе. Это продукт жизнедеятельности почвенных бактерий рода стрептомициновых (да-да, тех самых, которые нам дали антибиотики стрептомицин, эритромицин, тетрациклин, левомитецин, линкомицин и т. д.).</a:t>
            </a:r>
          </a:p>
          <a:p>
            <a:r>
              <a:rPr lang="ru-RU" altLang="ru-RU" smtClean="0"/>
              <a:t>3. 250 - 280 видов бактерий (по оценкам разных авторов), обнаруженных в ротовой полости, удалось выделить в чистую культуру и изучить их свойства. С помощью молекулярно-биологических методов исследований в ротовой полости найдено по данным разных авторов 600 - 750 видов микроорганизмов; а по подсчётам других учёных - даже несколько тысяч видов. Большинство из них являются безопасными. </a:t>
            </a:r>
          </a:p>
          <a:p>
            <a:r>
              <a:rPr lang="ru-RU" altLang="ru-RU" smtClean="0"/>
              <a:t>4. Бык весом в 500 кг, находящийся на пастбищном содержании, синтезирует в сутки лишь 0,5 кг белка, а 500 кг микроорганизмов за такое же время могут дать 1250 кг белка. Иначе говоря, они синтезируют белок в 2500 раз быстрее, чем животные.  </a:t>
            </a:r>
          </a:p>
          <a:p>
            <a:pPr eaLnBrk="1" hangingPunct="1">
              <a:spcBef>
                <a:spcPct val="0"/>
              </a:spcBef>
            </a:pPr>
            <a:endParaRPr lang="ru-RU" altLang="ru-RU" b="1" smtClean="0">
              <a:latin typeface="Arial" charset="0"/>
              <a:cs typeface="Arial" charset="0"/>
            </a:endParaRPr>
          </a:p>
          <a:p>
            <a:pPr eaLnBrk="1" hangingPunct="1">
              <a:spcBef>
                <a:spcPct val="0"/>
              </a:spcBef>
            </a:pPr>
            <a:endParaRPr lang="ru-RU" altLang="ru-RU" smtClean="0"/>
          </a:p>
        </p:txBody>
      </p:sp>
      <p:sp>
        <p:nvSpPr>
          <p:cNvPr id="1208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BA344E3-EADE-403B-9F77-BD2120A019C2}" type="slidenum">
              <a:rPr lang="ru-RU" altLang="ru-RU"/>
              <a:pPr/>
              <a:t>57</a:t>
            </a:fld>
            <a:endParaRPr lang="ru-RU" alt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218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9D5F2A1B-EEDB-4235-B479-37CC2F9D8C79}" type="slidenum">
              <a:rPr lang="ru-RU" altLang="ru-RU"/>
              <a:pPr/>
              <a:t>58</a:t>
            </a:fld>
            <a:endParaRPr lang="ru-RU" alt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Роман посвящен судьбе микробиолога Татьяны Власенковой, одному из советских ученых первооткрывателей пенициллина. У нее был реальный прототип, ученый, стоявшая у истоков создания первого антибиотика. Книга повествует о жизни Татьяны Власенковой с детства до зрелого возраста. Писатель прослеживает нелегкий, но мужественный путь героини к научному открытию, которое оказало глубокое влияние на развитие медицинской науки. Становление характера, судьба женщины-ученого дает плодотворный материал для осмысления современной молодежью жизненных идеалов. Широко известное произведение современного русского писателя, посвященное советским микробиологам, охватывают события от предреволюционных дней до нашего времени.</a:t>
            </a:r>
            <a:br>
              <a:rPr lang="ru-RU" altLang="ru-RU" smtClean="0"/>
            </a:br>
            <a:r>
              <a:rPr lang="ru-RU" altLang="ru-RU" smtClean="0"/>
              <a:t>Перед нами жизненный путь Татьяны Власенковой. Ей суждено было стать большой величиной в медицине. Нет, не сразу поняла она своё призвание. Как и многие девочки, Таня сначала мечтала стать актрисой и много трудилась, чтобы поступить в театральный институт. Кино было её мечтой. К счастью, она провалилась. К счастью для многих людей, чьи жизни она спасла своим открытием – пенициллином. Татьяна открыла новую эпоху - эпоху антибиотиков, наладила их производство во время Великой Отечественной войны.</a:t>
            </a:r>
          </a:p>
          <a:p>
            <a:pPr eaLnBrk="1" hangingPunct="1">
              <a:spcBef>
                <a:spcPct val="0"/>
              </a:spcBef>
            </a:pPr>
            <a:endParaRPr lang="ru-RU" altLang="ru-RU" smtClean="0"/>
          </a:p>
        </p:txBody>
      </p:sp>
      <p:sp>
        <p:nvSpPr>
          <p:cNvPr id="1228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A3991156-6296-47E4-93DA-9B5E784ABD0A}" type="slidenum">
              <a:rPr lang="ru-RU" altLang="ru-RU"/>
              <a:pPr/>
              <a:t>59</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Shape 151"/>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ru-RU" altLang="ru-RU" smtClean="0"/>
              <a:t>Его многократно переиздававшееся руководство по медицинской бактериологии служило в течение многих лет настольной книгой русских врачей.</a:t>
            </a:r>
          </a:p>
          <a:p>
            <a:pPr eaLnBrk="1" hangingPunct="1">
              <a:spcBef>
                <a:spcPct val="0"/>
              </a:spcBef>
            </a:pPr>
            <a:endParaRPr lang="ru-RU" altLang="ru-RU" smtClean="0"/>
          </a:p>
        </p:txBody>
      </p:sp>
      <p:sp>
        <p:nvSpPr>
          <p:cNvPr id="77827" name="Shape 152"/>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Книга Поля де Крюи "Охотники за микробами" переносит читателя в мир удивительных и в то же время вполне реальных фантазий. Автор увлекательно рассказывает историю научных открытий в области микробиологии - подчас глубоко драматичную, а подчас доходящую до комедии. Несмотря на то, что некоторые сведения, изложенные в книге, к настоящему времени устарели, это ничуть не умаляет ее познавательной ценности. </a:t>
            </a:r>
          </a:p>
          <a:p>
            <a:endParaRPr lang="ru-RU" altLang="ru-RU" smtClean="0">
              <a:ea typeface="Calibri" pitchFamily="34" charset="0"/>
              <a:cs typeface="Times New Roman" pitchFamily="18" charset="0"/>
            </a:endParaRPr>
          </a:p>
        </p:txBody>
      </p:sp>
      <p:sp>
        <p:nvSpPr>
          <p:cNvPr id="1239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A25FD78-63FE-48DB-8B5B-316F97D5BBB2}" type="slidenum">
              <a:rPr lang="ru-RU" altLang="ru-RU"/>
              <a:pPr/>
              <a:t>61</a:t>
            </a:fld>
            <a:endParaRPr lang="ru-RU" alt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Улучшение санитарных условий и антибиотики привели к эпохальному повышению продолжительности жизни людей, но при этом послужили причиной новых проблем со здоровьем, нарушив тонкое, вековое равновесие, сложившееся и между микроорганизмами, живущими внутри нас, и в окружающей среде. В итоге устойчивость микроорганизмов к антибиотикам стала одной из самых серьезных медицинских проблем нашего времени. Книга “Микробы хорошие и плохие” посвящена не только этой проблеме, но и так называемой “гигиенической гипотезе”, согласно которой нынешний прогрессирующий всплеск иммунных и других заболеваний связан с нашей чрезмерной заботой об улучшении санитарных условий. </a:t>
            </a:r>
          </a:p>
          <a:p>
            <a:endParaRPr lang="ru-RU" altLang="ru-RU" smtClean="0"/>
          </a:p>
        </p:txBody>
      </p:sp>
      <p:sp>
        <p:nvSpPr>
          <p:cNvPr id="1249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368CDB3-DE8A-4F44-9F65-6FBF8D4BFEC2}" type="slidenum">
              <a:rPr lang="ru-RU" altLang="ru-RU"/>
              <a:pPr/>
              <a:t>62</a:t>
            </a:fld>
            <a:endParaRPr lang="ru-RU" alt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Мы с вами перелистнули почти все страницы нашего журнала. Надеемся, что вы узнали для себя много полезного и интересного. Теперь мы предлагаем вам немного отдохнуть и проверить насколько вы внимательны. </a:t>
            </a:r>
          </a:p>
        </p:txBody>
      </p:sp>
      <p:sp>
        <p:nvSpPr>
          <p:cNvPr id="1259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B1298D9-E6F3-496A-95C0-9294C617A8E4}" type="slidenum">
              <a:rPr lang="ru-RU" altLang="ru-RU"/>
              <a:pPr/>
              <a:t>63</a:t>
            </a:fld>
            <a:endParaRPr lang="ru-RU" alt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ru-RU" altLang="ru-RU" smtClean="0">
                <a:latin typeface="Times New Roman" pitchFamily="18" charset="0"/>
                <a:cs typeface="Times New Roman" pitchFamily="18" charset="0"/>
              </a:rPr>
              <a:t>1. Илья (И.И. Мечников)</a:t>
            </a:r>
          </a:p>
          <a:p>
            <a:pPr eaLnBrk="1" hangingPunct="1"/>
            <a:r>
              <a:rPr lang="ru-RU" altLang="ru-RU" smtClean="0">
                <a:latin typeface="Times New Roman" pitchFamily="18" charset="0"/>
                <a:cs typeface="Times New Roman" pitchFamily="18" charset="0"/>
              </a:rPr>
              <a:t>2. сторонники гуморальной теории</a:t>
            </a:r>
          </a:p>
          <a:p>
            <a:pPr eaLnBrk="1" hangingPunct="1"/>
            <a:r>
              <a:rPr lang="ru-RU" altLang="ru-RU" smtClean="0">
                <a:latin typeface="Times New Roman" pitchFamily="18" charset="0"/>
                <a:cs typeface="Times New Roman" pitchFamily="18" charset="0"/>
              </a:rPr>
              <a:t>3. Г.Н. Габричевский</a:t>
            </a:r>
          </a:p>
          <a:p>
            <a:pPr eaLnBrk="1" hangingPunct="1"/>
            <a:r>
              <a:rPr lang="ru-RU" altLang="ru-RU" smtClean="0">
                <a:latin typeface="Times New Roman" pitchFamily="18" charset="0"/>
                <a:cs typeface="Times New Roman" pitchFamily="18" charset="0"/>
              </a:rPr>
              <a:t>4. П.В. Циклинской </a:t>
            </a:r>
          </a:p>
          <a:p>
            <a:pPr eaLnBrk="1" hangingPunct="1"/>
            <a:r>
              <a:rPr lang="ru-RU" altLang="ru-RU" smtClean="0">
                <a:latin typeface="Times New Roman" pitchFamily="18" charset="0"/>
                <a:cs typeface="Times New Roman" pitchFamily="18" charset="0"/>
              </a:rPr>
              <a:t>5. «Открытая книга»</a:t>
            </a:r>
          </a:p>
          <a:p>
            <a:endParaRPr lang="ru-RU" altLang="ru-RU" smtClean="0"/>
          </a:p>
        </p:txBody>
      </p:sp>
      <p:sp>
        <p:nvSpPr>
          <p:cNvPr id="1269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99E35868-3BE0-4C9C-8C3B-D5D79A13C92E}" type="slidenum">
              <a:rPr lang="ru-RU" altLang="ru-RU"/>
              <a:pPr/>
              <a:t>64</a:t>
            </a:fld>
            <a:endParaRPr lang="ru-RU" alt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ru-RU" altLang="ru-RU" smtClean="0">
                <a:latin typeface="Times New Roman" pitchFamily="18" charset="0"/>
                <a:cs typeface="Times New Roman" pitchFamily="18" charset="0"/>
              </a:rPr>
              <a:t>6. брюшной тиф и холера</a:t>
            </a:r>
          </a:p>
          <a:p>
            <a:pPr eaLnBrk="1" hangingPunct="1"/>
            <a:r>
              <a:rPr lang="ru-RU" altLang="ru-RU" smtClean="0">
                <a:latin typeface="Times New Roman" pitchFamily="18" charset="0"/>
                <a:cs typeface="Times New Roman" pitchFamily="18" charset="0"/>
              </a:rPr>
              <a:t>7. Н.Ф. Гамалея </a:t>
            </a:r>
          </a:p>
          <a:p>
            <a:pPr eaLnBrk="1" hangingPunct="1"/>
            <a:r>
              <a:rPr lang="ru-RU" altLang="ru-RU" smtClean="0">
                <a:latin typeface="Times New Roman" pitchFamily="18" charset="0"/>
                <a:cs typeface="Times New Roman" pitchFamily="18" charset="0"/>
              </a:rPr>
              <a:t>8. из штамма гриба вида</a:t>
            </a:r>
            <a:r>
              <a:rPr lang="en-US" altLang="ru-RU" smtClean="0">
                <a:latin typeface="Times New Roman" pitchFamily="18" charset="0"/>
                <a:cs typeface="Times New Roman" pitchFamily="18" charset="0"/>
              </a:rPr>
              <a:t> Penicillium crustosum</a:t>
            </a:r>
            <a:endParaRPr lang="ru-RU" altLang="ru-RU" smtClean="0">
              <a:latin typeface="Times New Roman" pitchFamily="18" charset="0"/>
              <a:cs typeface="Times New Roman" pitchFamily="18" charset="0"/>
            </a:endParaRPr>
          </a:p>
          <a:p>
            <a:pPr eaLnBrk="1" hangingPunct="1"/>
            <a:r>
              <a:rPr lang="ru-RU" altLang="ru-RU" smtClean="0">
                <a:latin typeface="Times New Roman" pitchFamily="18" charset="0"/>
                <a:cs typeface="Times New Roman" pitchFamily="18" charset="0"/>
              </a:rPr>
              <a:t>9. в научно-исследовательском институте вирусологии им. Д.И. Ивановского</a:t>
            </a:r>
          </a:p>
          <a:p>
            <a:pPr eaLnBrk="1" hangingPunct="1"/>
            <a:r>
              <a:rPr lang="ru-RU" altLang="ru-RU" smtClean="0">
                <a:latin typeface="Times New Roman" pitchFamily="18" charset="0"/>
                <a:cs typeface="Times New Roman" pitchFamily="18" charset="0"/>
              </a:rPr>
              <a:t>10. метод А.М. Безредка</a:t>
            </a:r>
          </a:p>
          <a:p>
            <a:endParaRPr lang="ru-RU" altLang="ru-RU" smtClean="0"/>
          </a:p>
        </p:txBody>
      </p:sp>
      <p:sp>
        <p:nvSpPr>
          <p:cNvPr id="1280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28309C1-40BE-45E5-944B-5CC6939D56E9}" type="slidenum">
              <a:rPr lang="ru-RU" altLang="ru-RU"/>
              <a:pPr/>
              <a:t>65</a:t>
            </a:fld>
            <a:endParaRPr lang="ru-RU" alt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smtClean="0">
                <a:hlinkClick r:id="rId3"/>
              </a:rPr>
              <a:t>http://biouroki.ru/rebus/42.html</a:t>
            </a:r>
            <a:endParaRPr lang="ru-RU" altLang="ru-RU" smtClean="0"/>
          </a:p>
        </p:txBody>
      </p:sp>
      <p:sp>
        <p:nvSpPr>
          <p:cNvPr id="1290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3F7A5E6-AA96-45B8-BC2D-80959BF772F7}" type="slidenum">
              <a:rPr lang="ru-RU" altLang="ru-RU"/>
              <a:pPr/>
              <a:t>68</a:t>
            </a:fld>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Shape 17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r>
              <a:rPr lang="ru-RU" altLang="ru-RU" smtClean="0"/>
              <a:t>Задачей отряда была профилактика эпидемий среди военнослужащих.</a:t>
            </a:r>
          </a:p>
        </p:txBody>
      </p:sp>
      <p:sp>
        <p:nvSpPr>
          <p:cNvPr id="78851" name="Shape 173"/>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Shape 179"/>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ru-RU" altLang="ru-RU" smtClean="0"/>
          </a:p>
        </p:txBody>
      </p:sp>
      <p:sp>
        <p:nvSpPr>
          <p:cNvPr id="79875" name="Shape 180"/>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Первооткрыватель фагоцитоза и внутриклеточного пищеварения, создатель фагоцитарной теории иммунитета и сравнительной патологии воспаления, основатель научной геронтологии. Один из основоположников эволюционной эмбриологии.</a:t>
            </a:r>
          </a:p>
          <a:p>
            <a:endParaRPr lang="ru-RU" altLang="ru-RU" smtClean="0"/>
          </a:p>
        </p:txBody>
      </p:sp>
      <p:sp>
        <p:nvSpPr>
          <p:cNvPr id="809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4B5C49E-CBA4-4474-BF9A-EE28546AF148}" type="slidenum">
              <a:rPr lang="ru-RU" altLang="ru-RU"/>
              <a:pPr/>
              <a:t>9</a:t>
            </a:fld>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819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7D89B58D-F3BD-47D1-BE88-72546AC813B1}" type="slidenum">
              <a:rPr lang="ru-RU" altLang="ru-RU"/>
              <a:pPr/>
              <a:t>10</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59C7636-C0C6-4B34-909E-949CC028CABB}" type="datetimeFigureOut">
              <a:rPr lang="ru-RU"/>
              <a:pPr>
                <a:defRPr/>
              </a:pPr>
              <a:t>20.01.2017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B18FF0A-A186-48AD-9AD9-21F273E8006B}" type="slidenum">
              <a:rPr lang="ru-RU" altLang="ru-RU"/>
              <a:pPr>
                <a:defRPr/>
              </a:pPr>
              <a:t>‹#›</a:t>
            </a:fld>
            <a:endParaRPr lang="ru-RU" altLang="ru-RU"/>
          </a:p>
        </p:txBody>
      </p:sp>
    </p:spTree>
    <p:extLst>
      <p:ext uri="{BB962C8B-B14F-4D97-AF65-F5344CB8AC3E}">
        <p14:creationId xmlns:p14="http://schemas.microsoft.com/office/powerpoint/2010/main" val="820307572"/>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EC28C33-2019-446E-A43B-FF2BFB47CD82}" type="datetimeFigureOut">
              <a:rPr lang="ru-RU"/>
              <a:pPr>
                <a:defRPr/>
              </a:pPr>
              <a:t>20.01.2017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9CD1A55-5303-4819-9098-1718CA228C20}" type="slidenum">
              <a:rPr lang="ru-RU" altLang="ru-RU"/>
              <a:pPr>
                <a:defRPr/>
              </a:pPr>
              <a:t>‹#›</a:t>
            </a:fld>
            <a:endParaRPr lang="ru-RU" altLang="ru-RU"/>
          </a:p>
        </p:txBody>
      </p:sp>
    </p:spTree>
    <p:extLst>
      <p:ext uri="{BB962C8B-B14F-4D97-AF65-F5344CB8AC3E}">
        <p14:creationId xmlns:p14="http://schemas.microsoft.com/office/powerpoint/2010/main" val="180793692"/>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AD0BE7D-5507-4025-B549-F656854DBB6A}" type="datetimeFigureOut">
              <a:rPr lang="ru-RU"/>
              <a:pPr>
                <a:defRPr/>
              </a:pPr>
              <a:t>20.01.2017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F8CE818-5F4E-45B3-B461-CDDA7017B39B}" type="slidenum">
              <a:rPr lang="ru-RU" altLang="ru-RU"/>
              <a:pPr>
                <a:defRPr/>
              </a:pPr>
              <a:t>‹#›</a:t>
            </a:fld>
            <a:endParaRPr lang="ru-RU" altLang="ru-RU"/>
          </a:p>
        </p:txBody>
      </p:sp>
    </p:spTree>
    <p:extLst>
      <p:ext uri="{BB962C8B-B14F-4D97-AF65-F5344CB8AC3E}">
        <p14:creationId xmlns:p14="http://schemas.microsoft.com/office/powerpoint/2010/main" val="4155774057"/>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A9ECD8F-D2D5-4CBF-9803-626678147354}" type="datetimeFigureOut">
              <a:rPr lang="ru-RU"/>
              <a:pPr>
                <a:defRPr/>
              </a:pPr>
              <a:t>20.01.2017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4F3BC93-3098-46CF-9240-18E7741E23D2}" type="slidenum">
              <a:rPr lang="ru-RU" altLang="ru-RU"/>
              <a:pPr>
                <a:defRPr/>
              </a:pPr>
              <a:t>‹#›</a:t>
            </a:fld>
            <a:endParaRPr lang="ru-RU" altLang="ru-RU"/>
          </a:p>
        </p:txBody>
      </p:sp>
    </p:spTree>
    <p:extLst>
      <p:ext uri="{BB962C8B-B14F-4D97-AF65-F5344CB8AC3E}">
        <p14:creationId xmlns:p14="http://schemas.microsoft.com/office/powerpoint/2010/main" val="4050844700"/>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BE77C70-00EE-4F5A-A870-08AFCB32B822}" type="datetimeFigureOut">
              <a:rPr lang="ru-RU"/>
              <a:pPr>
                <a:defRPr/>
              </a:pPr>
              <a:t>20.01.2017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79466FC-4B88-4B52-9FE8-0B94E528B463}" type="slidenum">
              <a:rPr lang="ru-RU" altLang="ru-RU"/>
              <a:pPr>
                <a:defRPr/>
              </a:pPr>
              <a:t>‹#›</a:t>
            </a:fld>
            <a:endParaRPr lang="ru-RU" altLang="ru-RU"/>
          </a:p>
        </p:txBody>
      </p:sp>
    </p:spTree>
    <p:extLst>
      <p:ext uri="{BB962C8B-B14F-4D97-AF65-F5344CB8AC3E}">
        <p14:creationId xmlns:p14="http://schemas.microsoft.com/office/powerpoint/2010/main" val="88599673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FE98BB4-8526-4EA3-AF48-84F3CC0634B6}" type="datetimeFigureOut">
              <a:rPr lang="ru-RU"/>
              <a:pPr>
                <a:defRPr/>
              </a:pPr>
              <a:t>20.01.2017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9679D16-B184-446A-8373-9F9C34E0A85C}" type="slidenum">
              <a:rPr lang="ru-RU" altLang="ru-RU"/>
              <a:pPr>
                <a:defRPr/>
              </a:pPr>
              <a:t>‹#›</a:t>
            </a:fld>
            <a:endParaRPr lang="ru-RU" altLang="ru-RU"/>
          </a:p>
        </p:txBody>
      </p:sp>
    </p:spTree>
    <p:extLst>
      <p:ext uri="{BB962C8B-B14F-4D97-AF65-F5344CB8AC3E}">
        <p14:creationId xmlns:p14="http://schemas.microsoft.com/office/powerpoint/2010/main" val="358204809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EED7C54-AFD0-4482-B3CB-99086A475B00}" type="datetimeFigureOut">
              <a:rPr lang="ru-RU"/>
              <a:pPr>
                <a:defRPr/>
              </a:pPr>
              <a:t>20.01.2017</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92227E6E-942C-4B87-8D2D-9CB8BAED8944}" type="slidenum">
              <a:rPr lang="ru-RU" altLang="ru-RU"/>
              <a:pPr>
                <a:defRPr/>
              </a:pPr>
              <a:t>‹#›</a:t>
            </a:fld>
            <a:endParaRPr lang="ru-RU" altLang="ru-RU"/>
          </a:p>
        </p:txBody>
      </p:sp>
    </p:spTree>
    <p:extLst>
      <p:ext uri="{BB962C8B-B14F-4D97-AF65-F5344CB8AC3E}">
        <p14:creationId xmlns:p14="http://schemas.microsoft.com/office/powerpoint/2010/main" val="3204927391"/>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C3F860C-BF98-40D6-918B-A6F6F7066727}" type="datetimeFigureOut">
              <a:rPr lang="ru-RU"/>
              <a:pPr>
                <a:defRPr/>
              </a:pPr>
              <a:t>20.01.2017</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C261ADD-9210-4DBE-B323-9BD57C3AB4A4}" type="slidenum">
              <a:rPr lang="ru-RU" altLang="ru-RU"/>
              <a:pPr>
                <a:defRPr/>
              </a:pPr>
              <a:t>‹#›</a:t>
            </a:fld>
            <a:endParaRPr lang="ru-RU" altLang="ru-RU"/>
          </a:p>
        </p:txBody>
      </p:sp>
    </p:spTree>
    <p:extLst>
      <p:ext uri="{BB962C8B-B14F-4D97-AF65-F5344CB8AC3E}">
        <p14:creationId xmlns:p14="http://schemas.microsoft.com/office/powerpoint/2010/main" val="152635717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8929D0C-52CC-4D68-8D0C-D7998808DB4D}" type="datetimeFigureOut">
              <a:rPr lang="ru-RU"/>
              <a:pPr>
                <a:defRPr/>
              </a:pPr>
              <a:t>20.01.2017</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D27878B-DB4A-49E8-A08C-8779BD7034ED}" type="slidenum">
              <a:rPr lang="ru-RU" altLang="ru-RU"/>
              <a:pPr>
                <a:defRPr/>
              </a:pPr>
              <a:t>‹#›</a:t>
            </a:fld>
            <a:endParaRPr lang="ru-RU" altLang="ru-RU"/>
          </a:p>
        </p:txBody>
      </p:sp>
    </p:spTree>
    <p:extLst>
      <p:ext uri="{BB962C8B-B14F-4D97-AF65-F5344CB8AC3E}">
        <p14:creationId xmlns:p14="http://schemas.microsoft.com/office/powerpoint/2010/main" val="1869467905"/>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E881FF-B66B-4F3D-8075-3D867B71AA8F}" type="datetimeFigureOut">
              <a:rPr lang="ru-RU"/>
              <a:pPr>
                <a:defRPr/>
              </a:pPr>
              <a:t>20.01.2017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AD1A4AD-61CD-4CDA-AD90-188DB5A8BFBD}" type="slidenum">
              <a:rPr lang="ru-RU" altLang="ru-RU"/>
              <a:pPr>
                <a:defRPr/>
              </a:pPr>
              <a:t>‹#›</a:t>
            </a:fld>
            <a:endParaRPr lang="ru-RU" altLang="ru-RU"/>
          </a:p>
        </p:txBody>
      </p:sp>
    </p:spTree>
    <p:extLst>
      <p:ext uri="{BB962C8B-B14F-4D97-AF65-F5344CB8AC3E}">
        <p14:creationId xmlns:p14="http://schemas.microsoft.com/office/powerpoint/2010/main" val="800860876"/>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DF45030-F475-410B-ADBB-8C0510920AE8}" type="datetimeFigureOut">
              <a:rPr lang="ru-RU"/>
              <a:pPr>
                <a:defRPr/>
              </a:pPr>
              <a:t>20.01.2017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E2222E4-28AD-4E50-A671-02A53A17550B}" type="slidenum">
              <a:rPr lang="ru-RU" altLang="ru-RU"/>
              <a:pPr>
                <a:defRPr/>
              </a:pPr>
              <a:t>‹#›</a:t>
            </a:fld>
            <a:endParaRPr lang="ru-RU" altLang="ru-RU"/>
          </a:p>
        </p:txBody>
      </p:sp>
    </p:spTree>
    <p:extLst>
      <p:ext uri="{BB962C8B-B14F-4D97-AF65-F5344CB8AC3E}">
        <p14:creationId xmlns:p14="http://schemas.microsoft.com/office/powerpoint/2010/main" val="85476255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D2E620F-64A7-4B50-AFAB-A372D0198C9B}" type="datetimeFigureOut">
              <a:rPr lang="ru-RU"/>
              <a:pPr>
                <a:defRPr/>
              </a:pPr>
              <a:t>20.01.2017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EFBEEA70-B6BF-4056-AC3A-53E988E53CF2}"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96202" y="1266741"/>
            <a:ext cx="9256296" cy="1110698"/>
          </a:xfrm>
          <a:scene3d>
            <a:camera prst="isometricRightUp"/>
            <a:lightRig rig="freezing" dir="t"/>
          </a:scene3d>
          <a:extLst/>
        </p:spPr>
        <p:txBody>
          <a:bodyPr rtlCol="0">
            <a:noAutofit/>
            <a:sp3d>
              <a:bevelB w="38100" h="38100" prst="relaxedInset"/>
            </a:sp3d>
          </a:bodyPr>
          <a:lstStyle/>
          <a:p>
            <a:pPr eaLnBrk="1" fontAlgn="auto" hangingPunct="1">
              <a:spcAft>
                <a:spcPts val="0"/>
              </a:spcAft>
              <a:defRPr/>
            </a:pPr>
            <a:r>
              <a:rPr lang="ru-RU" sz="8800" dirty="0" smtClean="0">
                <a:solidFill>
                  <a:schemeClr val="accent5">
                    <a:lumMod val="50000"/>
                  </a:schemeClr>
                </a:solidFill>
                <a:latin typeface="Times New Roman" panose="02020603050405020304" pitchFamily="18" charset="0"/>
                <a:cs typeface="Times New Roman" panose="02020603050405020304" pitchFamily="18" charset="0"/>
              </a:rPr>
              <a:t>Устный журнал</a:t>
            </a:r>
            <a:endParaRPr lang="ru-RU" sz="8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075" name="Подзаголовок 2"/>
          <p:cNvSpPr>
            <a:spLocks noGrp="1"/>
          </p:cNvSpPr>
          <p:nvPr>
            <p:ph type="subTitle" idx="1"/>
          </p:nvPr>
        </p:nvSpPr>
        <p:spPr>
          <a:xfrm>
            <a:off x="1524000" y="3509963"/>
            <a:ext cx="9144000" cy="2400300"/>
          </a:xfrm>
        </p:spPr>
        <p:txBody>
          <a:bodyPr/>
          <a:lstStyle/>
          <a:p>
            <a:pPr eaLnBrk="1" hangingPunct="1"/>
            <a:endParaRPr lang="ru-RU" altLang="ru-RU" sz="4800" smtClean="0">
              <a:solidFill>
                <a:srgbClr val="FF0000"/>
              </a:solidFill>
              <a:latin typeface="Times New Roman" pitchFamily="18" charset="0"/>
              <a:cs typeface="Times New Roman" pitchFamily="18" charset="0"/>
            </a:endParaRPr>
          </a:p>
          <a:p>
            <a:pPr eaLnBrk="1" hangingPunct="1"/>
            <a:r>
              <a:rPr lang="ru-RU" altLang="ru-RU" sz="4800" smtClean="0">
                <a:solidFill>
                  <a:srgbClr val="FF0000"/>
                </a:solidFill>
                <a:latin typeface="Times New Roman" pitchFamily="18" charset="0"/>
                <a:cs typeface="Times New Roman" pitchFamily="18" charset="0"/>
              </a:rPr>
              <a:t>Вклад микробиологов России в развитие науки</a:t>
            </a:r>
          </a:p>
          <a:p>
            <a:pPr algn="r"/>
            <a:r>
              <a:rPr lang="ru-RU" altLang="ru-RU" sz="2000" smtClean="0">
                <a:latin typeface="Times New Roman" pitchFamily="18" charset="0"/>
                <a:cs typeface="Times New Roman" pitchFamily="18" charset="0"/>
              </a:rPr>
              <a:t>   </a:t>
            </a:r>
          </a:p>
          <a:p>
            <a:pPr algn="r"/>
            <a:r>
              <a:rPr lang="ru-RU" altLang="ru-RU" sz="2000" smtClean="0">
                <a:latin typeface="Times New Roman" pitchFamily="18" charset="0"/>
                <a:cs typeface="Times New Roman" pitchFamily="18" charset="0"/>
              </a:rPr>
              <a:t>Майорова М.Е. </a:t>
            </a:r>
            <a:endParaRPr lang="en-US" altLang="ru-RU" sz="2000" smtClean="0">
              <a:latin typeface="Times New Roman" pitchFamily="18" charset="0"/>
              <a:cs typeface="Times New Roman" pitchFamily="18" charset="0"/>
            </a:endParaRPr>
          </a:p>
          <a:p>
            <a:pPr algn="r"/>
            <a:r>
              <a:rPr lang="ru-RU" altLang="ru-RU" sz="2000" smtClean="0">
                <a:latin typeface="Times New Roman" pitchFamily="18" charset="0"/>
                <a:cs typeface="Times New Roman" pitchFamily="18" charset="0"/>
              </a:rPr>
              <a:t>Мусиенко А.Б. </a:t>
            </a:r>
            <a:endParaRPr lang="ru-RU" altLang="ru-RU" sz="4800" smtClean="0">
              <a:solidFill>
                <a:srgbClr val="FF0000"/>
              </a:solidFill>
              <a:latin typeface="Times New Roman" pitchFamily="18" charset="0"/>
              <a:cs typeface="Times New Roman" pitchFamily="18" charset="0"/>
            </a:endParaRP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8763" y="134860"/>
            <a:ext cx="5060616" cy="33744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26" presetClass="emph" presetSubtype="0" fill="hold" nodeType="afterEffect">
                                  <p:stCondLst>
                                    <p:cond delay="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par>
                                <p:cTn id="11" presetID="1" presetClass="entr" presetSubtype="0" fill="hold" nodeType="withEffect">
                                  <p:stCondLst>
                                    <p:cond delay="0"/>
                                  </p:stCondLst>
                                  <p:childTnLst>
                                    <p:set>
                                      <p:cBhvr>
                                        <p:cTn id="12" dur="1" fill="hold">
                                          <p:stCondLst>
                                            <p:cond delay="999"/>
                                          </p:stCondLst>
                                        </p:cTn>
                                        <p:tgtEl>
                                          <p:spTgt spid="3"/>
                                        </p:tgtEl>
                                        <p:attrNameLst>
                                          <p:attrName>style.visibility</p:attrName>
                                        </p:attrNameLst>
                                      </p:cBhvr>
                                      <p:to>
                                        <p:strVal val="visible"/>
                                      </p:to>
                                    </p:set>
                                  </p:childTnLst>
                                </p:cTn>
                              </p:par>
                              <p:par>
                                <p:cTn id="13" presetID="26" presetClass="emph" presetSubtype="0" fill="hold" nodeType="withEffect">
                                  <p:stCondLst>
                                    <p:cond delay="0"/>
                                  </p:stCondLst>
                                  <p:childTnLst>
                                    <p:animEffect transition="out" filter="fade">
                                      <p:cBhvr>
                                        <p:cTn id="14" dur="1000" tmFilter="0, 0; .2, .5; .8, .5; 1, 0"/>
                                        <p:tgtEl>
                                          <p:spTgt spid="3"/>
                                        </p:tgtEl>
                                      </p:cBhvr>
                                    </p:animEffect>
                                    <p:animScale>
                                      <p:cBhvr>
                                        <p:cTn id="15" dur="500" autoRev="1" fill="hold"/>
                                        <p:tgtEl>
                                          <p:spTgt spid="3"/>
                                        </p:tgtEl>
                                      </p:cBhvr>
                                      <p:by x="105000" y="105000"/>
                                    </p:animScale>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3075">
                                            <p:txEl>
                                              <p:pRg st="1" end="1"/>
                                            </p:txEl>
                                          </p:spTgt>
                                        </p:tgtEl>
                                        <p:attrNameLst>
                                          <p:attrName>style.visibility</p:attrName>
                                        </p:attrNameLst>
                                      </p:cBhvr>
                                      <p:to>
                                        <p:strVal val="visible"/>
                                      </p:to>
                                    </p:set>
                                    <p:animEffect transition="in" filter="fade">
                                      <p:cBhvr>
                                        <p:cTn id="19" dur="1000"/>
                                        <p:tgtEl>
                                          <p:spTgt spid="3075">
                                            <p:txEl>
                                              <p:pRg st="1" end="1"/>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75">
                                            <p:txEl>
                                              <p:pRg st="2" end="2"/>
                                            </p:txEl>
                                          </p:spTgt>
                                        </p:tgtEl>
                                        <p:attrNameLst>
                                          <p:attrName>style.visibility</p:attrName>
                                        </p:attrNameLst>
                                      </p:cBhvr>
                                      <p:to>
                                        <p:strVal val="visible"/>
                                      </p:to>
                                    </p:set>
                                    <p:animEffect transition="in" filter="fade">
                                      <p:cBhvr>
                                        <p:cTn id="23" dur="1000"/>
                                        <p:tgtEl>
                                          <p:spTgt spid="3075">
                                            <p:txEl>
                                              <p:pRg st="2" end="2"/>
                                            </p:txEl>
                                          </p:spTgt>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3075">
                                            <p:txEl>
                                              <p:pRg st="3" end="3"/>
                                            </p:txEl>
                                          </p:spTgt>
                                        </p:tgtEl>
                                        <p:attrNameLst>
                                          <p:attrName>style.visibility</p:attrName>
                                        </p:attrNameLst>
                                      </p:cBhvr>
                                      <p:to>
                                        <p:strVal val="visible"/>
                                      </p:to>
                                    </p:set>
                                    <p:animEffect transition="in" filter="fade">
                                      <p:cBhvr>
                                        <p:cTn id="27" dur="1000"/>
                                        <p:tgtEl>
                                          <p:spTgt spid="3075">
                                            <p:txEl>
                                              <p:pRg st="3" end="3"/>
                                            </p:txEl>
                                          </p:spTgt>
                                        </p:tgtEl>
                                      </p:cBhvr>
                                    </p:animEffect>
                                  </p:childTnLst>
                                </p:cTn>
                              </p:par>
                            </p:childTnLst>
                          </p:cTn>
                        </p:par>
                        <p:par>
                          <p:cTn id="28" fill="hold" nodeType="afterGroup">
                            <p:stCondLst>
                              <p:cond delay="4000"/>
                            </p:stCondLst>
                            <p:childTnLst>
                              <p:par>
                                <p:cTn id="29" presetID="10" presetClass="entr" presetSubtype="0" fill="hold" nodeType="after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Effect transition="in" filter="fade">
                                      <p:cBhvr>
                                        <p:cTn id="31" dur="10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7802563" y="280988"/>
            <a:ext cx="3638550" cy="238601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411" name="Объект 3"/>
          <p:cNvSpPr>
            <a:spLocks noGrp="1"/>
          </p:cNvSpPr>
          <p:nvPr>
            <p:ph sz="half" idx="4294967295"/>
          </p:nvPr>
        </p:nvSpPr>
        <p:spPr>
          <a:xfrm>
            <a:off x="173038" y="201613"/>
            <a:ext cx="6978650" cy="5975350"/>
          </a:xfrm>
        </p:spPr>
        <p:txBody>
          <a:bodyPr/>
          <a:lstStyle/>
          <a:p>
            <a:pPr eaLnBrk="1" hangingPunct="1"/>
            <a:r>
              <a:rPr lang="ru-RU" altLang="ru-RU" smtClean="0">
                <a:latin typeface="Times New Roman" pitchFamily="18" charset="0"/>
                <a:cs typeface="Times New Roman" pitchFamily="18" charset="0"/>
              </a:rPr>
              <a:t>1862 г. – окончил среднюю школу с золотой медалью  </a:t>
            </a:r>
          </a:p>
          <a:p>
            <a:pPr eaLnBrk="1" hangingPunct="1"/>
            <a:r>
              <a:rPr lang="ru-RU" altLang="ru-RU" smtClean="0">
                <a:latin typeface="Times New Roman" pitchFamily="18" charset="0"/>
                <a:cs typeface="Times New Roman" pitchFamily="18" charset="0"/>
              </a:rPr>
              <a:t>1864 г. - окончил в Харькове 4-летний университетский курс за 2 года</a:t>
            </a:r>
          </a:p>
          <a:p>
            <a:pPr eaLnBrk="1" hangingPunct="1"/>
            <a:r>
              <a:rPr lang="ru-RU" altLang="ru-RU" smtClean="0">
                <a:latin typeface="Times New Roman" pitchFamily="18" charset="0"/>
                <a:cs typeface="Times New Roman" pitchFamily="18" charset="0"/>
              </a:rPr>
              <a:t>1867-1868 гг. - защитил магистерскую и докторскую диссертации в Петербургском университете </a:t>
            </a:r>
          </a:p>
          <a:p>
            <a:pPr eaLnBrk="1" hangingPunct="1"/>
            <a:r>
              <a:rPr lang="ru-RU" altLang="ru-RU" smtClean="0">
                <a:latin typeface="Times New Roman" pitchFamily="18" charset="0"/>
                <a:cs typeface="Times New Roman" pitchFamily="18" charset="0"/>
              </a:rPr>
              <a:t>1870 – 1882 гг. - профессор Новороссийского университета в Одессе </a:t>
            </a:r>
          </a:p>
          <a:p>
            <a:pPr eaLnBrk="1" hangingPunct="1"/>
            <a:endParaRPr lang="ru-RU" altLang="ru-RU" smtClean="0">
              <a:latin typeface="Times New Roman" pitchFamily="18" charset="0"/>
              <a:cs typeface="Times New Roman" pitchFamily="18" charset="0"/>
            </a:endParaRPr>
          </a:p>
        </p:txBody>
      </p:sp>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4713" y="3375025"/>
            <a:ext cx="4071937" cy="2916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wipe(left)">
                                      <p:cBhvr>
                                        <p:cTn id="7" dur="1000"/>
                                        <p:tgtEl>
                                          <p:spTgt spid="17411">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Effect transition="in" filter="wipe(left)">
                                      <p:cBhvr>
                                        <p:cTn id="11" dur="1000"/>
                                        <p:tgtEl>
                                          <p:spTgt spid="17411">
                                            <p:txEl>
                                              <p:pRg st="1" end="1"/>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Effect transition="in" filter="wipe(left)">
                                      <p:cBhvr>
                                        <p:cTn id="15" dur="1000"/>
                                        <p:tgtEl>
                                          <p:spTgt spid="17411">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childTnLst>
                          </p:cTn>
                        </p:par>
                        <p:par>
                          <p:cTn id="19" fill="hold" nodeType="afterGroup">
                            <p:stCondLst>
                              <p:cond delay="3000"/>
                            </p:stCondLst>
                            <p:childTnLst>
                              <p:par>
                                <p:cTn id="20" presetID="22" presetClass="entr" presetSubtype="8" fill="hold" nodeType="after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wipe(left)">
                                      <p:cBhvr>
                                        <p:cTn id="22" dur="1000"/>
                                        <p:tgtEl>
                                          <p:spTgt spid="17411">
                                            <p:txEl>
                                              <p:pRg st="3" end="3"/>
                                            </p:txEl>
                                          </p:spTgt>
                                        </p:tgtEl>
                                      </p:cBhvr>
                                    </p:animEffect>
                                  </p:childTnLst>
                                </p:cTn>
                              </p:par>
                            </p:childTnLst>
                          </p:cTn>
                        </p:par>
                        <p:par>
                          <p:cTn id="23" fill="hold" nodeType="afterGroup">
                            <p:stCondLst>
                              <p:cond delay="4000"/>
                            </p:stCondLst>
                            <p:childTnLst>
                              <p:par>
                                <p:cTn id="24" presetID="22" presetClass="entr" presetSubtype="8"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Объект 2"/>
          <p:cNvSpPr>
            <a:spLocks noGrp="1"/>
          </p:cNvSpPr>
          <p:nvPr>
            <p:ph idx="4294967295"/>
          </p:nvPr>
        </p:nvSpPr>
        <p:spPr>
          <a:xfrm>
            <a:off x="0" y="312738"/>
            <a:ext cx="8280400" cy="5864225"/>
          </a:xfrm>
        </p:spPr>
        <p:txBody>
          <a:bodyPr/>
          <a:lstStyle/>
          <a:p>
            <a:pPr eaLnBrk="1" hangingPunct="1">
              <a:buFont typeface="Arial" panose="020B0604020202020204" pitchFamily="34" charset="0"/>
              <a:buChar char="•"/>
              <a:defRPr/>
            </a:pPr>
            <a:r>
              <a:rPr lang="ru-RU" altLang="ru-RU" sz="2400" dirty="0" smtClean="0">
                <a:latin typeface="Times New Roman" panose="02020603050405020304" pitchFamily="18" charset="0"/>
                <a:cs typeface="Times New Roman" panose="02020603050405020304" pitchFamily="18" charset="0"/>
              </a:rPr>
              <a:t>1886 г. - организовал вместе с Н.Ф. </a:t>
            </a:r>
            <a:r>
              <a:rPr lang="ru-RU" altLang="ru-RU" sz="2400" dirty="0" err="1" smtClean="0">
                <a:latin typeface="Times New Roman" panose="02020603050405020304" pitchFamily="18" charset="0"/>
                <a:cs typeface="Times New Roman" panose="02020603050405020304" pitchFamily="18" charset="0"/>
              </a:rPr>
              <a:t>Гамалеей</a:t>
            </a:r>
            <a:r>
              <a:rPr lang="ru-RU" altLang="ru-RU" sz="2400" dirty="0" smtClean="0">
                <a:latin typeface="Times New Roman" panose="02020603050405020304" pitchFamily="18" charset="0"/>
                <a:cs typeface="Times New Roman" panose="02020603050405020304" pitchFamily="18" charset="0"/>
              </a:rPr>
              <a:t> в Одессе первую в России Бактериологическую станцию, где готовили вакцины против бешенства и сибирской язвы</a:t>
            </a:r>
          </a:p>
          <a:p>
            <a:pPr eaLnBrk="1" hangingPunct="1">
              <a:buFont typeface="Arial" panose="020B0604020202020204" pitchFamily="34" charset="0"/>
              <a:buChar char="•"/>
              <a:defRPr/>
            </a:pPr>
            <a:r>
              <a:rPr lang="ru-RU" altLang="ru-RU" sz="2400" dirty="0" smtClean="0">
                <a:latin typeface="Times New Roman" panose="02020603050405020304" pitchFamily="18" charset="0"/>
                <a:cs typeface="Times New Roman" panose="02020603050405020304" pitchFamily="18" charset="0"/>
              </a:rPr>
              <a:t>1888 г. – руководство лабораторией в созданном </a:t>
            </a:r>
          </a:p>
          <a:p>
            <a:pPr marL="0" indent="0" eaLnBrk="1" hangingPunct="1">
              <a:buFont typeface="Arial" panose="020B0604020202020204" pitchFamily="34" charset="0"/>
              <a:buNone/>
              <a:defRPr/>
            </a:pPr>
            <a:r>
              <a:rPr lang="ru-RU" altLang="ru-RU" sz="2400" dirty="0">
                <a:latin typeface="Times New Roman" panose="02020603050405020304" pitchFamily="18" charset="0"/>
                <a:cs typeface="Times New Roman" panose="02020603050405020304" pitchFamily="18" charset="0"/>
              </a:rPr>
              <a:t> </a:t>
            </a:r>
            <a:r>
              <a:rPr lang="ru-RU" altLang="ru-RU" sz="2400" dirty="0" smtClean="0">
                <a:latin typeface="Times New Roman" panose="02020603050405020304" pitchFamily="18" charset="0"/>
                <a:cs typeface="Times New Roman" panose="02020603050405020304" pitchFamily="18" charset="0"/>
              </a:rPr>
              <a:t>  Л. Пастером институте</a:t>
            </a:r>
          </a:p>
          <a:p>
            <a:pPr eaLnBrk="1" hangingPunct="1">
              <a:buFont typeface="Arial" panose="020B0604020202020204" pitchFamily="34" charset="0"/>
              <a:buChar char="•"/>
              <a:defRPr/>
            </a:pPr>
            <a:endParaRPr lang="ru-RU" altLang="ru-RU" dirty="0" smtClean="0"/>
          </a:p>
        </p:txBody>
      </p:sp>
      <p:pic>
        <p:nvPicPr>
          <p:cNvPr id="19459" name="Рисунок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56134" y="2906829"/>
            <a:ext cx="3445845" cy="34650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8038" y="3154363"/>
            <a:ext cx="3178175" cy="3224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81975" y="49213"/>
            <a:ext cx="2476500" cy="2451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41795" y="2369368"/>
            <a:ext cx="2998788" cy="4067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wipe(left)">
                                      <p:cBhvr>
                                        <p:cTn id="7" dur="1000"/>
                                        <p:tgtEl>
                                          <p:spTgt spid="19458">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9458">
                                            <p:txEl>
                                              <p:pRg st="1" end="1"/>
                                            </p:txEl>
                                          </p:spTgt>
                                        </p:tgtEl>
                                        <p:attrNameLst>
                                          <p:attrName>style.visibility</p:attrName>
                                        </p:attrNameLst>
                                      </p:cBhvr>
                                      <p:to>
                                        <p:strVal val="visible"/>
                                      </p:to>
                                    </p:set>
                                    <p:animEffect transition="in" filter="wipe(left)">
                                      <p:cBhvr>
                                        <p:cTn id="15" dur="1000"/>
                                        <p:tgtEl>
                                          <p:spTgt spid="19458">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19458">
                                            <p:txEl>
                                              <p:pRg st="2" end="2"/>
                                            </p:txEl>
                                          </p:spTgt>
                                        </p:tgtEl>
                                        <p:attrNameLst>
                                          <p:attrName>style.visibility</p:attrName>
                                        </p:attrNameLst>
                                      </p:cBhvr>
                                      <p:to>
                                        <p:strVal val="visible"/>
                                      </p:to>
                                    </p:set>
                                    <p:animEffect transition="in" filter="wipe(left)">
                                      <p:cBhvr>
                                        <p:cTn id="19" dur="1000"/>
                                        <p:tgtEl>
                                          <p:spTgt spid="19458">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19459"/>
                                        </p:tgtEl>
                                        <p:attrNameLst>
                                          <p:attrName>style.visibility</p:attrName>
                                        </p:attrNameLst>
                                      </p:cBhvr>
                                      <p:to>
                                        <p:strVal val="visible"/>
                                      </p:to>
                                    </p:set>
                                    <p:animEffect transition="in" filter="wipe(left)">
                                      <p:cBhvr>
                                        <p:cTn id="23" dur="1000"/>
                                        <p:tgtEl>
                                          <p:spTgt spid="19459"/>
                                        </p:tgtEl>
                                      </p:cBhvr>
                                    </p:animEffect>
                                  </p:childTnLst>
                                </p:cTn>
                              </p:par>
                              <p:par>
                                <p:cTn id="24" presetID="22" presetClass="entr" presetSubtype="8"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par>
                                <p:cTn id="27" presetID="2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1981200" y="274638"/>
            <a:ext cx="8229600" cy="490537"/>
          </a:xfrm>
        </p:spPr>
        <p:txBody>
          <a:bodyPr/>
          <a:lstStyle/>
          <a:p>
            <a:pPr eaLnBrk="1" hangingPunct="1"/>
            <a:r>
              <a:rPr lang="ru-RU" altLang="ru-RU" sz="4000" smtClean="0">
                <a:solidFill>
                  <a:srgbClr val="FF0000"/>
                </a:solidFill>
                <a:latin typeface="Times New Roman" pitchFamily="18" charset="0"/>
                <a:cs typeface="Times New Roman" pitchFamily="18" charset="0"/>
              </a:rPr>
              <a:t>Научные открытия И.И. Мечникова</a:t>
            </a:r>
          </a:p>
        </p:txBody>
      </p:sp>
      <p:sp>
        <p:nvSpPr>
          <p:cNvPr id="21507" name="Содержимое 2"/>
          <p:cNvSpPr>
            <a:spLocks noGrp="1"/>
          </p:cNvSpPr>
          <p:nvPr>
            <p:ph idx="1"/>
          </p:nvPr>
        </p:nvSpPr>
        <p:spPr>
          <a:xfrm>
            <a:off x="352425" y="695325"/>
            <a:ext cx="5137150" cy="4525963"/>
          </a:xfrm>
        </p:spPr>
        <p:txBody>
          <a:bodyPr/>
          <a:lstStyle/>
          <a:p>
            <a:pPr eaLnBrk="1" hangingPunct="1">
              <a:lnSpc>
                <a:spcPct val="120000"/>
              </a:lnSpc>
              <a:spcBef>
                <a:spcPct val="0"/>
              </a:spcBef>
            </a:pPr>
            <a:r>
              <a:rPr lang="ru-RU" altLang="ru-RU" sz="2400" smtClean="0">
                <a:latin typeface="Times New Roman" pitchFamily="18" charset="0"/>
                <a:cs typeface="Times New Roman" pitchFamily="18" charset="0"/>
              </a:rPr>
              <a:t>1882 г. - описал явление фагоцитоза </a:t>
            </a:r>
          </a:p>
          <a:p>
            <a:pPr eaLnBrk="1" hangingPunct="1">
              <a:lnSpc>
                <a:spcPct val="120000"/>
              </a:lnSpc>
              <a:spcBef>
                <a:spcPct val="0"/>
              </a:spcBef>
            </a:pPr>
            <a:r>
              <a:rPr lang="ru-RU" altLang="ru-RU" sz="2400" smtClean="0">
                <a:latin typeface="Times New Roman" pitchFamily="18" charset="0"/>
                <a:cs typeface="Times New Roman" pitchFamily="18" charset="0"/>
              </a:rPr>
              <a:t>1901 г. - сформулировал фагоцитарную теорию иммунитета в труде «Невосприимчивость в инфекционных болезнях» </a:t>
            </a:r>
          </a:p>
          <a:p>
            <a:pPr eaLnBrk="1" hangingPunct="1">
              <a:lnSpc>
                <a:spcPct val="120000"/>
              </a:lnSpc>
              <a:spcBef>
                <a:spcPct val="0"/>
              </a:spcBef>
            </a:pPr>
            <a:endParaRPr lang="ru-RU" altLang="ru-RU" smtClean="0">
              <a:latin typeface="Times New Roman" pitchFamily="18" charset="0"/>
              <a:cs typeface="Times New Roman" pitchFamily="18" charset="0"/>
            </a:endParaRPr>
          </a:p>
        </p:txBody>
      </p:sp>
      <p:pic>
        <p:nvPicPr>
          <p:cNvPr id="215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8" y="3051175"/>
            <a:ext cx="229393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463" y="1812925"/>
            <a:ext cx="2322512"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Прямоугольник 5"/>
          <p:cNvSpPr>
            <a:spLocks noChangeArrowheads="1"/>
          </p:cNvSpPr>
          <p:nvPr/>
        </p:nvSpPr>
        <p:spPr bwMode="auto">
          <a:xfrm>
            <a:off x="4310063" y="5762625"/>
            <a:ext cx="3570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1800">
                <a:solidFill>
                  <a:srgbClr val="000000"/>
                </a:solidFill>
                <a:latin typeface="Times New Roman" pitchFamily="18" charset="0"/>
                <a:cs typeface="Times New Roman" pitchFamily="18" charset="0"/>
              </a:rPr>
              <a:t>Фагоцитоз</a:t>
            </a:r>
          </a:p>
          <a:p>
            <a:pPr algn="ctr" eaLnBrk="1" hangingPunct="1">
              <a:lnSpc>
                <a:spcPct val="100000"/>
              </a:lnSpc>
              <a:spcBef>
                <a:spcPct val="0"/>
              </a:spcBef>
              <a:buFontTx/>
              <a:buNone/>
            </a:pPr>
            <a:r>
              <a:rPr lang="ru-RU" altLang="ru-RU" sz="1800">
                <a:solidFill>
                  <a:srgbClr val="000000"/>
                </a:solidFill>
                <a:latin typeface="Times New Roman" pitchFamily="18" charset="0"/>
                <a:cs typeface="Times New Roman" pitchFamily="18" charset="0"/>
              </a:rPr>
              <a:t>Зарисовки И.И. Мечникова</a:t>
            </a:r>
          </a:p>
        </p:txBody>
      </p:sp>
      <p:pic>
        <p:nvPicPr>
          <p:cNvPr id="21511" name="Рисунок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16913" y="906463"/>
            <a:ext cx="3060700" cy="4699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left)">
                                      <p:cBhvr>
                                        <p:cTn id="7" dur="1000"/>
                                        <p:tgtEl>
                                          <p:spTgt spid="21506"/>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1507">
                                            <p:txEl>
                                              <p:pRg st="0" end="0"/>
                                            </p:txEl>
                                          </p:spTgt>
                                        </p:tgtEl>
                                        <p:attrNameLst>
                                          <p:attrName>style.visibility</p:attrName>
                                        </p:attrNameLst>
                                      </p:cBhvr>
                                      <p:to>
                                        <p:strVal val="visible"/>
                                      </p:to>
                                    </p:set>
                                    <p:animEffect transition="in" filter="wipe(left)">
                                      <p:cBhvr>
                                        <p:cTn id="11" dur="1000"/>
                                        <p:tgtEl>
                                          <p:spTgt spid="21507">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21507">
                                            <p:txEl>
                                              <p:pRg st="1" end="1"/>
                                            </p:txEl>
                                          </p:spTgt>
                                        </p:tgtEl>
                                        <p:attrNameLst>
                                          <p:attrName>style.visibility</p:attrName>
                                        </p:attrNameLst>
                                      </p:cBhvr>
                                      <p:to>
                                        <p:strVal val="visible"/>
                                      </p:to>
                                    </p:set>
                                    <p:animEffect transition="in" filter="wipe(left)">
                                      <p:cBhvr>
                                        <p:cTn id="15" dur="1000"/>
                                        <p:tgtEl>
                                          <p:spTgt spid="2150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21508"/>
                                        </p:tgtEl>
                                        <p:attrNameLst>
                                          <p:attrName>style.visibility</p:attrName>
                                        </p:attrNameLst>
                                      </p:cBhvr>
                                      <p:to>
                                        <p:strVal val="visible"/>
                                      </p:to>
                                    </p:set>
                                    <p:animEffect transition="in" filter="wipe(left)">
                                      <p:cBhvr>
                                        <p:cTn id="18" dur="1000"/>
                                        <p:tgtEl>
                                          <p:spTgt spid="21508"/>
                                        </p:tgtEl>
                                      </p:cBhvr>
                                    </p:animEffect>
                                  </p:childTnLst>
                                </p:cTn>
                              </p:par>
                              <p:par>
                                <p:cTn id="19" presetID="22" presetClass="entr" presetSubtype="8" fill="hold" nodeType="withEffect">
                                  <p:stCondLst>
                                    <p:cond delay="0"/>
                                  </p:stCondLst>
                                  <p:childTnLst>
                                    <p:set>
                                      <p:cBhvr>
                                        <p:cTn id="20" dur="1" fill="hold">
                                          <p:stCondLst>
                                            <p:cond delay="0"/>
                                          </p:stCondLst>
                                        </p:cTn>
                                        <p:tgtEl>
                                          <p:spTgt spid="21509"/>
                                        </p:tgtEl>
                                        <p:attrNameLst>
                                          <p:attrName>style.visibility</p:attrName>
                                        </p:attrNameLst>
                                      </p:cBhvr>
                                      <p:to>
                                        <p:strVal val="visible"/>
                                      </p:to>
                                    </p:set>
                                    <p:animEffect transition="in" filter="wipe(left)">
                                      <p:cBhvr>
                                        <p:cTn id="21" dur="1000"/>
                                        <p:tgtEl>
                                          <p:spTgt spid="2150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wipe(left)">
                                      <p:cBhvr>
                                        <p:cTn id="24" dur="1000"/>
                                        <p:tgtEl>
                                          <p:spTgt spid="21510"/>
                                        </p:tgtEl>
                                      </p:cBhvr>
                                    </p:animEffect>
                                  </p:childTnLst>
                                </p:cTn>
                              </p:par>
                              <p:par>
                                <p:cTn id="25" presetID="22" presetClass="entr" presetSubtype="8" fill="hold" nodeType="with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10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8121650" y="107950"/>
            <a:ext cx="3722688" cy="3321050"/>
          </a:xfrm>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2" name="Прямоугольник 3"/>
          <p:cNvSpPr>
            <a:spLocks noChangeArrowheads="1"/>
          </p:cNvSpPr>
          <p:nvPr/>
        </p:nvSpPr>
        <p:spPr bwMode="auto">
          <a:xfrm>
            <a:off x="242888" y="107950"/>
            <a:ext cx="411003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ru-RU" altLang="ru-RU">
                <a:latin typeface="Times New Roman" pitchFamily="18" charset="0"/>
                <a:cs typeface="Times New Roman" pitchFamily="18" charset="0"/>
              </a:rPr>
              <a:t>значительное место в трудах И.И. Мечникова занимали вопросы старения</a:t>
            </a:r>
          </a:p>
          <a:p>
            <a:pPr eaLnBrk="1" hangingPunct="1">
              <a:lnSpc>
                <a:spcPct val="100000"/>
              </a:lnSpc>
              <a:spcBef>
                <a:spcPct val="0"/>
              </a:spcBef>
            </a:pPr>
            <a:r>
              <a:rPr lang="ru-RU" altLang="ru-RU">
                <a:latin typeface="Times New Roman" pitchFamily="18" charset="0"/>
                <a:cs typeface="Times New Roman" pitchFamily="18" charset="0"/>
              </a:rPr>
              <a:t>учёный верил, что с помощью науки и культуры человек в состоянии подготовить себе счастливое существование</a:t>
            </a:r>
          </a:p>
          <a:p>
            <a:pPr eaLnBrk="1" hangingPunct="1">
              <a:lnSpc>
                <a:spcPct val="100000"/>
              </a:lnSpc>
              <a:spcBef>
                <a:spcPct val="0"/>
              </a:spcBef>
            </a:pPr>
            <a:r>
              <a:rPr lang="ru-RU" altLang="ru-RU">
                <a:latin typeface="Times New Roman" pitchFamily="18" charset="0"/>
                <a:cs typeface="Times New Roman" pitchFamily="18" charset="0"/>
              </a:rPr>
              <a:t>эти взгляды изложены в трудах «Этюды о природе человека» и «Этюды оптимизма»</a:t>
            </a:r>
            <a:endParaRPr lang="ru-RU" altLang="ru-RU" sz="2400">
              <a:latin typeface="Times New Roman" pitchFamily="18" charset="0"/>
              <a:cs typeface="Times New Roman" pitchFamily="18" charset="0"/>
            </a:endParaRPr>
          </a:p>
        </p:txBody>
      </p:sp>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4500" y="1866900"/>
            <a:ext cx="2986088" cy="4151313"/>
          </a:xfrm>
          <a:prstGeom prst="rect">
            <a:avLst/>
          </a:prstGeom>
          <a:ln>
            <a:noFill/>
          </a:ln>
          <a:effectLst>
            <a:softEdge rad="112500"/>
          </a:effectLst>
        </p:spPr>
      </p:pic>
      <p:pic>
        <p:nvPicPr>
          <p:cNvPr id="7" name="Рисунок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12113" y="3595688"/>
            <a:ext cx="3359150" cy="2955925"/>
          </a:xfrm>
          <a:prstGeom prst="rect">
            <a:avLst/>
          </a:prstGeom>
          <a:ln>
            <a:noFill/>
          </a:ln>
          <a:effectLst>
            <a:softEdge rad="112500"/>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wipe(left)">
                                      <p:cBhvr>
                                        <p:cTn id="7" dur="1000"/>
                                        <p:tgtEl>
                                          <p:spTgt spid="2253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2531"/>
                                        </p:tgtEl>
                                        <p:attrNameLst>
                                          <p:attrName>style.visibility</p:attrName>
                                        </p:attrNameLst>
                                      </p:cBhvr>
                                      <p:to>
                                        <p:strVal val="visible"/>
                                      </p:to>
                                    </p:set>
                                    <p:animEffect transition="in" filter="wipe(left)">
                                      <p:cBhvr>
                                        <p:cTn id="10" dur="1000"/>
                                        <p:tgtEl>
                                          <p:spTgt spid="22531"/>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22532">
                                            <p:txEl>
                                              <p:pRg st="1" end="1"/>
                                            </p:txEl>
                                          </p:spTgt>
                                        </p:tgtEl>
                                        <p:attrNameLst>
                                          <p:attrName>style.visibility</p:attrName>
                                        </p:attrNameLst>
                                      </p:cBhvr>
                                      <p:to>
                                        <p:strVal val="visible"/>
                                      </p:to>
                                    </p:set>
                                    <p:animEffect transition="in" filter="wipe(left)">
                                      <p:cBhvr>
                                        <p:cTn id="14" dur="1000"/>
                                        <p:tgtEl>
                                          <p:spTgt spid="22532">
                                            <p:txEl>
                                              <p:pRg st="1" end="1"/>
                                            </p:txEl>
                                          </p:spTgt>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22532">
                                            <p:txEl>
                                              <p:pRg st="2" end="2"/>
                                            </p:txEl>
                                          </p:spTgt>
                                        </p:tgtEl>
                                        <p:attrNameLst>
                                          <p:attrName>style.visibility</p:attrName>
                                        </p:attrNameLst>
                                      </p:cBhvr>
                                      <p:to>
                                        <p:strVal val="visible"/>
                                      </p:to>
                                    </p:set>
                                    <p:animEffect transition="in" filter="wipe(left)">
                                      <p:cBhvr>
                                        <p:cTn id="18" dur="1000"/>
                                        <p:tgtEl>
                                          <p:spTgt spid="22532">
                                            <p:txEl>
                                              <p:pRg st="2" end="2"/>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par>
                                <p:cTn id="22" presetID="2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0"/>
            <a:ext cx="4929188" cy="2295525"/>
          </a:xfrm>
        </p:spPr>
        <p:txBody>
          <a:bodyPr rtlCol="0">
            <a:normAutofit fontScale="85000" lnSpcReduction="20000"/>
          </a:bodyPr>
          <a:lstStyle/>
          <a:p>
            <a:pPr algn="just" eaLnBrk="1" fontAlgn="auto" hangingPunct="1">
              <a:spcAft>
                <a:spcPts val="0"/>
              </a:spcAft>
              <a:buFont typeface="Courier New" panose="02070309020205020404" pitchFamily="49" charset="0"/>
              <a:buChar char="o"/>
              <a:defRPr/>
            </a:pPr>
            <a:endParaRPr lang="ru-RU" sz="2400" dirty="0">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1902 г</a:t>
            </a:r>
            <a:r>
              <a:rPr lang="ru-RU" dirty="0">
                <a:latin typeface="Times New Roman" panose="02020603050405020304" pitchFamily="18" charset="0"/>
                <a:cs typeface="Times New Roman" panose="02020603050405020304" pitchFamily="18" charset="0"/>
              </a:rPr>
              <a:t>. - звание почетного члена Российской академии наук</a:t>
            </a:r>
            <a:br>
              <a:rPr lang="ru-RU" dirty="0">
                <a:latin typeface="Times New Roman" panose="02020603050405020304" pitchFamily="18" charset="0"/>
                <a:cs typeface="Times New Roman" panose="02020603050405020304" pitchFamily="18" charset="0"/>
              </a:rPr>
            </a:br>
            <a:endParaRPr lang="ru-RU" dirty="0" smtClean="0">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1908 г. – лауреат Нобелевской премии</a:t>
            </a:r>
            <a:br>
              <a:rPr lang="ru-RU" dirty="0" smtClean="0">
                <a:latin typeface="Times New Roman" panose="02020603050405020304" pitchFamily="18" charset="0"/>
                <a:cs typeface="Times New Roman" panose="02020603050405020304" pitchFamily="18" charset="0"/>
              </a:rPr>
            </a:br>
            <a:endParaRPr lang="ru-RU" dirty="0"/>
          </a:p>
        </p:txBody>
      </p:sp>
      <p:pic>
        <p:nvPicPr>
          <p:cNvPr id="5" name="Рисунок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78475" y="147638"/>
            <a:ext cx="3032125" cy="4116387"/>
          </a:xfrm>
          <a:prstGeom prst="rect">
            <a:avLst/>
          </a:prstGeom>
          <a:ln w="88900" cap="sq" cmpd="thickThin">
            <a:solidFill>
              <a:srgbClr val="000000"/>
            </a:solidFill>
            <a:prstDash val="solid"/>
            <a:miter lim="800000"/>
          </a:ln>
          <a:effectLst>
            <a:innerShdw blurRad="76200">
              <a:srgbClr val="000000"/>
            </a:innerShdw>
          </a:effectLst>
        </p:spPr>
      </p:pic>
      <p:pic>
        <p:nvPicPr>
          <p:cNvPr id="6" name="Рисунок 5"/>
          <p:cNvPicPr>
            <a:picLocks noChangeAspect="1"/>
          </p:cNvPicPr>
          <p:nvPr/>
        </p:nvPicPr>
        <p:blipFill rotWithShape="1">
          <a:blip r:embed="rId4"/>
          <a:srcRect/>
          <a:stretch/>
        </p:blipFill>
        <p:spPr>
          <a:xfrm>
            <a:off x="1679575" y="1835150"/>
            <a:ext cx="3514725" cy="4562475"/>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94775" y="1423620"/>
            <a:ext cx="2944812" cy="3614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582" name="Прямоугольник 1"/>
          <p:cNvSpPr>
            <a:spLocks noChangeArrowheads="1"/>
          </p:cNvSpPr>
          <p:nvPr/>
        </p:nvSpPr>
        <p:spPr bwMode="auto">
          <a:xfrm>
            <a:off x="7670800" y="5197475"/>
            <a:ext cx="452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1600">
                <a:latin typeface="Times New Roman" pitchFamily="18" charset="0"/>
                <a:cs typeface="Times New Roman" pitchFamily="18" charset="0"/>
              </a:rPr>
              <a:t>И.И. Мечников среди участников заседания, посвященного чествованию ученого после получения им Нобелевской премии (май 1909 г.)</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left)">
                                      <p:cBhvr>
                                        <p:cTn id="14" dur="1000"/>
                                        <p:tgtEl>
                                          <p:spTgt spid="3">
                                            <p:txEl>
                                              <p:pRg st="2" end="2"/>
                                            </p:txEl>
                                          </p:spTgt>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582"/>
                                        </p:tgtEl>
                                        <p:attrNameLst>
                                          <p:attrName>style.visibility</p:attrName>
                                        </p:attrNameLst>
                                      </p:cBhvr>
                                      <p:to>
                                        <p:strVal val="visible"/>
                                      </p:to>
                                    </p:set>
                                    <p:animEffect transition="in" filter="wipe(left)">
                                      <p:cBhvr>
                                        <p:cTn id="24" dur="1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59500" y="1404938"/>
            <a:ext cx="5815013" cy="3487737"/>
          </a:xfrm>
        </p:spPr>
        <p:txBody>
          <a:bodyPr rtlCol="0">
            <a:normAutofit/>
          </a:bodyPr>
          <a:lstStyle/>
          <a:p>
            <a:pPr algn="l" eaLnBrk="1" fontAlgn="auto" hangingPunct="1">
              <a:spcAft>
                <a:spcPts val="0"/>
              </a:spcAft>
              <a:defRPr/>
            </a:pPr>
            <a:r>
              <a:rPr lang="ru-RU" sz="3900" b="1" dirty="0" err="1" smtClean="0">
                <a:solidFill>
                  <a:srgbClr val="002060"/>
                </a:solidFill>
                <a:latin typeface="Times New Roman" panose="02020603050405020304" pitchFamily="18" charset="0"/>
                <a:ea typeface="+mn-ea"/>
                <a:cs typeface="Times New Roman" panose="02020603050405020304" pitchFamily="18" charset="0"/>
              </a:rPr>
              <a:t>Циклинская</a:t>
            </a:r>
            <a:r>
              <a:rPr lang="ru-RU" sz="3900" b="1" dirty="0" smtClean="0">
                <a:solidFill>
                  <a:srgbClr val="002060"/>
                </a:solidFill>
                <a:latin typeface="Times New Roman" panose="02020603050405020304" pitchFamily="18" charset="0"/>
                <a:ea typeface="+mn-ea"/>
                <a:cs typeface="Times New Roman" panose="02020603050405020304" pitchFamily="18" charset="0"/>
              </a:rPr>
              <a:t/>
            </a:r>
            <a:br>
              <a:rPr lang="ru-RU" sz="3900" b="1" dirty="0" smtClean="0">
                <a:solidFill>
                  <a:srgbClr val="002060"/>
                </a:solidFill>
                <a:latin typeface="Times New Roman" panose="02020603050405020304" pitchFamily="18" charset="0"/>
                <a:ea typeface="+mn-ea"/>
                <a:cs typeface="Times New Roman" panose="02020603050405020304" pitchFamily="18" charset="0"/>
              </a:rPr>
            </a:br>
            <a:r>
              <a:rPr lang="ru-RU" sz="3900" b="1" dirty="0" smtClean="0">
                <a:solidFill>
                  <a:srgbClr val="002060"/>
                </a:solidFill>
                <a:latin typeface="Times New Roman" panose="02020603050405020304" pitchFamily="18" charset="0"/>
                <a:ea typeface="+mn-ea"/>
                <a:cs typeface="Times New Roman" panose="02020603050405020304" pitchFamily="18" charset="0"/>
              </a:rPr>
              <a:t>Прасковья </a:t>
            </a:r>
            <a:r>
              <a:rPr lang="ru-RU" sz="3900" b="1" dirty="0">
                <a:solidFill>
                  <a:srgbClr val="002060"/>
                </a:solidFill>
                <a:latin typeface="Times New Roman" panose="02020603050405020304" pitchFamily="18" charset="0"/>
                <a:ea typeface="+mn-ea"/>
                <a:cs typeface="Times New Roman" panose="02020603050405020304" pitchFamily="18" charset="0"/>
              </a:rPr>
              <a:t>Васильевна </a:t>
            </a:r>
            <a:r>
              <a:rPr lang="ru-RU" sz="2800" dirty="0">
                <a:latin typeface="Times New Roman" pitchFamily="18" charset="0"/>
                <a:cs typeface="Times New Roman" pitchFamily="18" charset="0"/>
              </a:rPr>
              <a:t/>
            </a:r>
            <a:br>
              <a:rPr lang="ru-RU" sz="2800" dirty="0">
                <a:latin typeface="Times New Roman" pitchFamily="18" charset="0"/>
                <a:cs typeface="Times New Roman" pitchFamily="18" charset="0"/>
              </a:rPr>
            </a:br>
            <a:r>
              <a:rPr lang="ru-RU" sz="2800" dirty="0" smtClean="0">
                <a:solidFill>
                  <a:srgbClr val="0070C0"/>
                </a:solidFill>
                <a:latin typeface="Times New Roman" pitchFamily="18" charset="0"/>
                <a:cs typeface="Times New Roman" pitchFamily="18" charset="0"/>
              </a:rPr>
              <a:t>(1859 -1923) </a:t>
            </a:r>
            <a:r>
              <a:rPr lang="ru-RU" sz="2800" dirty="0">
                <a:solidFill>
                  <a:srgbClr val="0070C0"/>
                </a:solidFill>
                <a:latin typeface="Times New Roman" pitchFamily="18" charset="0"/>
                <a:cs typeface="Times New Roman" pitchFamily="18" charset="0"/>
              </a:rPr>
              <a:t/>
            </a:r>
            <a:br>
              <a:rPr lang="ru-RU" sz="2800" dirty="0">
                <a:solidFill>
                  <a:srgbClr val="0070C0"/>
                </a:solidFill>
                <a:latin typeface="Times New Roman" pitchFamily="18" charset="0"/>
                <a:cs typeface="Times New Roman" pitchFamily="18" charset="0"/>
              </a:rPr>
            </a:br>
            <a:r>
              <a:rPr lang="ru-RU" sz="2800" dirty="0" smtClean="0">
                <a:latin typeface="Times New Roman" pitchFamily="18" charset="0"/>
                <a:cs typeface="Times New Roman" pitchFamily="18" charset="0"/>
              </a:rPr>
              <a:t>бактериолог</a:t>
            </a:r>
            <a:r>
              <a:rPr lang="ru-RU" sz="2800" dirty="0">
                <a:latin typeface="Times New Roman" pitchFamily="18" charset="0"/>
                <a:cs typeface="Times New Roman" pitchFamily="18" charset="0"/>
              </a:rPr>
              <a:t>, первая русская женщина - профессор бактериологии, </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ученица </a:t>
            </a:r>
            <a:r>
              <a:rPr lang="ru-RU" sz="2800" dirty="0">
                <a:latin typeface="Times New Roman" pitchFamily="18" charset="0"/>
                <a:cs typeface="Times New Roman" pitchFamily="18" charset="0"/>
              </a:rPr>
              <a:t>И. И. </a:t>
            </a:r>
            <a:r>
              <a:rPr lang="ru-RU" sz="2800" dirty="0" smtClean="0">
                <a:latin typeface="Times New Roman" pitchFamily="18" charset="0"/>
                <a:cs typeface="Times New Roman" pitchFamily="18" charset="0"/>
              </a:rPr>
              <a:t>Мечникова</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26627" name="Рисунок 3" descr="26098-0.jpg"/>
          <p:cNvPicPr>
            <a:picLocks noChangeAspect="1"/>
          </p:cNvPicPr>
          <p:nvPr/>
        </p:nvPicPr>
        <p:blipFill>
          <a:blip r:embed="rId3" cstate="email">
            <a:extLst>
              <a:ext uri="{28A0092B-C50C-407E-A947-70E740481C1C}">
                <a14:useLocalDpi xmlns:a14="http://schemas.microsoft.com/office/drawing/2010/main"/>
              </a:ext>
            </a:extLst>
          </a:blip>
          <a:srcRect b="3297"/>
          <a:stretch>
            <a:fillRect/>
          </a:stretch>
        </p:blipFill>
        <p:spPr bwMode="auto">
          <a:xfrm>
            <a:off x="195263" y="41275"/>
            <a:ext cx="5357812" cy="6632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wipe(left)">
                                      <p:cBhvr>
                                        <p:cTn id="7" dur="1000"/>
                                        <p:tgtEl>
                                          <p:spTgt spid="2662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3513" y="225425"/>
            <a:ext cx="6284912" cy="3386138"/>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ru-RU" sz="2800" dirty="0">
                <a:latin typeface="Times New Roman" pitchFamily="18" charset="0"/>
                <a:cs typeface="Times New Roman" pitchFamily="18" charset="0"/>
              </a:rPr>
              <a:t>1889 г. - окончила физико-математический факультет Высших (</a:t>
            </a:r>
            <a:r>
              <a:rPr lang="ru-RU" sz="2800" dirty="0" err="1">
                <a:latin typeface="Times New Roman" pitchFamily="18" charset="0"/>
                <a:cs typeface="Times New Roman" pitchFamily="18" charset="0"/>
              </a:rPr>
              <a:t>Бестужевских</a:t>
            </a:r>
            <a:r>
              <a:rPr lang="ru-RU" sz="2800" dirty="0">
                <a:latin typeface="Times New Roman" pitchFamily="18" charset="0"/>
                <a:cs typeface="Times New Roman" pitchFamily="18" charset="0"/>
              </a:rPr>
              <a:t>) женских курсов</a:t>
            </a:r>
          </a:p>
          <a:p>
            <a:pPr marL="285750" indent="-285750" eaLnBrk="1" fontAlgn="auto" hangingPunct="1">
              <a:spcBef>
                <a:spcPts val="0"/>
              </a:spcBef>
              <a:spcAft>
                <a:spcPts val="0"/>
              </a:spcAft>
              <a:buFont typeface="Arial" panose="020B0604020202020204" pitchFamily="34" charset="0"/>
              <a:buChar char="•"/>
              <a:defRPr/>
            </a:pPr>
            <a:r>
              <a:rPr lang="ru-RU" sz="2800" dirty="0">
                <a:latin typeface="Times New Roman" pitchFamily="18" charset="0"/>
                <a:cs typeface="Times New Roman" pitchFamily="18" charset="0"/>
              </a:rPr>
              <a:t>продолжила образование  в Париже</a:t>
            </a:r>
          </a:p>
          <a:p>
            <a:pPr marL="285750" indent="-285750" eaLnBrk="1" fontAlgn="auto" hangingPunct="1">
              <a:spcBef>
                <a:spcPts val="0"/>
              </a:spcBef>
              <a:spcAft>
                <a:spcPts val="0"/>
              </a:spcAft>
              <a:buFont typeface="Arial" panose="020B0604020202020204" pitchFamily="34" charset="0"/>
              <a:buChar char="•"/>
              <a:defRPr/>
            </a:pPr>
            <a:r>
              <a:rPr lang="ru-RU" sz="2800" dirty="0">
                <a:latin typeface="Times New Roman" pitchFamily="18" charset="0"/>
                <a:cs typeface="Times New Roman" pitchFamily="18" charset="0"/>
              </a:rPr>
              <a:t>добилась права поступить на первые</a:t>
            </a:r>
            <a:br>
              <a:rPr lang="ru-RU" sz="2800" dirty="0">
                <a:latin typeface="Times New Roman" pitchFamily="18" charset="0"/>
                <a:cs typeface="Times New Roman" pitchFamily="18" charset="0"/>
              </a:rPr>
            </a:br>
            <a:r>
              <a:rPr lang="ru-RU" sz="2800" dirty="0">
                <a:latin typeface="Times New Roman" pitchFamily="18" charset="0"/>
                <a:cs typeface="Times New Roman" pitchFamily="18" charset="0"/>
              </a:rPr>
              <a:t>бактериологические  курсы  в  </a:t>
            </a:r>
          </a:p>
          <a:p>
            <a:pPr eaLnBrk="1" fontAlgn="auto" hangingPunct="1">
              <a:spcBef>
                <a:spcPts val="0"/>
              </a:spcBef>
              <a:spcAft>
                <a:spcPts val="0"/>
              </a:spcAft>
              <a:defRPr/>
            </a:pPr>
            <a:r>
              <a:rPr lang="ru-RU" sz="2800" dirty="0">
                <a:latin typeface="Times New Roman" pitchFamily="18" charset="0"/>
                <a:cs typeface="Times New Roman" pitchFamily="18" charset="0"/>
              </a:rPr>
              <a:t>   Институте   Пастера</a:t>
            </a:r>
          </a:p>
          <a:p>
            <a:pPr marL="285750" indent="-285750" eaLnBrk="1" fontAlgn="auto" hangingPunct="1">
              <a:spcBef>
                <a:spcPts val="0"/>
              </a:spcBef>
              <a:spcAft>
                <a:spcPts val="0"/>
              </a:spcAft>
              <a:buFont typeface="Arial" panose="020B0604020202020204" pitchFamily="34" charset="0"/>
              <a:buChar char="•"/>
              <a:defRPr/>
            </a:pPr>
            <a:endParaRPr lang="ru-RU" dirty="0">
              <a:latin typeface="+mn-lt"/>
            </a:endParaRPr>
          </a:p>
        </p:txBody>
      </p:sp>
      <p:pic>
        <p:nvPicPr>
          <p:cNvPr id="27651" name="Рисунок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23075" y="288925"/>
            <a:ext cx="457200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Рисунок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8725" y="3484563"/>
            <a:ext cx="5132388" cy="3233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1000"/>
                                        <p:tgtEl>
                                          <p:spTgt spid="4">
                                            <p:txEl>
                                              <p:pRg st="1" end="1"/>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000"/>
                                        <p:tgtEl>
                                          <p:spTgt spid="4">
                                            <p:txEl>
                                              <p:pRg st="2" end="2"/>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1000"/>
                                        <p:tgtEl>
                                          <p:spTgt spid="4">
                                            <p:txEl>
                                              <p:pRg st="3" end="3"/>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27651"/>
                                        </p:tgtEl>
                                        <p:attrNameLst>
                                          <p:attrName>style.visibility</p:attrName>
                                        </p:attrNameLst>
                                      </p:cBhvr>
                                      <p:to>
                                        <p:strVal val="visible"/>
                                      </p:to>
                                    </p:set>
                                    <p:animEffect transition="in" filter="wipe(left)">
                                      <p:cBhvr>
                                        <p:cTn id="23" dur="1000"/>
                                        <p:tgtEl>
                                          <p:spTgt spid="27651"/>
                                        </p:tgtEl>
                                      </p:cBhvr>
                                    </p:animEffect>
                                  </p:childTnLst>
                                </p:cTn>
                              </p:par>
                              <p:par>
                                <p:cTn id="24" presetID="22" presetClass="entr" presetSubtype="8" fill="hold" nodeType="withEffect">
                                  <p:stCondLst>
                                    <p:cond delay="0"/>
                                  </p:stCondLst>
                                  <p:childTnLst>
                                    <p:set>
                                      <p:cBhvr>
                                        <p:cTn id="25" dur="1" fill="hold">
                                          <p:stCondLst>
                                            <p:cond delay="0"/>
                                          </p:stCondLst>
                                        </p:cTn>
                                        <p:tgtEl>
                                          <p:spTgt spid="27652"/>
                                        </p:tgtEl>
                                        <p:attrNameLst>
                                          <p:attrName>style.visibility</p:attrName>
                                        </p:attrNameLst>
                                      </p:cBhvr>
                                      <p:to>
                                        <p:strVal val="visible"/>
                                      </p:to>
                                    </p:set>
                                    <p:animEffect transition="in" filter="wipe(left)">
                                      <p:cBhvr>
                                        <p:cTn id="26"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Прямоугольник 7"/>
          <p:cNvSpPr>
            <a:spLocks noChangeArrowheads="1"/>
          </p:cNvSpPr>
          <p:nvPr/>
        </p:nvSpPr>
        <p:spPr bwMode="auto">
          <a:xfrm>
            <a:off x="66675" y="125413"/>
            <a:ext cx="59372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defRPr/>
            </a:pPr>
            <a:r>
              <a:rPr lang="ru-RU" altLang="ru-RU" sz="2400" dirty="0" smtClean="0">
                <a:latin typeface="Times New Roman" panose="02020603050405020304" pitchFamily="18" charset="0"/>
                <a:cs typeface="Times New Roman" panose="02020603050405020304" pitchFamily="18" charset="0"/>
              </a:rPr>
              <a:t>1902 г. -  защитила диссертацию на тему  «Исследования в области изучения термофильных микробов»  в Женевском университете, получила </a:t>
            </a:r>
          </a:p>
          <a:p>
            <a:pPr marL="0" indent="0" eaLnBrk="1" hangingPunct="1">
              <a:lnSpc>
                <a:spcPct val="100000"/>
              </a:lnSpc>
              <a:spcBef>
                <a:spcPct val="0"/>
              </a:spcBef>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звание доктора естественных наук</a:t>
            </a:r>
          </a:p>
          <a:p>
            <a:pPr eaLnBrk="1" hangingPunct="1">
              <a:lnSpc>
                <a:spcPct val="100000"/>
              </a:lnSpc>
              <a:spcBef>
                <a:spcPct val="0"/>
              </a:spcBef>
              <a:defRPr/>
            </a:pPr>
            <a:r>
              <a:rPr lang="ru-RU" altLang="ru-RU" sz="2400" dirty="0" smtClean="0">
                <a:latin typeface="Times New Roman" panose="02020603050405020304" pitchFamily="18" charset="0"/>
                <a:cs typeface="Times New Roman" panose="02020603050405020304" pitchFamily="18" charset="0"/>
              </a:rPr>
              <a:t>1908 г. -  избрана заведующей кафедрой бактериологии медицинского  </a:t>
            </a:r>
          </a:p>
          <a:p>
            <a:pPr marL="0" indent="0" eaLnBrk="1" hangingPunct="1">
              <a:lnSpc>
                <a:spcPct val="100000"/>
              </a:lnSpc>
              <a:spcBef>
                <a:spcPct val="0"/>
              </a:spcBef>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факультета Московских высших </a:t>
            </a:r>
          </a:p>
          <a:p>
            <a:pPr marL="0" indent="0" eaLnBrk="1" hangingPunct="1">
              <a:lnSpc>
                <a:spcPct val="100000"/>
              </a:lnSpc>
              <a:spcBef>
                <a:spcPct val="0"/>
              </a:spcBef>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женских курсов </a:t>
            </a:r>
          </a:p>
          <a:p>
            <a:pPr eaLnBrk="1" hangingPunct="1">
              <a:lnSpc>
                <a:spcPct val="100000"/>
              </a:lnSpc>
              <a:spcBef>
                <a:spcPct val="0"/>
              </a:spcBef>
              <a:defRPr/>
            </a:pPr>
            <a:r>
              <a:rPr lang="ru-RU" altLang="ru-RU" sz="2400" dirty="0" smtClean="0">
                <a:latin typeface="Times New Roman" panose="02020603050405020304" pitchFamily="18" charset="0"/>
                <a:cs typeface="Times New Roman" panose="02020603050405020304" pitchFamily="18" charset="0"/>
              </a:rPr>
              <a:t>1917 г. -  Московским университетом </a:t>
            </a:r>
          </a:p>
          <a:p>
            <a:pPr marL="0" indent="0" eaLnBrk="1" hangingPunct="1">
              <a:lnSpc>
                <a:spcPct val="100000"/>
              </a:lnSpc>
              <a:spcBef>
                <a:spcPct val="0"/>
              </a:spcBef>
              <a:buFont typeface="Arial" panose="020B0604020202020204" pitchFamily="34" charset="0"/>
              <a:buNone/>
              <a:defRPr/>
            </a:pPr>
            <a:r>
              <a:rPr lang="ru-RU" altLang="ru-RU" sz="2400" dirty="0">
                <a:latin typeface="Times New Roman" panose="02020603050405020304" pitchFamily="18" charset="0"/>
                <a:cs typeface="Times New Roman" panose="02020603050405020304" pitchFamily="18" charset="0"/>
              </a:rPr>
              <a:t> </a:t>
            </a:r>
            <a:r>
              <a:rPr lang="ru-RU" altLang="ru-RU" sz="2400" dirty="0" smtClean="0">
                <a:latin typeface="Times New Roman" panose="02020603050405020304" pitchFamily="18" charset="0"/>
                <a:cs typeface="Times New Roman" panose="02020603050405020304" pitchFamily="18" charset="0"/>
              </a:rPr>
              <a:t>   П.В. </a:t>
            </a:r>
            <a:r>
              <a:rPr lang="ru-RU" altLang="ru-RU" sz="2400" dirty="0" err="1" smtClean="0">
                <a:latin typeface="Times New Roman" panose="02020603050405020304" pitchFamily="18" charset="0"/>
                <a:cs typeface="Times New Roman" panose="02020603050405020304" pitchFamily="18" charset="0"/>
              </a:rPr>
              <a:t>Циклинской</a:t>
            </a:r>
            <a:r>
              <a:rPr lang="ru-RU" altLang="ru-RU" sz="2400" dirty="0" smtClean="0">
                <a:latin typeface="Times New Roman" panose="02020603050405020304" pitchFamily="18" charset="0"/>
                <a:cs typeface="Times New Roman" panose="02020603050405020304" pitchFamily="18" charset="0"/>
              </a:rPr>
              <a:t> была присвоена</a:t>
            </a:r>
          </a:p>
          <a:p>
            <a:pPr marL="0" indent="0" eaLnBrk="1" hangingPunct="1">
              <a:lnSpc>
                <a:spcPct val="100000"/>
              </a:lnSpc>
              <a:spcBef>
                <a:spcPct val="0"/>
              </a:spcBef>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степень доктора медицины без</a:t>
            </a:r>
          </a:p>
          <a:p>
            <a:pPr marL="0" indent="0" eaLnBrk="1" hangingPunct="1">
              <a:lnSpc>
                <a:spcPct val="100000"/>
              </a:lnSpc>
              <a:spcBef>
                <a:spcPct val="0"/>
              </a:spcBef>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защиты диссертации</a:t>
            </a:r>
          </a:p>
          <a:p>
            <a:pPr eaLnBrk="1" hangingPunct="1">
              <a:lnSpc>
                <a:spcPct val="100000"/>
              </a:lnSpc>
              <a:spcBef>
                <a:spcPct val="0"/>
              </a:spcBef>
              <a:defRPr/>
            </a:pPr>
            <a:endParaRPr lang="ru-RU" altLang="ru-RU" sz="2000" dirty="0" smtClean="0">
              <a:latin typeface="Times New Roman" panose="02020603050405020304" pitchFamily="18" charset="0"/>
              <a:cs typeface="Times New Roman" panose="02020603050405020304" pitchFamily="18" charset="0"/>
            </a:endParaRPr>
          </a:p>
        </p:txBody>
      </p:sp>
      <p:pic>
        <p:nvPicPr>
          <p:cNvPr id="28675" name="Рисунок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3412" y="-67377"/>
            <a:ext cx="3105575" cy="3348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49440" y="3348881"/>
            <a:ext cx="4983046" cy="3448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wipe(left)">
                                      <p:cBhvr>
                                        <p:cTn id="7" dur="1000"/>
                                        <p:tgtEl>
                                          <p:spTgt spid="286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8674">
                                            <p:txEl>
                                              <p:pRg st="1" end="1"/>
                                            </p:txEl>
                                          </p:spTgt>
                                        </p:tgtEl>
                                        <p:attrNameLst>
                                          <p:attrName>style.visibility</p:attrName>
                                        </p:attrNameLst>
                                      </p:cBhvr>
                                      <p:to>
                                        <p:strVal val="visible"/>
                                      </p:to>
                                    </p:set>
                                    <p:animEffect transition="in" filter="wipe(left)">
                                      <p:cBhvr>
                                        <p:cTn id="12" dur="1000"/>
                                        <p:tgtEl>
                                          <p:spTgt spid="28674">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28674">
                                            <p:txEl>
                                              <p:pRg st="2" end="2"/>
                                            </p:txEl>
                                          </p:spTgt>
                                        </p:tgtEl>
                                        <p:attrNameLst>
                                          <p:attrName>style.visibility</p:attrName>
                                        </p:attrNameLst>
                                      </p:cBhvr>
                                      <p:to>
                                        <p:strVal val="visible"/>
                                      </p:to>
                                    </p:set>
                                    <p:animEffect transition="in" filter="wipe(left)">
                                      <p:cBhvr>
                                        <p:cTn id="16" dur="1000"/>
                                        <p:tgtEl>
                                          <p:spTgt spid="28674">
                                            <p:txEl>
                                              <p:pRg st="2" end="2"/>
                                            </p:txEl>
                                          </p:spTgt>
                                        </p:tgtEl>
                                      </p:cBhvr>
                                    </p:animEffect>
                                  </p:childTnLst>
                                </p:cTn>
                              </p:par>
                            </p:childTnLst>
                          </p:cTn>
                        </p:par>
                        <p:par>
                          <p:cTn id="17" fill="hold" nodeType="afterGroup">
                            <p:stCondLst>
                              <p:cond delay="2000"/>
                            </p:stCondLst>
                            <p:childTnLst>
                              <p:par>
                                <p:cTn id="18" presetID="22" presetClass="entr" presetSubtype="8" fill="hold" nodeType="afterEffect">
                                  <p:stCondLst>
                                    <p:cond delay="0"/>
                                  </p:stCondLst>
                                  <p:childTnLst>
                                    <p:set>
                                      <p:cBhvr>
                                        <p:cTn id="19" dur="1" fill="hold">
                                          <p:stCondLst>
                                            <p:cond delay="0"/>
                                          </p:stCondLst>
                                        </p:cTn>
                                        <p:tgtEl>
                                          <p:spTgt spid="28674">
                                            <p:txEl>
                                              <p:pRg st="3" end="3"/>
                                            </p:txEl>
                                          </p:spTgt>
                                        </p:tgtEl>
                                        <p:attrNameLst>
                                          <p:attrName>style.visibility</p:attrName>
                                        </p:attrNameLst>
                                      </p:cBhvr>
                                      <p:to>
                                        <p:strVal val="visible"/>
                                      </p:to>
                                    </p:set>
                                    <p:animEffect transition="in" filter="wipe(left)">
                                      <p:cBhvr>
                                        <p:cTn id="20" dur="1000"/>
                                        <p:tgtEl>
                                          <p:spTgt spid="28674">
                                            <p:txEl>
                                              <p:pRg st="3" end="3"/>
                                            </p:txEl>
                                          </p:spTgt>
                                        </p:tgtEl>
                                      </p:cBhvr>
                                    </p:animEffect>
                                  </p:childTnLst>
                                </p:cTn>
                              </p:par>
                            </p:childTnLst>
                          </p:cTn>
                        </p:par>
                        <p:par>
                          <p:cTn id="21" fill="hold" nodeType="afterGroup">
                            <p:stCondLst>
                              <p:cond delay="3000"/>
                            </p:stCondLst>
                            <p:childTnLst>
                              <p:par>
                                <p:cTn id="22" presetID="22" presetClass="entr" presetSubtype="8" fill="hold" nodeType="afterEffect">
                                  <p:stCondLst>
                                    <p:cond delay="0"/>
                                  </p:stCondLst>
                                  <p:childTnLst>
                                    <p:set>
                                      <p:cBhvr>
                                        <p:cTn id="23" dur="1" fill="hold">
                                          <p:stCondLst>
                                            <p:cond delay="0"/>
                                          </p:stCondLst>
                                        </p:cTn>
                                        <p:tgtEl>
                                          <p:spTgt spid="28674">
                                            <p:txEl>
                                              <p:pRg st="4" end="4"/>
                                            </p:txEl>
                                          </p:spTgt>
                                        </p:tgtEl>
                                        <p:attrNameLst>
                                          <p:attrName>style.visibility</p:attrName>
                                        </p:attrNameLst>
                                      </p:cBhvr>
                                      <p:to>
                                        <p:strVal val="visible"/>
                                      </p:to>
                                    </p:set>
                                    <p:animEffect transition="in" filter="wipe(left)">
                                      <p:cBhvr>
                                        <p:cTn id="24" dur="1000"/>
                                        <p:tgtEl>
                                          <p:spTgt spid="28674">
                                            <p:txEl>
                                              <p:pRg st="4" end="4"/>
                                            </p:txEl>
                                          </p:spTgt>
                                        </p:tgtEl>
                                      </p:cBhvr>
                                    </p:animEffect>
                                  </p:childTnLst>
                                </p:cTn>
                              </p:par>
                            </p:childTnLst>
                          </p:cTn>
                        </p:par>
                        <p:par>
                          <p:cTn id="25" fill="hold" nodeType="afterGroup">
                            <p:stCondLst>
                              <p:cond delay="4000"/>
                            </p:stCondLst>
                            <p:childTnLst>
                              <p:par>
                                <p:cTn id="26" presetID="22" presetClass="entr" presetSubtype="8" fill="hold" nodeType="afterEffect">
                                  <p:stCondLst>
                                    <p:cond delay="0"/>
                                  </p:stCondLst>
                                  <p:childTnLst>
                                    <p:set>
                                      <p:cBhvr>
                                        <p:cTn id="27" dur="1" fill="hold">
                                          <p:stCondLst>
                                            <p:cond delay="0"/>
                                          </p:stCondLst>
                                        </p:cTn>
                                        <p:tgtEl>
                                          <p:spTgt spid="28675"/>
                                        </p:tgtEl>
                                        <p:attrNameLst>
                                          <p:attrName>style.visibility</p:attrName>
                                        </p:attrNameLst>
                                      </p:cBhvr>
                                      <p:to>
                                        <p:strVal val="visible"/>
                                      </p:to>
                                    </p:set>
                                    <p:animEffect transition="in" filter="wipe(left)">
                                      <p:cBhvr>
                                        <p:cTn id="28" dur="1000"/>
                                        <p:tgtEl>
                                          <p:spTgt spid="28675"/>
                                        </p:tgtEl>
                                      </p:cBhvr>
                                    </p:animEffect>
                                  </p:childTnLst>
                                </p:cTn>
                              </p:par>
                            </p:childTnLst>
                          </p:cTn>
                        </p:par>
                        <p:par>
                          <p:cTn id="29" fill="hold" nodeType="afterGroup">
                            <p:stCondLst>
                              <p:cond delay="5000"/>
                            </p:stCondLst>
                            <p:childTnLst>
                              <p:par>
                                <p:cTn id="30" presetID="22" presetClass="entr" presetSubtype="8" fill="hold" nodeType="afterEffect">
                                  <p:stCondLst>
                                    <p:cond delay="0"/>
                                  </p:stCondLst>
                                  <p:childTnLst>
                                    <p:set>
                                      <p:cBhvr>
                                        <p:cTn id="31" dur="1" fill="hold">
                                          <p:stCondLst>
                                            <p:cond delay="0"/>
                                          </p:stCondLst>
                                        </p:cTn>
                                        <p:tgtEl>
                                          <p:spTgt spid="28674">
                                            <p:txEl>
                                              <p:pRg st="5" end="5"/>
                                            </p:txEl>
                                          </p:spTgt>
                                        </p:tgtEl>
                                        <p:attrNameLst>
                                          <p:attrName>style.visibility</p:attrName>
                                        </p:attrNameLst>
                                      </p:cBhvr>
                                      <p:to>
                                        <p:strVal val="visible"/>
                                      </p:to>
                                    </p:set>
                                    <p:animEffect transition="in" filter="wipe(left)">
                                      <p:cBhvr>
                                        <p:cTn id="32" dur="1000"/>
                                        <p:tgtEl>
                                          <p:spTgt spid="28674">
                                            <p:txEl>
                                              <p:pRg st="5" end="5"/>
                                            </p:txEl>
                                          </p:spTgt>
                                        </p:tgtEl>
                                      </p:cBhvr>
                                    </p:animEffect>
                                  </p:childTnLst>
                                </p:cTn>
                              </p:par>
                            </p:childTnLst>
                          </p:cTn>
                        </p:par>
                        <p:par>
                          <p:cTn id="33" fill="hold" nodeType="afterGroup">
                            <p:stCondLst>
                              <p:cond delay="6000"/>
                            </p:stCondLst>
                            <p:childTnLst>
                              <p:par>
                                <p:cTn id="34" presetID="22" presetClass="entr" presetSubtype="8" fill="hold" nodeType="afterEffect">
                                  <p:stCondLst>
                                    <p:cond delay="0"/>
                                  </p:stCondLst>
                                  <p:childTnLst>
                                    <p:set>
                                      <p:cBhvr>
                                        <p:cTn id="35" dur="1" fill="hold">
                                          <p:stCondLst>
                                            <p:cond delay="0"/>
                                          </p:stCondLst>
                                        </p:cTn>
                                        <p:tgtEl>
                                          <p:spTgt spid="28674">
                                            <p:txEl>
                                              <p:pRg st="6" end="6"/>
                                            </p:txEl>
                                          </p:spTgt>
                                        </p:tgtEl>
                                        <p:attrNameLst>
                                          <p:attrName>style.visibility</p:attrName>
                                        </p:attrNameLst>
                                      </p:cBhvr>
                                      <p:to>
                                        <p:strVal val="visible"/>
                                      </p:to>
                                    </p:set>
                                    <p:animEffect transition="in" filter="wipe(left)">
                                      <p:cBhvr>
                                        <p:cTn id="36" dur="1000"/>
                                        <p:tgtEl>
                                          <p:spTgt spid="28674">
                                            <p:txEl>
                                              <p:pRg st="6" end="6"/>
                                            </p:txEl>
                                          </p:spTgt>
                                        </p:tgtEl>
                                      </p:cBhvr>
                                    </p:animEffect>
                                  </p:childTnLst>
                                </p:cTn>
                              </p:par>
                            </p:childTnLst>
                          </p:cTn>
                        </p:par>
                        <p:par>
                          <p:cTn id="37" fill="hold" nodeType="afterGroup">
                            <p:stCondLst>
                              <p:cond delay="7000"/>
                            </p:stCondLst>
                            <p:childTnLst>
                              <p:par>
                                <p:cTn id="38" presetID="22" presetClass="entr" presetSubtype="8" fill="hold" nodeType="afterEffect">
                                  <p:stCondLst>
                                    <p:cond delay="0"/>
                                  </p:stCondLst>
                                  <p:childTnLst>
                                    <p:set>
                                      <p:cBhvr>
                                        <p:cTn id="39" dur="1" fill="hold">
                                          <p:stCondLst>
                                            <p:cond delay="0"/>
                                          </p:stCondLst>
                                        </p:cTn>
                                        <p:tgtEl>
                                          <p:spTgt spid="28674">
                                            <p:txEl>
                                              <p:pRg st="7" end="7"/>
                                            </p:txEl>
                                          </p:spTgt>
                                        </p:tgtEl>
                                        <p:attrNameLst>
                                          <p:attrName>style.visibility</p:attrName>
                                        </p:attrNameLst>
                                      </p:cBhvr>
                                      <p:to>
                                        <p:strVal val="visible"/>
                                      </p:to>
                                    </p:set>
                                    <p:animEffect transition="in" filter="wipe(left)">
                                      <p:cBhvr>
                                        <p:cTn id="40" dur="1000"/>
                                        <p:tgtEl>
                                          <p:spTgt spid="28674">
                                            <p:txEl>
                                              <p:pRg st="7" end="7"/>
                                            </p:txEl>
                                          </p:spTgt>
                                        </p:tgtEl>
                                      </p:cBhvr>
                                    </p:animEffect>
                                  </p:childTnLst>
                                </p:cTn>
                              </p:par>
                            </p:childTnLst>
                          </p:cTn>
                        </p:par>
                        <p:par>
                          <p:cTn id="41" fill="hold" nodeType="afterGroup">
                            <p:stCondLst>
                              <p:cond delay="8000"/>
                            </p:stCondLst>
                            <p:childTnLst>
                              <p:par>
                                <p:cTn id="42" presetID="22" presetClass="entr" presetSubtype="8" fill="hold" nodeType="afterEffect">
                                  <p:stCondLst>
                                    <p:cond delay="0"/>
                                  </p:stCondLst>
                                  <p:childTnLst>
                                    <p:set>
                                      <p:cBhvr>
                                        <p:cTn id="43" dur="1" fill="hold">
                                          <p:stCondLst>
                                            <p:cond delay="0"/>
                                          </p:stCondLst>
                                        </p:cTn>
                                        <p:tgtEl>
                                          <p:spTgt spid="28674">
                                            <p:txEl>
                                              <p:pRg st="8" end="8"/>
                                            </p:txEl>
                                          </p:spTgt>
                                        </p:tgtEl>
                                        <p:attrNameLst>
                                          <p:attrName>style.visibility</p:attrName>
                                        </p:attrNameLst>
                                      </p:cBhvr>
                                      <p:to>
                                        <p:strVal val="visible"/>
                                      </p:to>
                                    </p:set>
                                    <p:animEffect transition="in" filter="wipe(left)">
                                      <p:cBhvr>
                                        <p:cTn id="44" dur="1000"/>
                                        <p:tgtEl>
                                          <p:spTgt spid="28674">
                                            <p:txEl>
                                              <p:pRg st="8" end="8"/>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at\Desktop\микробиология\КОНФЕРЕНЦИЯ\Тарасевич\Lev_Tarasevich.jpg"/>
          <p:cNvPicPr>
            <a:picLocks noChangeAspect="1" noChangeArrowheads="1"/>
          </p:cNvPicPr>
          <p:nvPr/>
        </p:nvPicPr>
        <p:blipFill>
          <a:blip r:embed="rId3"/>
          <a:srcRect/>
          <a:stretch>
            <a:fillRect/>
          </a:stretch>
        </p:blipFill>
        <p:spPr bwMode="auto">
          <a:xfrm>
            <a:off x="458788" y="671513"/>
            <a:ext cx="4143375" cy="550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23" name="Rectangle 1"/>
          <p:cNvSpPr>
            <a:spLocks noChangeArrowheads="1"/>
          </p:cNvSpPr>
          <p:nvPr/>
        </p:nvSpPr>
        <p:spPr bwMode="auto">
          <a:xfrm>
            <a:off x="5241925" y="1036638"/>
            <a:ext cx="66452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3600" b="1">
                <a:solidFill>
                  <a:srgbClr val="002060"/>
                </a:solidFill>
                <a:latin typeface="Times New Roman" pitchFamily="18" charset="0"/>
                <a:cs typeface="Times New Roman" pitchFamily="18" charset="0"/>
              </a:rPr>
              <a:t>Тарасевич </a:t>
            </a:r>
          </a:p>
          <a:p>
            <a:pPr eaLnBrk="1" hangingPunct="1">
              <a:lnSpc>
                <a:spcPct val="100000"/>
              </a:lnSpc>
              <a:spcBef>
                <a:spcPct val="0"/>
              </a:spcBef>
              <a:buFontTx/>
              <a:buNone/>
            </a:pPr>
            <a:r>
              <a:rPr lang="ru-RU" altLang="ru-RU" sz="3600" b="1">
                <a:solidFill>
                  <a:srgbClr val="002060"/>
                </a:solidFill>
                <a:latin typeface="Times New Roman" pitchFamily="18" charset="0"/>
                <a:cs typeface="Times New Roman" pitchFamily="18" charset="0"/>
              </a:rPr>
              <a:t>Лев Александрович</a:t>
            </a:r>
          </a:p>
          <a:p>
            <a:pPr eaLnBrk="1" hangingPunct="1">
              <a:lnSpc>
                <a:spcPct val="100000"/>
              </a:lnSpc>
              <a:spcBef>
                <a:spcPct val="0"/>
              </a:spcBef>
              <a:buFontTx/>
              <a:buNone/>
            </a:pPr>
            <a:r>
              <a:rPr lang="ru-RU" altLang="ru-RU">
                <a:solidFill>
                  <a:srgbClr val="0070C0"/>
                </a:solidFill>
                <a:latin typeface="Times New Roman" pitchFamily="18" charset="0"/>
                <a:cs typeface="Times New Roman" pitchFamily="18" charset="0"/>
              </a:rPr>
              <a:t>(1868-1927) </a:t>
            </a:r>
          </a:p>
          <a:p>
            <a:pPr eaLnBrk="1" hangingPunct="1">
              <a:lnSpc>
                <a:spcPct val="100000"/>
              </a:lnSpc>
              <a:spcBef>
                <a:spcPct val="0"/>
              </a:spcBef>
              <a:buFontTx/>
              <a:buNone/>
            </a:pPr>
            <a:endParaRPr lang="ru-RU" altLang="ru-RU" sz="2400" b="1">
              <a:latin typeface="Times New Roman" pitchFamily="18" charset="0"/>
              <a:cs typeface="Times New Roman" pitchFamily="18" charset="0"/>
            </a:endParaRPr>
          </a:p>
          <a:p>
            <a:pPr eaLnBrk="1" hangingPunct="1">
              <a:lnSpc>
                <a:spcPct val="100000"/>
              </a:lnSpc>
              <a:spcBef>
                <a:spcPct val="0"/>
              </a:spcBef>
              <a:buFontTx/>
              <a:buNone/>
            </a:pPr>
            <a:r>
              <a:rPr lang="ru-RU" altLang="ru-RU">
                <a:latin typeface="Times New Roman" pitchFamily="18" charset="0"/>
                <a:cs typeface="Times New Roman" pitchFamily="18" charset="0"/>
              </a:rPr>
              <a:t>иммунолог, эпидемиолог, микробиолог, основатель системы государственного надзора за качеством вакцин и сывороток</a:t>
            </a:r>
          </a:p>
          <a:p>
            <a:pPr eaLnBrk="1" hangingPunct="1">
              <a:lnSpc>
                <a:spcPct val="100000"/>
              </a:lnSpc>
              <a:spcBef>
                <a:spcPct val="0"/>
              </a:spcBef>
              <a:buFontTx/>
              <a:buNone/>
            </a:pPr>
            <a:endParaRPr lang="ru-RU" altLang="ru-RU" sz="2400">
              <a:latin typeface="Times New Roman" pitchFamily="18" charset="0"/>
              <a:cs typeface="Times New Roman" pitchFamily="18" charset="0"/>
            </a:endParaRPr>
          </a:p>
          <a:p>
            <a:pPr eaLnBrk="1" hangingPunct="1">
              <a:lnSpc>
                <a:spcPct val="100000"/>
              </a:lnSpc>
              <a:spcBef>
                <a:spcPct val="0"/>
              </a:spcBef>
              <a:buFontTx/>
              <a:buNone/>
            </a:pPr>
            <a:endParaRPr lang="ru-RU" altLang="ru-RU" sz="2400">
              <a:latin typeface="Times New Roman" pitchFamily="18" charset="0"/>
              <a:cs typeface="Times New Roman" pitchFamily="18" charset="0"/>
            </a:endParaRPr>
          </a:p>
          <a:p>
            <a:pPr eaLnBrk="1" hangingPunct="1">
              <a:lnSpc>
                <a:spcPct val="100000"/>
              </a:lnSpc>
              <a:spcBef>
                <a:spcPct val="0"/>
              </a:spcBef>
              <a:buFontTx/>
              <a:buNone/>
            </a:pPr>
            <a:endParaRPr lang="ru-RU" altLang="ru-RU" sz="2400">
              <a:latin typeface="Times New Roman" pitchFamily="18" charset="0"/>
              <a:cs typeface="Times New Roman" pitchFamily="18" charset="0"/>
            </a:endParaRPr>
          </a:p>
          <a:p>
            <a:pPr eaLnBrk="1" hangingPunct="1">
              <a:lnSpc>
                <a:spcPct val="100000"/>
              </a:lnSpc>
              <a:spcBef>
                <a:spcPct val="0"/>
              </a:spcBef>
              <a:buFontTx/>
              <a:buNone/>
            </a:pPr>
            <a:endParaRPr lang="ru-RU" altLang="ru-RU" sz="2400">
              <a:latin typeface="Times New Roman" pitchFamily="18" charset="0"/>
              <a:cs typeface="Times New Roman"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animEffect transition="in" filter="wipe(left)">
                                      <p:cBhvr>
                                        <p:cTn id="11" dur="1000"/>
                                        <p:tgtEl>
                                          <p:spTgt spid="30723">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animEffect transition="in" filter="wipe(left)">
                                      <p:cBhvr>
                                        <p:cTn id="15" dur="1000"/>
                                        <p:tgtEl>
                                          <p:spTgt spid="30723">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Effect transition="in" filter="wipe(left)">
                                      <p:cBhvr>
                                        <p:cTn id="19" dur="1000"/>
                                        <p:tgtEl>
                                          <p:spTgt spid="30723">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Effect transition="in" filter="wipe(left)">
                                      <p:cBhvr>
                                        <p:cTn id="23" dur="10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1"/>
          <p:cNvSpPr>
            <a:spLocks noChangeArrowheads="1"/>
          </p:cNvSpPr>
          <p:nvPr/>
        </p:nvSpPr>
        <p:spPr bwMode="auto">
          <a:xfrm>
            <a:off x="227013" y="573088"/>
            <a:ext cx="5761037" cy="5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defRPr/>
            </a:pPr>
            <a:r>
              <a:rPr lang="ru-RU" altLang="ru-RU" dirty="0" smtClean="0">
                <a:latin typeface="Times New Roman" panose="02020603050405020304" pitchFamily="18" charset="0"/>
                <a:cs typeface="Times New Roman" panose="02020603050405020304" pitchFamily="18" charset="0"/>
              </a:rPr>
              <a:t>1886 г. -  окончил  Кишинёвскую гимназию с золотой медалью </a:t>
            </a:r>
          </a:p>
          <a:p>
            <a:pPr marL="457200" indent="-457200" eaLnBrk="1" hangingPunct="1">
              <a:lnSpc>
                <a:spcPct val="100000"/>
              </a:lnSpc>
              <a:spcBef>
                <a:spcPct val="0"/>
              </a:spcBef>
              <a:defRPr/>
            </a:pPr>
            <a:r>
              <a:rPr lang="ru-RU" altLang="ru-RU" dirty="0" smtClean="0">
                <a:latin typeface="Times New Roman" panose="02020603050405020304" pitchFamily="18" charset="0"/>
                <a:cs typeface="Times New Roman" panose="02020603050405020304" pitchFamily="18" charset="0"/>
              </a:rPr>
              <a:t>1891г. - окончил Императорский Новороссийский университет </a:t>
            </a:r>
          </a:p>
          <a:p>
            <a:pPr marL="457200" indent="-457200" eaLnBrk="1" hangingPunct="1">
              <a:lnSpc>
                <a:spcPct val="100000"/>
              </a:lnSpc>
              <a:spcBef>
                <a:spcPct val="0"/>
              </a:spcBef>
              <a:defRPr/>
            </a:pPr>
            <a:r>
              <a:rPr lang="ru-RU" altLang="ru-RU" dirty="0" smtClean="0">
                <a:latin typeface="Times New Roman" panose="02020603050405020304" pitchFamily="18" charset="0"/>
                <a:cs typeface="Times New Roman" panose="02020603050405020304" pitchFamily="18" charset="0"/>
              </a:rPr>
              <a:t>получил медицинское образование в Военно-медицинской академии в Петербурге</a:t>
            </a:r>
          </a:p>
          <a:p>
            <a:pPr marL="457200" indent="-457200" eaLnBrk="1" hangingPunct="1">
              <a:lnSpc>
                <a:spcPct val="100000"/>
              </a:lnSpc>
              <a:spcBef>
                <a:spcPct val="0"/>
              </a:spcBef>
              <a:defRPr/>
            </a:pPr>
            <a:r>
              <a:rPr lang="ru-RU" altLang="ru-RU" dirty="0" smtClean="0">
                <a:latin typeface="Times New Roman" panose="02020603050405020304" pitchFamily="18" charset="0"/>
                <a:cs typeface="Times New Roman" panose="02020603050405020304" pitchFamily="18" charset="0"/>
              </a:rPr>
              <a:t>1897 г. - завершил медицинское образование в Париже</a:t>
            </a:r>
          </a:p>
          <a:p>
            <a:pPr marL="457200" indent="-457200" eaLnBrk="1" hangingPunct="1">
              <a:lnSpc>
                <a:spcPct val="100000"/>
              </a:lnSpc>
              <a:spcBef>
                <a:spcPct val="0"/>
              </a:spcBef>
              <a:defRPr/>
            </a:pPr>
            <a:r>
              <a:rPr lang="ru-RU" altLang="ru-RU" dirty="0" smtClean="0">
                <a:latin typeface="Times New Roman" panose="02020603050405020304" pitchFamily="18" charset="0"/>
                <a:cs typeface="Times New Roman" panose="02020603050405020304" pitchFamily="18" charset="0"/>
              </a:rPr>
              <a:t>1900 – 1902 гг. -  работал в Институте Пастера в Париже </a:t>
            </a:r>
          </a:p>
          <a:p>
            <a:pPr eaLnBrk="1" hangingPunct="1">
              <a:lnSpc>
                <a:spcPct val="100000"/>
              </a:lnSpc>
              <a:spcBef>
                <a:spcPct val="0"/>
              </a:spcBef>
              <a:buFontTx/>
              <a:buNone/>
              <a:defRPr/>
            </a:pPr>
            <a:r>
              <a:rPr lang="ru-RU" altLang="ru-RU" dirty="0" smtClean="0">
                <a:latin typeface="Times New Roman" panose="02020603050405020304" pitchFamily="18" charset="0"/>
                <a:cs typeface="Times New Roman" panose="02020603050405020304" pitchFamily="18" charset="0"/>
              </a:rPr>
              <a:t>     с И. И. Мечниковым </a:t>
            </a:r>
          </a:p>
          <a:p>
            <a:pPr eaLnBrk="1" hangingPunct="1">
              <a:lnSpc>
                <a:spcPct val="100000"/>
              </a:lnSpc>
              <a:spcBef>
                <a:spcPct val="0"/>
              </a:spcBef>
              <a:buFontTx/>
              <a:buNone/>
              <a:defRPr/>
            </a:pPr>
            <a:endParaRPr lang="ru-RU" altLang="ru-RU" sz="1800" b="1" dirty="0" smtClean="0"/>
          </a:p>
        </p:txBody>
      </p:sp>
      <p:sp>
        <p:nvSpPr>
          <p:cNvPr id="31747" name="TextBox 4"/>
          <p:cNvSpPr txBox="1">
            <a:spLocks noChangeArrowheads="1"/>
          </p:cNvSpPr>
          <p:nvPr/>
        </p:nvSpPr>
        <p:spPr bwMode="auto">
          <a:xfrm>
            <a:off x="6264275" y="6488113"/>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ru-RU" sz="1800"/>
              <a:t> </a:t>
            </a:r>
            <a:r>
              <a:rPr lang="ru-RU" altLang="ru-RU" sz="1400">
                <a:latin typeface="Times New Roman" pitchFamily="18" charset="0"/>
                <a:cs typeface="Times New Roman" pitchFamily="18" charset="0"/>
              </a:rPr>
              <a:t>В кругу соотечественников в Институте Пастера в Париже</a:t>
            </a:r>
          </a:p>
        </p:txBody>
      </p:sp>
      <p:pic>
        <p:nvPicPr>
          <p:cNvPr id="31748" name="Рисунок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9725" y="68263"/>
            <a:ext cx="4906963" cy="285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Рисунок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4263" y="3082925"/>
            <a:ext cx="4987925" cy="3405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wipe(left)">
                                      <p:cBhvr>
                                        <p:cTn id="7" dur="1000"/>
                                        <p:tgtEl>
                                          <p:spTgt spid="31746">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animEffect transition="in" filter="wipe(left)">
                                      <p:cBhvr>
                                        <p:cTn id="11" dur="1000"/>
                                        <p:tgtEl>
                                          <p:spTgt spid="31746">
                                            <p:txEl>
                                              <p:pRg st="1" end="1"/>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1746">
                                            <p:txEl>
                                              <p:pRg st="2" end="2"/>
                                            </p:txEl>
                                          </p:spTgt>
                                        </p:tgtEl>
                                        <p:attrNameLst>
                                          <p:attrName>style.visibility</p:attrName>
                                        </p:attrNameLst>
                                      </p:cBhvr>
                                      <p:to>
                                        <p:strVal val="visible"/>
                                      </p:to>
                                    </p:set>
                                    <p:animEffect transition="in" filter="wipe(left)">
                                      <p:cBhvr>
                                        <p:cTn id="15" dur="1000"/>
                                        <p:tgtEl>
                                          <p:spTgt spid="31746">
                                            <p:txEl>
                                              <p:pRg st="2" end="2"/>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1748"/>
                                        </p:tgtEl>
                                        <p:attrNameLst>
                                          <p:attrName>style.visibility</p:attrName>
                                        </p:attrNameLst>
                                      </p:cBhvr>
                                      <p:to>
                                        <p:strVal val="visible"/>
                                      </p:to>
                                    </p:set>
                                    <p:animEffect transition="in" filter="wipe(left)">
                                      <p:cBhvr>
                                        <p:cTn id="19" dur="1000"/>
                                        <p:tgtEl>
                                          <p:spTgt spid="31748"/>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31746">
                                            <p:txEl>
                                              <p:pRg st="3" end="3"/>
                                            </p:txEl>
                                          </p:spTgt>
                                        </p:tgtEl>
                                        <p:attrNameLst>
                                          <p:attrName>style.visibility</p:attrName>
                                        </p:attrNameLst>
                                      </p:cBhvr>
                                      <p:to>
                                        <p:strVal val="visible"/>
                                      </p:to>
                                    </p:set>
                                    <p:animEffect transition="in" filter="wipe(left)">
                                      <p:cBhvr>
                                        <p:cTn id="23" dur="1000"/>
                                        <p:tgtEl>
                                          <p:spTgt spid="31746">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31749"/>
                                        </p:tgtEl>
                                        <p:attrNameLst>
                                          <p:attrName>style.visibility</p:attrName>
                                        </p:attrNameLst>
                                      </p:cBhvr>
                                      <p:to>
                                        <p:strVal val="visible"/>
                                      </p:to>
                                    </p:set>
                                    <p:animEffect transition="in" filter="wipe(left)">
                                      <p:cBhvr>
                                        <p:cTn id="27" dur="1000"/>
                                        <p:tgtEl>
                                          <p:spTgt spid="3174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747"/>
                                        </p:tgtEl>
                                        <p:attrNameLst>
                                          <p:attrName>style.visibility</p:attrName>
                                        </p:attrNameLst>
                                      </p:cBhvr>
                                      <p:to>
                                        <p:strVal val="visible"/>
                                      </p:to>
                                    </p:set>
                                    <p:animEffect transition="in" filter="wipe(left)">
                                      <p:cBhvr>
                                        <p:cTn id="30" dur="1000"/>
                                        <p:tgtEl>
                                          <p:spTgt spid="31747"/>
                                        </p:tgtEl>
                                      </p:cBhvr>
                                    </p:animEffect>
                                  </p:childTnLst>
                                </p:cTn>
                              </p:par>
                            </p:childTnLst>
                          </p:cTn>
                        </p:par>
                        <p:par>
                          <p:cTn id="31" fill="hold" nodeType="afterGroup">
                            <p:stCondLst>
                              <p:cond delay="6000"/>
                            </p:stCondLst>
                            <p:childTnLst>
                              <p:par>
                                <p:cTn id="32" presetID="22" presetClass="entr" presetSubtype="8" fill="hold" nodeType="afterEffect">
                                  <p:stCondLst>
                                    <p:cond delay="0"/>
                                  </p:stCondLst>
                                  <p:childTnLst>
                                    <p:set>
                                      <p:cBhvr>
                                        <p:cTn id="33" dur="1" fill="hold">
                                          <p:stCondLst>
                                            <p:cond delay="0"/>
                                          </p:stCondLst>
                                        </p:cTn>
                                        <p:tgtEl>
                                          <p:spTgt spid="31746">
                                            <p:txEl>
                                              <p:pRg st="4" end="4"/>
                                            </p:txEl>
                                          </p:spTgt>
                                        </p:tgtEl>
                                        <p:attrNameLst>
                                          <p:attrName>style.visibility</p:attrName>
                                        </p:attrNameLst>
                                      </p:cBhvr>
                                      <p:to>
                                        <p:strVal val="visible"/>
                                      </p:to>
                                    </p:set>
                                    <p:animEffect transition="in" filter="wipe(left)">
                                      <p:cBhvr>
                                        <p:cTn id="34" dur="1000"/>
                                        <p:tgtEl>
                                          <p:spTgt spid="31746">
                                            <p:txEl>
                                              <p:pRg st="4" end="4"/>
                                            </p:txEl>
                                          </p:spTgt>
                                        </p:tgtEl>
                                      </p:cBhvr>
                                    </p:animEffect>
                                  </p:childTnLst>
                                </p:cTn>
                              </p:par>
                            </p:childTnLst>
                          </p:cTn>
                        </p:par>
                        <p:par>
                          <p:cTn id="35" fill="hold" nodeType="afterGroup">
                            <p:stCondLst>
                              <p:cond delay="7000"/>
                            </p:stCondLst>
                            <p:childTnLst>
                              <p:par>
                                <p:cTn id="36" presetID="22" presetClass="entr" presetSubtype="8" fill="hold" nodeType="afterEffect">
                                  <p:stCondLst>
                                    <p:cond delay="0"/>
                                  </p:stCondLst>
                                  <p:childTnLst>
                                    <p:set>
                                      <p:cBhvr>
                                        <p:cTn id="37" dur="1" fill="hold">
                                          <p:stCondLst>
                                            <p:cond delay="0"/>
                                          </p:stCondLst>
                                        </p:cTn>
                                        <p:tgtEl>
                                          <p:spTgt spid="31746">
                                            <p:txEl>
                                              <p:pRg st="5" end="5"/>
                                            </p:txEl>
                                          </p:spTgt>
                                        </p:tgtEl>
                                        <p:attrNameLst>
                                          <p:attrName>style.visibility</p:attrName>
                                        </p:attrNameLst>
                                      </p:cBhvr>
                                      <p:to>
                                        <p:strVal val="visible"/>
                                      </p:to>
                                    </p:set>
                                    <p:animEffect transition="in" filter="wipe(left)">
                                      <p:cBhvr>
                                        <p:cTn id="38" dur="1000"/>
                                        <p:tgtEl>
                                          <p:spTgt spid="317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noFill/>
          <a:scene3d>
            <a:camera prst="orthographicFront"/>
            <a:lightRig rig="threePt" dir="t"/>
          </a:scene3d>
          <a:sp3d>
            <a:bevelB prst="slope"/>
          </a:sp3d>
          <a:extLst/>
        </p:spPr>
        <p:txBody>
          <a:bodyPr rtlCol="0">
            <a:normAutofit/>
          </a:bodyPr>
          <a:lstStyle/>
          <a:p>
            <a:pPr eaLnBrk="1" fontAlgn="auto" hangingPunct="1">
              <a:spcAft>
                <a:spcPts val="0"/>
              </a:spcAft>
              <a:defRPr/>
            </a:pPr>
            <a:r>
              <a:rPr lang="ru-RU" dirty="0" smtClean="0">
                <a:solidFill>
                  <a:srgbClr val="FF0000"/>
                </a:solidFill>
                <a:latin typeface="Times New Roman" panose="02020603050405020304" pitchFamily="18" charset="0"/>
                <a:cs typeface="Times New Roman" panose="02020603050405020304" pitchFamily="18" charset="0"/>
              </a:rPr>
              <a:t>С чего всё начиналось…</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3077" name="268 Антони ван Левенгук">
            <a:hlinkClick r:id="" action="ppaction://media"/>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35313" y="1825625"/>
            <a:ext cx="5922962" cy="4351338"/>
          </a:xfr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103188" y="1855788"/>
            <a:ext cx="53022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defRPr/>
            </a:pPr>
            <a:r>
              <a:rPr lang="ru-RU" altLang="ru-RU" sz="2000" dirty="0" smtClean="0">
                <a:latin typeface="Times New Roman" panose="02020603050405020304" pitchFamily="18" charset="0"/>
                <a:cs typeface="Times New Roman" panose="02020603050405020304" pitchFamily="18" charset="0"/>
              </a:rPr>
              <a:t>1908 – 1924 гг. - профессор кафедры бактериологии на медицинском отделении Московских высших женских курсов</a:t>
            </a:r>
          </a:p>
          <a:p>
            <a:pPr marL="0" indent="0" eaLnBrk="1" hangingPunct="1">
              <a:lnSpc>
                <a:spcPct val="100000"/>
              </a:lnSpc>
              <a:spcBef>
                <a:spcPct val="0"/>
              </a:spcBef>
              <a:buFont typeface="Arial" panose="020B0604020202020204" pitchFamily="34" charset="0"/>
              <a:buNone/>
              <a:defRPr/>
            </a:pPr>
            <a:endParaRPr lang="ru-RU" altLang="ru-RU" sz="2000" dirty="0" smtClean="0">
              <a:latin typeface="Times New Roman" panose="02020603050405020304" pitchFamily="18" charset="0"/>
              <a:cs typeface="Times New Roman" panose="02020603050405020304" pitchFamily="18" charset="0"/>
            </a:endParaRPr>
          </a:p>
          <a:p>
            <a:pPr eaLnBrk="1" hangingPunct="1">
              <a:lnSpc>
                <a:spcPct val="100000"/>
              </a:lnSpc>
              <a:spcBef>
                <a:spcPct val="0"/>
              </a:spcBef>
              <a:defRPr/>
            </a:pPr>
            <a:r>
              <a:rPr lang="ru-RU" altLang="ru-RU" sz="2000" dirty="0" smtClean="0">
                <a:latin typeface="Times New Roman" panose="02020603050405020304" pitchFamily="18" charset="0"/>
                <a:cs typeface="Times New Roman" panose="02020603050405020304" pitchFamily="18" charset="0"/>
              </a:rPr>
              <a:t>1914–1918 гг. – был инициатором и организатором вакцинации русской армии против брюшного тифа и холеры</a:t>
            </a:r>
          </a:p>
          <a:p>
            <a:pPr marL="0" indent="0" eaLnBrk="1" hangingPunct="1">
              <a:lnSpc>
                <a:spcPct val="100000"/>
              </a:lnSpc>
              <a:spcBef>
                <a:spcPct val="0"/>
              </a:spcBef>
              <a:buFont typeface="Arial" panose="020B0604020202020204" pitchFamily="34" charset="0"/>
              <a:buNone/>
              <a:defRPr/>
            </a:pPr>
            <a:endParaRPr lang="ru-RU" altLang="ru-RU" sz="2000" dirty="0" smtClean="0">
              <a:latin typeface="Times New Roman" panose="02020603050405020304" pitchFamily="18" charset="0"/>
              <a:cs typeface="Times New Roman" panose="02020603050405020304" pitchFamily="18" charset="0"/>
            </a:endParaRPr>
          </a:p>
          <a:p>
            <a:pPr eaLnBrk="1" hangingPunct="1">
              <a:lnSpc>
                <a:spcPct val="100000"/>
              </a:lnSpc>
              <a:spcBef>
                <a:spcPct val="0"/>
              </a:spcBef>
              <a:defRPr/>
            </a:pPr>
            <a:r>
              <a:rPr lang="ru-RU" altLang="ru-RU" sz="2000" dirty="0" smtClean="0">
                <a:latin typeface="Times New Roman" panose="02020603050405020304" pitchFamily="18" charset="0"/>
                <a:cs typeface="Times New Roman" panose="02020603050405020304" pitchFamily="18" charset="0"/>
              </a:rPr>
              <a:t>1918 г. – по инициативе Л.А. Тарасевича была создана первая в СССР станция по контролю бактериальных препаратов</a:t>
            </a:r>
          </a:p>
          <a:p>
            <a:pPr marL="0" indent="0" eaLnBrk="1" hangingPunct="1">
              <a:lnSpc>
                <a:spcPct val="100000"/>
              </a:lnSpc>
              <a:spcBef>
                <a:spcPct val="0"/>
              </a:spcBef>
              <a:buFont typeface="Arial" panose="020B0604020202020204" pitchFamily="34" charset="0"/>
              <a:buNone/>
              <a:defRPr/>
            </a:pPr>
            <a:endParaRPr lang="ru-RU" altLang="ru-RU" sz="2000" dirty="0" smtClean="0">
              <a:latin typeface="Times New Roman" panose="02020603050405020304" pitchFamily="18" charset="0"/>
              <a:cs typeface="Times New Roman" panose="02020603050405020304" pitchFamily="18" charset="0"/>
            </a:endParaRPr>
          </a:p>
          <a:p>
            <a:pPr eaLnBrk="1" hangingPunct="1">
              <a:lnSpc>
                <a:spcPct val="100000"/>
              </a:lnSpc>
              <a:spcBef>
                <a:spcPct val="0"/>
              </a:spcBef>
              <a:defRPr/>
            </a:pPr>
            <a:r>
              <a:rPr lang="ru-RU" altLang="ru-RU" sz="2000" dirty="0" smtClean="0">
                <a:latin typeface="Times New Roman" panose="02020603050405020304" pitchFamily="18" charset="0"/>
                <a:cs typeface="Times New Roman" panose="02020603050405020304" pitchFamily="18" charset="0"/>
              </a:rPr>
              <a:t>основатель и директор Государственного научного института народного здравоохранения (ГНИЗ) им. Пастера</a:t>
            </a:r>
          </a:p>
        </p:txBody>
      </p:sp>
      <p:pic>
        <p:nvPicPr>
          <p:cNvPr id="1026" name="Picture 2" descr="C:\Users\Marat\Desktop\микробиология\КОНФЕРЕНЦИЯ\Тарасевич\604_Butjagin v laboratorii.jpg"/>
          <p:cNvPicPr>
            <a:picLocks noChangeAspect="1" noChangeArrowheads="1"/>
          </p:cNvPicPr>
          <p:nvPr/>
        </p:nvPicPr>
        <p:blipFill>
          <a:blip r:embed="rId2"/>
          <a:srcRect/>
          <a:stretch>
            <a:fillRect/>
          </a:stretch>
        </p:blipFill>
        <p:spPr bwMode="auto">
          <a:xfrm>
            <a:off x="7004050" y="1943100"/>
            <a:ext cx="4357688" cy="4357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772" name="Прямоугольник 1"/>
          <p:cNvSpPr>
            <a:spLocks noChangeArrowheads="1"/>
          </p:cNvSpPr>
          <p:nvPr/>
        </p:nvSpPr>
        <p:spPr bwMode="auto">
          <a:xfrm>
            <a:off x="103188" y="82550"/>
            <a:ext cx="120015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50000"/>
              </a:lnSpc>
              <a:spcBef>
                <a:spcPct val="0"/>
              </a:spcBef>
              <a:buFontTx/>
              <a:buNone/>
            </a:pPr>
            <a:r>
              <a:rPr lang="ru-RU" altLang="ru-RU" sz="1800" b="1" i="1">
                <a:solidFill>
                  <a:srgbClr val="FF0000"/>
                </a:solidFill>
                <a:latin typeface="Segoe Script" pitchFamily="34" charset="0"/>
              </a:rPr>
              <a:t>«Прививки не являются, конечно, ни абсолютным, ни идеальным средством, но они представляют по обстоятельствам настоящего времени наиболее существенную предупредительную меру по отношению к целому ряду заболеваний, и проведение их надо признать обязательным»</a:t>
            </a:r>
            <a:endParaRPr lang="ru-RU" altLang="ru-RU" sz="1800" b="1">
              <a:solidFill>
                <a:srgbClr val="FF0000"/>
              </a:solidFill>
              <a:latin typeface="Segoe Script" pitchFamily="34" charset="0"/>
            </a:endParaRPr>
          </a:p>
        </p:txBody>
      </p:sp>
      <p:pic>
        <p:nvPicPr>
          <p:cNvPr id="32773" name="Picture 2" descr="C:\Users\Marat\Desktop\микробиология\КОНФЕРЕНЦИЯ\Тарасевич\180px-Л.А._Тарасевич_автограф.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60900" y="1365250"/>
            <a:ext cx="1916113" cy="6635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500"/>
                                        <p:tgtEl>
                                          <p:spTgt spid="32772">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2773"/>
                                        </p:tgtEl>
                                        <p:attrNameLst>
                                          <p:attrName>style.visibility</p:attrName>
                                        </p:attrNameLst>
                                      </p:cBhvr>
                                      <p:to>
                                        <p:strVal val="visible"/>
                                      </p:to>
                                    </p:set>
                                    <p:animEffect transition="in" filter="fade">
                                      <p:cBhvr>
                                        <p:cTn id="11" dur="1000"/>
                                        <p:tgtEl>
                                          <p:spTgt spid="32773"/>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32770">
                                            <p:txEl>
                                              <p:pRg st="0" end="0"/>
                                            </p:txEl>
                                          </p:spTgt>
                                        </p:tgtEl>
                                        <p:attrNameLst>
                                          <p:attrName>style.visibility</p:attrName>
                                        </p:attrNameLst>
                                      </p:cBhvr>
                                      <p:to>
                                        <p:strVal val="visible"/>
                                      </p:to>
                                    </p:set>
                                    <p:animEffect transition="in" filter="wipe(left)">
                                      <p:cBhvr>
                                        <p:cTn id="15" dur="1000"/>
                                        <p:tgtEl>
                                          <p:spTgt spid="32770">
                                            <p:txEl>
                                              <p:pRg st="0" end="0"/>
                                            </p:txEl>
                                          </p:spTgt>
                                        </p:tgtEl>
                                      </p:cBhvr>
                                    </p:animEffect>
                                  </p:childTnLst>
                                </p:cTn>
                              </p:par>
                            </p:childTnLst>
                          </p:cTn>
                        </p:par>
                        <p:par>
                          <p:cTn id="16" fill="hold" nodeType="afterGroup">
                            <p:stCondLst>
                              <p:cond delay="2500"/>
                            </p:stCondLst>
                            <p:childTnLst>
                              <p:par>
                                <p:cTn id="17" presetID="22" presetClass="entr" presetSubtype="8"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left)">
                                      <p:cBhvr>
                                        <p:cTn id="19" dur="1000"/>
                                        <p:tgtEl>
                                          <p:spTgt spid="1026"/>
                                        </p:tgtEl>
                                      </p:cBhvr>
                                    </p:animEffect>
                                  </p:childTnLst>
                                </p:cTn>
                              </p:par>
                            </p:childTnLst>
                          </p:cTn>
                        </p:par>
                        <p:par>
                          <p:cTn id="20" fill="hold" nodeType="afterGroup">
                            <p:stCondLst>
                              <p:cond delay="3500"/>
                            </p:stCondLst>
                            <p:childTnLst>
                              <p:par>
                                <p:cTn id="21" presetID="22" presetClass="entr" presetSubtype="8" fill="hold" nodeType="afterEffect">
                                  <p:stCondLst>
                                    <p:cond delay="0"/>
                                  </p:stCondLst>
                                  <p:childTnLst>
                                    <p:set>
                                      <p:cBhvr>
                                        <p:cTn id="22" dur="1" fill="hold">
                                          <p:stCondLst>
                                            <p:cond delay="0"/>
                                          </p:stCondLst>
                                        </p:cTn>
                                        <p:tgtEl>
                                          <p:spTgt spid="32770">
                                            <p:txEl>
                                              <p:pRg st="2" end="2"/>
                                            </p:txEl>
                                          </p:spTgt>
                                        </p:tgtEl>
                                        <p:attrNameLst>
                                          <p:attrName>style.visibility</p:attrName>
                                        </p:attrNameLst>
                                      </p:cBhvr>
                                      <p:to>
                                        <p:strVal val="visible"/>
                                      </p:to>
                                    </p:set>
                                    <p:animEffect transition="in" filter="wipe(left)">
                                      <p:cBhvr>
                                        <p:cTn id="23" dur="1000"/>
                                        <p:tgtEl>
                                          <p:spTgt spid="32770">
                                            <p:txEl>
                                              <p:pRg st="2" end="2"/>
                                            </p:txEl>
                                          </p:spTgt>
                                        </p:tgtEl>
                                      </p:cBhvr>
                                    </p:animEffect>
                                  </p:childTnLst>
                                </p:cTn>
                              </p:par>
                            </p:childTnLst>
                          </p:cTn>
                        </p:par>
                        <p:par>
                          <p:cTn id="24" fill="hold" nodeType="afterGroup">
                            <p:stCondLst>
                              <p:cond delay="4500"/>
                            </p:stCondLst>
                            <p:childTnLst>
                              <p:par>
                                <p:cTn id="25" presetID="22" presetClass="entr" presetSubtype="8" fill="hold" nodeType="afterEffect">
                                  <p:stCondLst>
                                    <p:cond delay="0"/>
                                  </p:stCondLst>
                                  <p:childTnLst>
                                    <p:set>
                                      <p:cBhvr>
                                        <p:cTn id="26" dur="1" fill="hold">
                                          <p:stCondLst>
                                            <p:cond delay="0"/>
                                          </p:stCondLst>
                                        </p:cTn>
                                        <p:tgtEl>
                                          <p:spTgt spid="32770">
                                            <p:txEl>
                                              <p:pRg st="4" end="4"/>
                                            </p:txEl>
                                          </p:spTgt>
                                        </p:tgtEl>
                                        <p:attrNameLst>
                                          <p:attrName>style.visibility</p:attrName>
                                        </p:attrNameLst>
                                      </p:cBhvr>
                                      <p:to>
                                        <p:strVal val="visible"/>
                                      </p:to>
                                    </p:set>
                                    <p:animEffect transition="in" filter="wipe(left)">
                                      <p:cBhvr>
                                        <p:cTn id="27" dur="1000"/>
                                        <p:tgtEl>
                                          <p:spTgt spid="32770">
                                            <p:txEl>
                                              <p:pRg st="4" end="4"/>
                                            </p:txEl>
                                          </p:spTgt>
                                        </p:tgtEl>
                                      </p:cBhvr>
                                    </p:animEffect>
                                  </p:childTnLst>
                                </p:cTn>
                              </p:par>
                            </p:childTnLst>
                          </p:cTn>
                        </p:par>
                        <p:par>
                          <p:cTn id="28" fill="hold" nodeType="afterGroup">
                            <p:stCondLst>
                              <p:cond delay="5500"/>
                            </p:stCondLst>
                            <p:childTnLst>
                              <p:par>
                                <p:cTn id="29" presetID="22" presetClass="entr" presetSubtype="8" fill="hold" nodeType="afterEffect">
                                  <p:stCondLst>
                                    <p:cond delay="0"/>
                                  </p:stCondLst>
                                  <p:childTnLst>
                                    <p:set>
                                      <p:cBhvr>
                                        <p:cTn id="30" dur="1" fill="hold">
                                          <p:stCondLst>
                                            <p:cond delay="0"/>
                                          </p:stCondLst>
                                        </p:cTn>
                                        <p:tgtEl>
                                          <p:spTgt spid="32770">
                                            <p:txEl>
                                              <p:pRg st="6" end="6"/>
                                            </p:txEl>
                                          </p:spTgt>
                                        </p:tgtEl>
                                        <p:attrNameLst>
                                          <p:attrName>style.visibility</p:attrName>
                                        </p:attrNameLst>
                                      </p:cBhvr>
                                      <p:to>
                                        <p:strVal val="visible"/>
                                      </p:to>
                                    </p:set>
                                    <p:animEffect transition="in" filter="wipe(left)">
                                      <p:cBhvr>
                                        <p:cTn id="31" dur="1000"/>
                                        <p:tgtEl>
                                          <p:spTgt spid="327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30175" y="669925"/>
            <a:ext cx="7280275" cy="3540125"/>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ru-RU" sz="2800" dirty="0">
                <a:latin typeface="Times New Roman" panose="02020603050405020304" pitchFamily="18" charset="0"/>
                <a:cs typeface="Times New Roman" panose="02020603050405020304" pitchFamily="18" charset="0"/>
              </a:rPr>
              <a:t>организатор и председатель съездов бактериологов, эпидемиологов и санитарных врачей</a:t>
            </a:r>
          </a:p>
          <a:p>
            <a:pPr eaLnBrk="1" fontAlgn="auto" hangingPunct="1">
              <a:spcBef>
                <a:spcPts val="0"/>
              </a:spcBef>
              <a:spcAft>
                <a:spcPts val="0"/>
              </a:spcAft>
              <a:defRPr/>
            </a:pPr>
            <a:endParaRPr lang="ru-RU" sz="2800" dirty="0">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Font typeface="Arial" panose="020B0604020202020204" pitchFamily="34" charset="0"/>
              <a:buChar char="•"/>
              <a:defRPr/>
            </a:pPr>
            <a:r>
              <a:rPr lang="ru-RU" sz="2800" dirty="0">
                <a:latin typeface="Times New Roman" panose="02020603050405020304" pitchFamily="18" charset="0"/>
                <a:cs typeface="Times New Roman" panose="02020603050405020304" pitchFamily="18" charset="0"/>
              </a:rPr>
              <a:t>огромной заслугой Л.А. Тарасевича является возобновление научных связей русских ученых с зарубежными странами, прерванных в годы войны и интервенции</a:t>
            </a:r>
            <a:endParaRPr lang="ru-RU" sz="2800" b="1" dirty="0">
              <a:latin typeface="Times New Roman" panose="02020603050405020304" pitchFamily="18" charset="0"/>
              <a:cs typeface="Times New Roman" panose="02020603050405020304" pitchFamily="18" charset="0"/>
            </a:endParaRPr>
          </a:p>
        </p:txBody>
      </p:sp>
      <p:pic>
        <p:nvPicPr>
          <p:cNvPr id="33795"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2500" y="74613"/>
            <a:ext cx="4406900" cy="550703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3796" name="Прямоугольник 2"/>
          <p:cNvSpPr>
            <a:spLocks noChangeArrowheads="1"/>
          </p:cNvSpPr>
          <p:nvPr/>
        </p:nvSpPr>
        <p:spPr bwMode="auto">
          <a:xfrm>
            <a:off x="5913438" y="5581650"/>
            <a:ext cx="6096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1600">
                <a:latin typeface="Times New Roman" pitchFamily="18" charset="0"/>
                <a:cs typeface="Times New Roman" pitchFamily="18" charset="0"/>
              </a:rPr>
              <a:t>Обращение Французского комитета по научным связям с Россией к микробиологу Л.А. Тарасевичу с предложением восстановить связи между учеными двух стран (1925 г.) (на французском языке)</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000"/>
                                        <p:tgtEl>
                                          <p:spTgt spid="5">
                                            <p:txEl>
                                              <p:pRg st="2" end="2"/>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33795"/>
                                        </p:tgtEl>
                                        <p:attrNameLst>
                                          <p:attrName>style.visibility</p:attrName>
                                        </p:attrNameLst>
                                      </p:cBhvr>
                                      <p:to>
                                        <p:strVal val="visible"/>
                                      </p:to>
                                    </p:set>
                                    <p:animEffect transition="in" filter="wipe(left)">
                                      <p:cBhvr>
                                        <p:cTn id="16" dur="1000"/>
                                        <p:tgtEl>
                                          <p:spTgt spid="3379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3796"/>
                                        </p:tgtEl>
                                        <p:attrNameLst>
                                          <p:attrName>style.visibility</p:attrName>
                                        </p:attrNameLst>
                                      </p:cBhvr>
                                      <p:to>
                                        <p:strVal val="visible"/>
                                      </p:to>
                                    </p:set>
                                    <p:animEffect transition="in" filter="wipe(left)">
                                      <p:cBhvr>
                                        <p:cTn id="19" dur="1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527050" y="2312988"/>
            <a:ext cx="52863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ru-RU" altLang="ru-RU">
                <a:latin typeface="Times New Roman" pitchFamily="18" charset="0"/>
                <a:cs typeface="Times New Roman" pitchFamily="18" charset="0"/>
              </a:rPr>
              <a:t>на родине учёного, в Тирасполе, его именем назван медицинский колледж</a:t>
            </a:r>
          </a:p>
          <a:p>
            <a:pPr eaLnBrk="1" hangingPunct="1">
              <a:lnSpc>
                <a:spcPct val="100000"/>
              </a:lnSpc>
              <a:spcBef>
                <a:spcPct val="0"/>
              </a:spcBef>
              <a:buFontTx/>
              <a:buNone/>
            </a:pPr>
            <a:endParaRPr lang="ru-RU" altLang="ru-RU">
              <a:latin typeface="Times New Roman" pitchFamily="18" charset="0"/>
              <a:cs typeface="Times New Roman" pitchFamily="18" charset="0"/>
            </a:endParaRPr>
          </a:p>
          <a:p>
            <a:pPr eaLnBrk="1" hangingPunct="1">
              <a:lnSpc>
                <a:spcPct val="100000"/>
              </a:lnSpc>
              <a:spcBef>
                <a:spcPct val="0"/>
              </a:spcBef>
            </a:pPr>
            <a:r>
              <a:rPr lang="ru-RU" altLang="ru-RU">
                <a:latin typeface="Times New Roman" pitchFamily="18" charset="0"/>
                <a:cs typeface="Times New Roman" pitchFamily="18" charset="0"/>
              </a:rPr>
              <a:t>выпущена почтовая марка в честь 140-летия со дня рождения учёного</a:t>
            </a:r>
          </a:p>
        </p:txBody>
      </p:sp>
      <p:pic>
        <p:nvPicPr>
          <p:cNvPr id="35843" name="Picture 2" descr="C:\Users\Marat\Desktop\микробиология\КОНФЕРЕНЦИЯ\Тарасевич\180px-Stamp_of_Moldova_md096cv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813" y="3929063"/>
            <a:ext cx="15716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C:\Users\Marat\Desktop\микробиология\КОНФЕРЕНЦИЯ\Тарасевич\_SAM_035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7380288" y="136525"/>
            <a:ext cx="3297237" cy="3571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4"/>
          <p:cNvSpPr txBox="1">
            <a:spLocks noChangeArrowheads="1"/>
          </p:cNvSpPr>
          <p:nvPr/>
        </p:nvSpPr>
        <p:spPr bwMode="auto">
          <a:xfrm>
            <a:off x="6596063" y="6215063"/>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1800">
                <a:latin typeface="Times New Roman" pitchFamily="18" charset="0"/>
                <a:cs typeface="Times New Roman" pitchFamily="18" charset="0"/>
              </a:rPr>
              <a:t>Почтовая марка Молдовы, 2008 год</a:t>
            </a:r>
          </a:p>
        </p:txBody>
      </p:sp>
      <p:sp>
        <p:nvSpPr>
          <p:cNvPr id="3" name="Заголовок 2"/>
          <p:cNvSpPr>
            <a:spLocks noGrp="1"/>
          </p:cNvSpPr>
          <p:nvPr>
            <p:ph type="title"/>
          </p:nvPr>
        </p:nvSpPr>
        <p:spPr>
          <a:xfrm>
            <a:off x="182563" y="365125"/>
            <a:ext cx="6688137" cy="1325563"/>
          </a:xfrm>
        </p:spPr>
        <p:txBody>
          <a:bodyPr>
            <a:normAutofit fontScale="90000"/>
          </a:bodyPr>
          <a:lstStyle/>
          <a:p>
            <a:pPr algn="ctr" eaLnBrk="1" hangingPunct="1">
              <a:defRPr/>
            </a:pPr>
            <a:r>
              <a:rPr lang="ru-RU" altLang="ru-RU" sz="4000" dirty="0" smtClean="0">
                <a:solidFill>
                  <a:srgbClr val="FF0000"/>
                </a:solidFill>
                <a:latin typeface="Times New Roman" panose="02020603050405020304" pitchFamily="18" charset="0"/>
                <a:cs typeface="Times New Roman" panose="02020603050405020304" pitchFamily="18" charset="0"/>
              </a:rPr>
              <a:t>Учёный в памяти соотечественников</a:t>
            </a:r>
            <a:br>
              <a:rPr lang="ru-RU" altLang="ru-RU" sz="4000" dirty="0" smtClean="0">
                <a:solidFill>
                  <a:srgbClr val="FF0000"/>
                </a:solidFill>
                <a:latin typeface="Times New Roman" panose="02020603050405020304" pitchFamily="18" charset="0"/>
                <a:cs typeface="Times New Roman" panose="02020603050405020304" pitchFamily="18" charset="0"/>
              </a:rPr>
            </a:br>
            <a:endParaRPr lang="ru-RU" altLang="ru-RU" sz="4000" dirty="0" smtClean="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5842">
                                            <p:txEl>
                                              <p:pRg st="0" end="0"/>
                                            </p:txEl>
                                          </p:spTgt>
                                        </p:tgtEl>
                                        <p:attrNameLst>
                                          <p:attrName>style.visibility</p:attrName>
                                        </p:attrNameLst>
                                      </p:cBhvr>
                                      <p:to>
                                        <p:strVal val="visible"/>
                                      </p:to>
                                    </p:set>
                                    <p:animEffect transition="in" filter="wipe(left)">
                                      <p:cBhvr>
                                        <p:cTn id="11" dur="1000"/>
                                        <p:tgtEl>
                                          <p:spTgt spid="35842">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5844"/>
                                        </p:tgtEl>
                                        <p:attrNameLst>
                                          <p:attrName>style.visibility</p:attrName>
                                        </p:attrNameLst>
                                      </p:cBhvr>
                                      <p:to>
                                        <p:strVal val="visible"/>
                                      </p:to>
                                    </p:set>
                                    <p:animEffect transition="in" filter="wipe(left)">
                                      <p:cBhvr>
                                        <p:cTn id="14" dur="1000"/>
                                        <p:tgtEl>
                                          <p:spTgt spid="35844"/>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35842">
                                            <p:txEl>
                                              <p:pRg st="2" end="2"/>
                                            </p:txEl>
                                          </p:spTgt>
                                        </p:tgtEl>
                                        <p:attrNameLst>
                                          <p:attrName>style.visibility</p:attrName>
                                        </p:attrNameLst>
                                      </p:cBhvr>
                                      <p:to>
                                        <p:strVal val="visible"/>
                                      </p:to>
                                    </p:set>
                                    <p:animEffect transition="in" filter="wipe(left)">
                                      <p:cBhvr>
                                        <p:cTn id="18" dur="1000"/>
                                        <p:tgtEl>
                                          <p:spTgt spid="35842">
                                            <p:txEl>
                                              <p:pRg st="2" end="2"/>
                                            </p:txEl>
                                          </p:spTgt>
                                        </p:tgtEl>
                                      </p:cBhvr>
                                    </p:animEffect>
                                  </p:childTnLst>
                                </p:cTn>
                              </p:par>
                            </p:childTnLst>
                          </p:cTn>
                        </p:par>
                        <p:par>
                          <p:cTn id="19" fill="hold" nodeType="afterGroup">
                            <p:stCondLst>
                              <p:cond delay="3000"/>
                            </p:stCondLst>
                            <p:childTnLst>
                              <p:par>
                                <p:cTn id="20" presetID="22" presetClass="entr" presetSubtype="8" fill="hold" nodeType="afterEffect">
                                  <p:stCondLst>
                                    <p:cond delay="0"/>
                                  </p:stCondLst>
                                  <p:childTnLst>
                                    <p:set>
                                      <p:cBhvr>
                                        <p:cTn id="21" dur="1" fill="hold">
                                          <p:stCondLst>
                                            <p:cond delay="0"/>
                                          </p:stCondLst>
                                        </p:cTn>
                                        <p:tgtEl>
                                          <p:spTgt spid="35843"/>
                                        </p:tgtEl>
                                        <p:attrNameLst>
                                          <p:attrName>style.visibility</p:attrName>
                                        </p:attrNameLst>
                                      </p:cBhvr>
                                      <p:to>
                                        <p:strVal val="visible"/>
                                      </p:to>
                                    </p:set>
                                    <p:animEffect transition="in" filter="wipe(left)">
                                      <p:cBhvr>
                                        <p:cTn id="22" dur="1000"/>
                                        <p:tgtEl>
                                          <p:spTgt spid="3584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5845"/>
                                        </p:tgtEl>
                                        <p:attrNameLst>
                                          <p:attrName>style.visibility</p:attrName>
                                        </p:attrNameLst>
                                      </p:cBhvr>
                                      <p:to>
                                        <p:strVal val="visible"/>
                                      </p:to>
                                    </p:set>
                                    <p:animEffect transition="in" filter="wipe(left)">
                                      <p:cBhvr>
                                        <p:cTn id="25" dur="10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Содержимое 4"/>
          <p:cNvSpPr>
            <a:spLocks noGrp="1"/>
          </p:cNvSpPr>
          <p:nvPr>
            <p:ph sz="half" idx="4294967295"/>
          </p:nvPr>
        </p:nvSpPr>
        <p:spPr>
          <a:xfrm>
            <a:off x="4954588" y="1506538"/>
            <a:ext cx="6616700" cy="3841750"/>
          </a:xfrm>
        </p:spPr>
        <p:txBody>
          <a:bodyPr/>
          <a:lstStyle/>
          <a:p>
            <a:pPr eaLnBrk="1" hangingPunct="1">
              <a:buFont typeface="Arial" charset="0"/>
              <a:buNone/>
            </a:pPr>
            <a:r>
              <a:rPr lang="ru-RU" altLang="ru-RU" b="1" smtClean="0">
                <a:solidFill>
                  <a:srgbClr val="002060"/>
                </a:solidFill>
                <a:latin typeface="Times New Roman" pitchFamily="18" charset="0"/>
                <a:cs typeface="Times New Roman" pitchFamily="18" charset="0"/>
              </a:rPr>
              <a:t>Безредка </a:t>
            </a:r>
          </a:p>
          <a:p>
            <a:pPr eaLnBrk="1" hangingPunct="1">
              <a:buFont typeface="Arial" charset="0"/>
              <a:buNone/>
            </a:pPr>
            <a:r>
              <a:rPr lang="ru-RU" altLang="ru-RU" b="1" smtClean="0">
                <a:solidFill>
                  <a:srgbClr val="002060"/>
                </a:solidFill>
                <a:latin typeface="Times New Roman" pitchFamily="18" charset="0"/>
                <a:cs typeface="Times New Roman" pitchFamily="18" charset="0"/>
              </a:rPr>
              <a:t>Александр Михайлович </a:t>
            </a:r>
          </a:p>
          <a:p>
            <a:pPr eaLnBrk="1" hangingPunct="1">
              <a:buFont typeface="Arial" charset="0"/>
              <a:buNone/>
            </a:pPr>
            <a:r>
              <a:rPr lang="ru-RU" altLang="ru-RU" smtClean="0">
                <a:latin typeface="Times New Roman" pitchFamily="18" charset="0"/>
                <a:cs typeface="Times New Roman" pitchFamily="18" charset="0"/>
              </a:rPr>
              <a:t> </a:t>
            </a:r>
            <a:r>
              <a:rPr lang="ru-RU" altLang="ru-RU" smtClean="0">
                <a:solidFill>
                  <a:srgbClr val="0070C0"/>
                </a:solidFill>
                <a:latin typeface="Times New Roman" pitchFamily="18" charset="0"/>
                <a:cs typeface="Times New Roman" pitchFamily="18" charset="0"/>
              </a:rPr>
              <a:t>(1870 - 1940) </a:t>
            </a:r>
          </a:p>
          <a:p>
            <a:pPr eaLnBrk="1" hangingPunct="1">
              <a:buFont typeface="Arial" charset="0"/>
              <a:buNone/>
            </a:pPr>
            <a:r>
              <a:rPr lang="ru-RU" altLang="ru-RU" smtClean="0">
                <a:latin typeface="Times New Roman" pitchFamily="18" charset="0"/>
                <a:cs typeface="Times New Roman" pitchFamily="18" charset="0"/>
              </a:rPr>
              <a:t>микробиолог и иммунолог,</a:t>
            </a:r>
          </a:p>
          <a:p>
            <a:pPr eaLnBrk="1" hangingPunct="1">
              <a:buFont typeface="Arial" charset="0"/>
              <a:buNone/>
            </a:pPr>
            <a:r>
              <a:rPr lang="ru-RU" altLang="ru-RU" smtClean="0">
                <a:latin typeface="Times New Roman" pitchFamily="18" charset="0"/>
                <a:cs typeface="Times New Roman" pitchFamily="18" charset="0"/>
              </a:rPr>
              <a:t>ученик  И.И. Мечникова</a:t>
            </a:r>
          </a:p>
          <a:p>
            <a:pPr eaLnBrk="1" hangingPunct="1"/>
            <a:endParaRPr lang="ru-RU" altLang="ru-RU" smtClean="0"/>
          </a:p>
        </p:txBody>
      </p:sp>
      <p:pic>
        <p:nvPicPr>
          <p:cNvPr id="7" name="Рисунок 6"/>
          <p:cNvPicPr>
            <a:picLocks noChangeAspect="1"/>
          </p:cNvPicPr>
          <p:nvPr/>
        </p:nvPicPr>
        <p:blipFill>
          <a:blip r:embed="rId2"/>
          <a:stretch>
            <a:fillRect/>
          </a:stretch>
        </p:blipFill>
        <p:spPr>
          <a:xfrm>
            <a:off x="522288" y="973138"/>
            <a:ext cx="3905250" cy="4740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6866">
                                            <p:txEl>
                                              <p:pRg st="0" end="0"/>
                                            </p:txEl>
                                          </p:spTgt>
                                        </p:tgtEl>
                                        <p:attrNameLst>
                                          <p:attrName>style.visibility</p:attrName>
                                        </p:attrNameLst>
                                      </p:cBhvr>
                                      <p:to>
                                        <p:strVal val="visible"/>
                                      </p:to>
                                    </p:set>
                                    <p:animEffect transition="in" filter="wipe(left)">
                                      <p:cBhvr>
                                        <p:cTn id="11" dur="1000"/>
                                        <p:tgtEl>
                                          <p:spTgt spid="36866">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6866">
                                            <p:txEl>
                                              <p:pRg st="1" end="1"/>
                                            </p:txEl>
                                          </p:spTgt>
                                        </p:tgtEl>
                                        <p:attrNameLst>
                                          <p:attrName>style.visibility</p:attrName>
                                        </p:attrNameLst>
                                      </p:cBhvr>
                                      <p:to>
                                        <p:strVal val="visible"/>
                                      </p:to>
                                    </p:set>
                                    <p:animEffect transition="in" filter="wipe(left)">
                                      <p:cBhvr>
                                        <p:cTn id="15" dur="1000"/>
                                        <p:tgtEl>
                                          <p:spTgt spid="36866">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6866">
                                            <p:txEl>
                                              <p:pRg st="2" end="2"/>
                                            </p:txEl>
                                          </p:spTgt>
                                        </p:tgtEl>
                                        <p:attrNameLst>
                                          <p:attrName>style.visibility</p:attrName>
                                        </p:attrNameLst>
                                      </p:cBhvr>
                                      <p:to>
                                        <p:strVal val="visible"/>
                                      </p:to>
                                    </p:set>
                                    <p:animEffect transition="in" filter="wipe(left)">
                                      <p:cBhvr>
                                        <p:cTn id="19" dur="1000"/>
                                        <p:tgtEl>
                                          <p:spTgt spid="36866">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36866">
                                            <p:txEl>
                                              <p:pRg st="3" end="3"/>
                                            </p:txEl>
                                          </p:spTgt>
                                        </p:tgtEl>
                                        <p:attrNameLst>
                                          <p:attrName>style.visibility</p:attrName>
                                        </p:attrNameLst>
                                      </p:cBhvr>
                                      <p:to>
                                        <p:strVal val="visible"/>
                                      </p:to>
                                    </p:set>
                                    <p:animEffect transition="in" filter="wipe(left)">
                                      <p:cBhvr>
                                        <p:cTn id="23" dur="1000"/>
                                        <p:tgtEl>
                                          <p:spTgt spid="36866">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36866">
                                            <p:txEl>
                                              <p:pRg st="4" end="4"/>
                                            </p:txEl>
                                          </p:spTgt>
                                        </p:tgtEl>
                                        <p:attrNameLst>
                                          <p:attrName>style.visibility</p:attrName>
                                        </p:attrNameLst>
                                      </p:cBhvr>
                                      <p:to>
                                        <p:strVal val="visible"/>
                                      </p:to>
                                    </p:set>
                                    <p:animEffect transition="in" filter="wipe(left)">
                                      <p:cBhvr>
                                        <p:cTn id="27" dur="1000"/>
                                        <p:tgtEl>
                                          <p:spTgt spid="368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250825"/>
            <a:ext cx="5486400" cy="5926138"/>
          </a:xfrm>
        </p:spPr>
        <p:txBody>
          <a:bodyPr rtlCol="0">
            <a:normAutofit fontScale="92500" lnSpcReduction="20000"/>
          </a:bodyPr>
          <a:lstStyle/>
          <a:p>
            <a:pPr eaLnBrk="1" fontAlgn="auto" hangingPunct="1">
              <a:spcAft>
                <a:spcPts val="0"/>
              </a:spcAft>
              <a:buFont typeface="Arial" panose="020B0604020202020204" pitchFamily="34" charset="0"/>
              <a:buChar char="•"/>
              <a:defRPr/>
            </a:pPr>
            <a:r>
              <a:rPr lang="ru-RU" dirty="0" smtClean="0">
                <a:latin typeface="Times New Roman" pitchFamily="18" charset="0"/>
                <a:cs typeface="Times New Roman" pitchFamily="18" charset="0"/>
              </a:rPr>
              <a:t>1892 г. - окончил  физико-математический факультет Новороссийского университета в Одессе</a:t>
            </a:r>
          </a:p>
          <a:p>
            <a:pPr eaLnBrk="1" fontAlgn="auto" hangingPunct="1">
              <a:spcAft>
                <a:spcPts val="0"/>
              </a:spcAft>
              <a:buFont typeface="Arial" panose="020B0604020202020204" pitchFamily="34" charset="0"/>
              <a:buChar char="•"/>
              <a:defRPr/>
            </a:pPr>
            <a:r>
              <a:rPr lang="ru-RU" dirty="0" smtClean="0">
                <a:latin typeface="Times New Roman" pitchFamily="18" charset="0"/>
                <a:cs typeface="Times New Roman" pitchFamily="18" charset="0"/>
              </a:rPr>
              <a:t>1892 г. - защитил </a:t>
            </a:r>
            <a:r>
              <a:rPr lang="ru-RU" dirty="0">
                <a:latin typeface="Times New Roman" panose="02020603050405020304" pitchFamily="18" charset="0"/>
                <a:cs typeface="Times New Roman" panose="02020603050405020304" pitchFamily="18" charset="0"/>
              </a:rPr>
              <a:t>диссертацию </a:t>
            </a:r>
            <a:r>
              <a:rPr lang="ru-RU" dirty="0" smtClean="0">
                <a:latin typeface="Times New Roman" panose="02020603050405020304" pitchFamily="18" charset="0"/>
                <a:cs typeface="Times New Roman" panose="02020603050405020304" pitchFamily="18" charset="0"/>
              </a:rPr>
              <a:t>в Одессе</a:t>
            </a:r>
          </a:p>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1896 г. - </a:t>
            </a:r>
            <a:r>
              <a:rPr lang="ru-RU" dirty="0">
                <a:latin typeface="Times New Roman" panose="02020603050405020304" pitchFamily="18" charset="0"/>
                <a:cs typeface="Times New Roman" panose="02020603050405020304" pitchFamily="18" charset="0"/>
              </a:rPr>
              <a:t>посещал курсы в Институте Пастера </a:t>
            </a:r>
            <a:endParaRPr lang="ru-RU" dirty="0" smtClean="0">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1897 г. - окончил </a:t>
            </a:r>
            <a:r>
              <a:rPr lang="ru-RU" dirty="0">
                <a:latin typeface="Times New Roman" panose="02020603050405020304" pitchFamily="18" charset="0"/>
                <a:cs typeface="Times New Roman" panose="02020603050405020304" pitchFamily="18" charset="0"/>
              </a:rPr>
              <a:t>медицинский </a:t>
            </a:r>
            <a:r>
              <a:rPr lang="ru-RU" dirty="0" smtClean="0">
                <a:latin typeface="Times New Roman" panose="02020603050405020304" pitchFamily="18" charset="0"/>
                <a:cs typeface="Times New Roman" panose="02020603050405020304" pitchFamily="18" charset="0"/>
              </a:rPr>
              <a:t>факультет Сорбонны, одновременно </a:t>
            </a:r>
            <a:r>
              <a:rPr lang="ru-RU" dirty="0">
                <a:latin typeface="Times New Roman" panose="02020603050405020304" pitchFamily="18" charset="0"/>
                <a:cs typeface="Times New Roman" panose="02020603050405020304" pitchFamily="18" charset="0"/>
              </a:rPr>
              <a:t>работал препаратором в лаборатории </a:t>
            </a:r>
            <a:r>
              <a:rPr lang="ru-RU" dirty="0" smtClean="0">
                <a:latin typeface="Times New Roman" panose="02020603050405020304" pitchFamily="18" charset="0"/>
                <a:cs typeface="Times New Roman" panose="02020603050405020304" pitchFamily="18" charset="0"/>
              </a:rPr>
              <a:t>Мечникова</a:t>
            </a:r>
            <a:endParaRPr lang="ru-RU" dirty="0">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1905–1914 гг. - возглавлял </a:t>
            </a:r>
            <a:r>
              <a:rPr lang="ru-RU" dirty="0">
                <a:latin typeface="Times New Roman" panose="02020603050405020304" pitchFamily="18" charset="0"/>
                <a:cs typeface="Times New Roman" panose="02020603050405020304" pitchFamily="18" charset="0"/>
              </a:rPr>
              <a:t>лабораторию в Институте Пастера </a:t>
            </a:r>
            <a:endParaRPr lang="ru-RU" dirty="0" smtClean="0">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1919–1940 гг. - возглавлял отдел, </a:t>
            </a:r>
            <a:r>
              <a:rPr lang="ru-RU" dirty="0">
                <a:latin typeface="Times New Roman" panose="02020603050405020304" pitchFamily="18" charset="0"/>
                <a:cs typeface="Times New Roman" panose="02020603050405020304" pitchFamily="18" charset="0"/>
              </a:rPr>
              <a:t>которым раньше руководил </a:t>
            </a:r>
            <a:endParaRPr lang="ru-RU"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И.И. Мечников</a:t>
            </a:r>
          </a:p>
          <a:p>
            <a:pPr eaLnBrk="1" fontAlgn="auto" hangingPunct="1">
              <a:spcAft>
                <a:spcPts val="0"/>
              </a:spcAft>
              <a:buFont typeface="Arial" panose="020B0604020202020204" pitchFamily="34" charset="0"/>
              <a:buChar char="•"/>
              <a:defRPr/>
            </a:pPr>
            <a:endParaRPr lang="ru-RU" dirty="0">
              <a:latin typeface="Times New Roman" panose="02020603050405020304" pitchFamily="18" charset="0"/>
              <a:cs typeface="Times New Roman" panose="02020603050405020304" pitchFamily="18" charset="0"/>
            </a:endParaRPr>
          </a:p>
        </p:txBody>
      </p:sp>
      <p:pic>
        <p:nvPicPr>
          <p:cNvPr id="37891" name="Рисунок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21713" y="3213100"/>
            <a:ext cx="3152775" cy="3665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Рисунок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9900" y="165100"/>
            <a:ext cx="4995863" cy="3211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7892"/>
                                        </p:tgtEl>
                                        <p:attrNameLst>
                                          <p:attrName>style.visibility</p:attrName>
                                        </p:attrNameLst>
                                      </p:cBhvr>
                                      <p:to>
                                        <p:strVal val="visible"/>
                                      </p:to>
                                    </p:set>
                                    <p:animEffect transition="in" filter="wipe(left)">
                                      <p:cBhvr>
                                        <p:cTn id="11" dur="1000"/>
                                        <p:tgtEl>
                                          <p:spTgt spid="37892"/>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1000"/>
                                        <p:tgtEl>
                                          <p:spTgt spid="3">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1000"/>
                                        <p:tgtEl>
                                          <p:spTgt spid="3">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1000"/>
                                        <p:tgtEl>
                                          <p:spTgt spid="3">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37891"/>
                                        </p:tgtEl>
                                        <p:attrNameLst>
                                          <p:attrName>style.visibility</p:attrName>
                                        </p:attrNameLst>
                                      </p:cBhvr>
                                      <p:to>
                                        <p:strVal val="visible"/>
                                      </p:to>
                                    </p:set>
                                    <p:animEffect transition="in" filter="wipe(left)">
                                      <p:cBhvr>
                                        <p:cTn id="27" dur="1000"/>
                                        <p:tgtEl>
                                          <p:spTgt spid="37891"/>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1000"/>
                                        <p:tgtEl>
                                          <p:spTgt spid="3">
                                            <p:txEl>
                                              <p:pRg st="4" end="4"/>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1000"/>
                                        <p:tgtEl>
                                          <p:spTgt spid="3">
                                            <p:txEl>
                                              <p:pRg st="5" end="5"/>
                                            </p:txEl>
                                          </p:spTgt>
                                        </p:tgtEl>
                                      </p:cBhvr>
                                    </p:animEffect>
                                  </p:childTnLst>
                                </p:cTn>
                              </p:par>
                            </p:childTnLst>
                          </p:cTn>
                        </p:par>
                        <p:par>
                          <p:cTn id="36" fill="hold" nodeType="afterGroup">
                            <p:stCondLst>
                              <p:cond delay="8000"/>
                            </p:stCondLst>
                            <p:childTnLst>
                              <p:par>
                                <p:cTn id="37" presetID="22" presetClass="entr" presetSubtype="8"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217488" y="365125"/>
            <a:ext cx="6967537" cy="1325563"/>
          </a:xfrm>
        </p:spPr>
        <p:txBody>
          <a:bodyPr/>
          <a:lstStyle/>
          <a:p>
            <a:pPr eaLnBrk="1" hangingPunct="1"/>
            <a:r>
              <a:rPr lang="ru-RU" altLang="ru-RU" sz="4000" smtClean="0">
                <a:solidFill>
                  <a:srgbClr val="FF0000"/>
                </a:solidFill>
                <a:latin typeface="Times New Roman" pitchFamily="18" charset="0"/>
                <a:cs typeface="Times New Roman" pitchFamily="18" charset="0"/>
              </a:rPr>
              <a:t>Сфера научных исследований</a:t>
            </a:r>
            <a:endParaRPr lang="ru-RU" altLang="ru-RU" sz="4000" smtClean="0">
              <a:solidFill>
                <a:srgbClr val="FF0000"/>
              </a:solidFill>
            </a:endParaRPr>
          </a:p>
        </p:txBody>
      </p:sp>
      <p:sp>
        <p:nvSpPr>
          <p:cNvPr id="38915" name="Содержимое 2"/>
          <p:cNvSpPr>
            <a:spLocks noGrp="1"/>
          </p:cNvSpPr>
          <p:nvPr>
            <p:ph sz="half" idx="1"/>
          </p:nvPr>
        </p:nvSpPr>
        <p:spPr>
          <a:xfrm>
            <a:off x="104775" y="1600200"/>
            <a:ext cx="5915025" cy="4525963"/>
          </a:xfrm>
        </p:spPr>
        <p:txBody>
          <a:bodyPr/>
          <a:lstStyle/>
          <a:p>
            <a:pPr eaLnBrk="1" hangingPunct="1"/>
            <a:r>
              <a:rPr lang="ru-RU" altLang="ru-RU" smtClean="0">
                <a:latin typeface="Times New Roman" pitchFamily="18" charset="0"/>
                <a:cs typeface="Times New Roman" pitchFamily="18" charset="0"/>
              </a:rPr>
              <a:t>эндотоксины</a:t>
            </a:r>
          </a:p>
          <a:p>
            <a:pPr eaLnBrk="1" hangingPunct="1"/>
            <a:r>
              <a:rPr lang="ru-RU" altLang="ru-RU" smtClean="0">
                <a:latin typeface="Times New Roman" pitchFamily="18" charset="0"/>
                <a:cs typeface="Times New Roman" pitchFamily="18" charset="0"/>
              </a:rPr>
              <a:t>анафилактический шок</a:t>
            </a:r>
          </a:p>
          <a:p>
            <a:pPr eaLnBrk="1" hangingPunct="1"/>
            <a:r>
              <a:rPr lang="ru-RU" altLang="ru-RU" smtClean="0">
                <a:latin typeface="Times New Roman" pitchFamily="18" charset="0"/>
                <a:cs typeface="Times New Roman" pitchFamily="18" charset="0"/>
              </a:rPr>
              <a:t>иммунитет к желудочным инфекциям и сибирской язве</a:t>
            </a:r>
          </a:p>
          <a:p>
            <a:pPr eaLnBrk="1" hangingPunct="1"/>
            <a:r>
              <a:rPr lang="ru-RU" altLang="ru-RU" smtClean="0">
                <a:latin typeface="Times New Roman" pitchFamily="18" charset="0"/>
                <a:cs typeface="Times New Roman" pitchFamily="18" charset="0"/>
              </a:rPr>
              <a:t>антимикробной иммунизации для борьбы с раком</a:t>
            </a:r>
          </a:p>
        </p:txBody>
      </p:sp>
      <p:pic>
        <p:nvPicPr>
          <p:cNvPr id="38916" name="Рисунок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594333" y="375385"/>
            <a:ext cx="4138863" cy="3051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Прямоугольник 6"/>
          <p:cNvSpPr>
            <a:spLocks noChangeArrowheads="1"/>
          </p:cNvSpPr>
          <p:nvPr/>
        </p:nvSpPr>
        <p:spPr bwMode="auto">
          <a:xfrm>
            <a:off x="8397875" y="3549650"/>
            <a:ext cx="3065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1800">
                <a:latin typeface="Times New Roman" pitchFamily="18" charset="0"/>
                <a:cs typeface="Times New Roman" pitchFamily="18" charset="0"/>
              </a:rPr>
              <a:t>А.М. Безредка в лаборатории</a:t>
            </a:r>
          </a:p>
        </p:txBody>
      </p:sp>
      <p:pic>
        <p:nvPicPr>
          <p:cNvPr id="38918" name="Рисунок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229042" y="3734602"/>
            <a:ext cx="3955983" cy="3050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Прямоугольник 8"/>
          <p:cNvSpPr>
            <a:spLocks noChangeArrowheads="1"/>
          </p:cNvSpPr>
          <p:nvPr/>
        </p:nvSpPr>
        <p:spPr bwMode="auto">
          <a:xfrm>
            <a:off x="7467600" y="6415088"/>
            <a:ext cx="3335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1800">
                <a:latin typeface="Times New Roman" pitchFamily="18" charset="0"/>
                <a:cs typeface="Times New Roman" pitchFamily="18" charset="0"/>
              </a:rPr>
              <a:t>И.И. Мечников и А.М. Безредка</a:t>
            </a:r>
            <a:endParaRPr lang="ru-RU" altLang="ru-RU" sz="1800">
              <a:solidFill>
                <a:srgbClr val="FF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left)">
                                      <p:cBhvr>
                                        <p:cTn id="7" dur="1000"/>
                                        <p:tgtEl>
                                          <p:spTgt spid="3891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8916"/>
                                        </p:tgtEl>
                                        <p:attrNameLst>
                                          <p:attrName>style.visibility</p:attrName>
                                        </p:attrNameLst>
                                      </p:cBhvr>
                                      <p:to>
                                        <p:strVal val="visible"/>
                                      </p:to>
                                    </p:set>
                                    <p:animEffect transition="in" filter="wipe(left)">
                                      <p:cBhvr>
                                        <p:cTn id="11" dur="1000"/>
                                        <p:tgtEl>
                                          <p:spTgt spid="389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8917"/>
                                        </p:tgtEl>
                                        <p:attrNameLst>
                                          <p:attrName>style.visibility</p:attrName>
                                        </p:attrNameLst>
                                      </p:cBhvr>
                                      <p:to>
                                        <p:strVal val="visible"/>
                                      </p:to>
                                    </p:set>
                                    <p:animEffect transition="in" filter="wipe(left)">
                                      <p:cBhvr>
                                        <p:cTn id="14" dur="1000"/>
                                        <p:tgtEl>
                                          <p:spTgt spid="38917"/>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38915">
                                            <p:txEl>
                                              <p:pRg st="0" end="0"/>
                                            </p:txEl>
                                          </p:spTgt>
                                        </p:tgtEl>
                                        <p:attrNameLst>
                                          <p:attrName>style.visibility</p:attrName>
                                        </p:attrNameLst>
                                      </p:cBhvr>
                                      <p:to>
                                        <p:strVal val="visible"/>
                                      </p:to>
                                    </p:set>
                                    <p:animEffect transition="in" filter="wipe(left)">
                                      <p:cBhvr>
                                        <p:cTn id="18" dur="1000"/>
                                        <p:tgtEl>
                                          <p:spTgt spid="38915">
                                            <p:txEl>
                                              <p:pRg st="0" end="0"/>
                                            </p:txEl>
                                          </p:spTgt>
                                        </p:tgtEl>
                                      </p:cBhvr>
                                    </p:animEffect>
                                  </p:childTnLst>
                                </p:cTn>
                              </p:par>
                            </p:childTnLst>
                          </p:cTn>
                        </p:par>
                        <p:par>
                          <p:cTn id="19" fill="hold" nodeType="afterGroup">
                            <p:stCondLst>
                              <p:cond delay="3000"/>
                            </p:stCondLst>
                            <p:childTnLst>
                              <p:par>
                                <p:cTn id="20" presetID="22" presetClass="entr" presetSubtype="8" fill="hold" nodeType="afterEffect">
                                  <p:stCondLst>
                                    <p:cond delay="0"/>
                                  </p:stCondLst>
                                  <p:childTnLst>
                                    <p:set>
                                      <p:cBhvr>
                                        <p:cTn id="21" dur="1" fill="hold">
                                          <p:stCondLst>
                                            <p:cond delay="0"/>
                                          </p:stCondLst>
                                        </p:cTn>
                                        <p:tgtEl>
                                          <p:spTgt spid="38915">
                                            <p:txEl>
                                              <p:pRg st="1" end="1"/>
                                            </p:txEl>
                                          </p:spTgt>
                                        </p:tgtEl>
                                        <p:attrNameLst>
                                          <p:attrName>style.visibility</p:attrName>
                                        </p:attrNameLst>
                                      </p:cBhvr>
                                      <p:to>
                                        <p:strVal val="visible"/>
                                      </p:to>
                                    </p:set>
                                    <p:animEffect transition="in" filter="wipe(left)">
                                      <p:cBhvr>
                                        <p:cTn id="22" dur="1000"/>
                                        <p:tgtEl>
                                          <p:spTgt spid="38915">
                                            <p:txEl>
                                              <p:pRg st="1" end="1"/>
                                            </p:txEl>
                                          </p:spTgt>
                                        </p:tgtEl>
                                      </p:cBhvr>
                                    </p:animEffect>
                                  </p:childTnLst>
                                </p:cTn>
                              </p:par>
                            </p:childTnLst>
                          </p:cTn>
                        </p:par>
                        <p:par>
                          <p:cTn id="23" fill="hold" nodeType="afterGroup">
                            <p:stCondLst>
                              <p:cond delay="4000"/>
                            </p:stCondLst>
                            <p:childTnLst>
                              <p:par>
                                <p:cTn id="24" presetID="22" presetClass="entr" presetSubtype="8" fill="hold" nodeType="afterEffect">
                                  <p:stCondLst>
                                    <p:cond delay="0"/>
                                  </p:stCondLst>
                                  <p:childTnLst>
                                    <p:set>
                                      <p:cBhvr>
                                        <p:cTn id="25" dur="1" fill="hold">
                                          <p:stCondLst>
                                            <p:cond delay="0"/>
                                          </p:stCondLst>
                                        </p:cTn>
                                        <p:tgtEl>
                                          <p:spTgt spid="38915">
                                            <p:txEl>
                                              <p:pRg st="2" end="2"/>
                                            </p:txEl>
                                          </p:spTgt>
                                        </p:tgtEl>
                                        <p:attrNameLst>
                                          <p:attrName>style.visibility</p:attrName>
                                        </p:attrNameLst>
                                      </p:cBhvr>
                                      <p:to>
                                        <p:strVal val="visible"/>
                                      </p:to>
                                    </p:set>
                                    <p:animEffect transition="in" filter="wipe(left)">
                                      <p:cBhvr>
                                        <p:cTn id="26" dur="1000"/>
                                        <p:tgtEl>
                                          <p:spTgt spid="38915">
                                            <p:txEl>
                                              <p:pRg st="2" end="2"/>
                                            </p:txEl>
                                          </p:spTgt>
                                        </p:tgtEl>
                                      </p:cBhvr>
                                    </p:animEffect>
                                  </p:childTnLst>
                                </p:cTn>
                              </p:par>
                            </p:childTnLst>
                          </p:cTn>
                        </p:par>
                        <p:par>
                          <p:cTn id="27" fill="hold" nodeType="afterGroup">
                            <p:stCondLst>
                              <p:cond delay="5000"/>
                            </p:stCondLst>
                            <p:childTnLst>
                              <p:par>
                                <p:cTn id="28" presetID="22" presetClass="entr" presetSubtype="8" fill="hold" nodeType="afterEffect">
                                  <p:stCondLst>
                                    <p:cond delay="0"/>
                                  </p:stCondLst>
                                  <p:childTnLst>
                                    <p:set>
                                      <p:cBhvr>
                                        <p:cTn id="29" dur="1" fill="hold">
                                          <p:stCondLst>
                                            <p:cond delay="0"/>
                                          </p:stCondLst>
                                        </p:cTn>
                                        <p:tgtEl>
                                          <p:spTgt spid="38915">
                                            <p:txEl>
                                              <p:pRg st="3" end="3"/>
                                            </p:txEl>
                                          </p:spTgt>
                                        </p:tgtEl>
                                        <p:attrNameLst>
                                          <p:attrName>style.visibility</p:attrName>
                                        </p:attrNameLst>
                                      </p:cBhvr>
                                      <p:to>
                                        <p:strVal val="visible"/>
                                      </p:to>
                                    </p:set>
                                    <p:animEffect transition="in" filter="wipe(left)">
                                      <p:cBhvr>
                                        <p:cTn id="30" dur="1000"/>
                                        <p:tgtEl>
                                          <p:spTgt spid="38915">
                                            <p:txEl>
                                              <p:pRg st="3" end="3"/>
                                            </p:txEl>
                                          </p:spTgt>
                                        </p:tgtEl>
                                      </p:cBhvr>
                                    </p:animEffect>
                                  </p:childTnLst>
                                </p:cTn>
                              </p:par>
                            </p:childTnLst>
                          </p:cTn>
                        </p:par>
                        <p:par>
                          <p:cTn id="31" fill="hold" nodeType="afterGroup">
                            <p:stCondLst>
                              <p:cond delay="6000"/>
                            </p:stCondLst>
                            <p:childTnLst>
                              <p:par>
                                <p:cTn id="32" presetID="22" presetClass="entr" presetSubtype="8" fill="hold" nodeType="afterEffect">
                                  <p:stCondLst>
                                    <p:cond delay="0"/>
                                  </p:stCondLst>
                                  <p:childTnLst>
                                    <p:set>
                                      <p:cBhvr>
                                        <p:cTn id="33" dur="1" fill="hold">
                                          <p:stCondLst>
                                            <p:cond delay="0"/>
                                          </p:stCondLst>
                                        </p:cTn>
                                        <p:tgtEl>
                                          <p:spTgt spid="38918"/>
                                        </p:tgtEl>
                                        <p:attrNameLst>
                                          <p:attrName>style.visibility</p:attrName>
                                        </p:attrNameLst>
                                      </p:cBhvr>
                                      <p:to>
                                        <p:strVal val="visible"/>
                                      </p:to>
                                    </p:set>
                                    <p:animEffect transition="in" filter="wipe(left)">
                                      <p:cBhvr>
                                        <p:cTn id="34" dur="1000"/>
                                        <p:tgtEl>
                                          <p:spTgt spid="389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8919"/>
                                        </p:tgtEl>
                                        <p:attrNameLst>
                                          <p:attrName>style.visibility</p:attrName>
                                        </p:attrNameLst>
                                      </p:cBhvr>
                                      <p:to>
                                        <p:strVal val="visible"/>
                                      </p:to>
                                    </p:set>
                                    <p:animEffect transition="in" filter="wipe(left)">
                                      <p:cBhvr>
                                        <p:cTn id="37" dur="10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7" grpId="0"/>
      <p:bldP spid="389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idx="4294967295"/>
          </p:nvPr>
        </p:nvSpPr>
        <p:spPr>
          <a:xfrm>
            <a:off x="0" y="365125"/>
            <a:ext cx="6626225" cy="1325563"/>
          </a:xfrm>
        </p:spPr>
        <p:txBody>
          <a:bodyPr/>
          <a:lstStyle/>
          <a:p>
            <a:pPr algn="ctr" eaLnBrk="1" hangingPunct="1"/>
            <a:r>
              <a:rPr lang="ru-RU" altLang="ru-RU" sz="3600" smtClean="0">
                <a:solidFill>
                  <a:srgbClr val="FF0000"/>
                </a:solidFill>
                <a:latin typeface="Times New Roman" pitchFamily="18" charset="0"/>
                <a:cs typeface="Times New Roman" pitchFamily="18" charset="0"/>
              </a:rPr>
              <a:t>Метод десенсибилизации </a:t>
            </a:r>
            <a:br>
              <a:rPr lang="ru-RU" altLang="ru-RU" sz="3600" smtClean="0">
                <a:solidFill>
                  <a:srgbClr val="FF0000"/>
                </a:solidFill>
                <a:latin typeface="Times New Roman" pitchFamily="18" charset="0"/>
                <a:cs typeface="Times New Roman" pitchFamily="18" charset="0"/>
              </a:rPr>
            </a:br>
            <a:r>
              <a:rPr lang="ru-RU" altLang="ru-RU" sz="3600" smtClean="0">
                <a:solidFill>
                  <a:srgbClr val="FF0000"/>
                </a:solidFill>
                <a:latin typeface="Times New Roman" pitchFamily="18" charset="0"/>
                <a:cs typeface="Times New Roman" pitchFamily="18" charset="0"/>
              </a:rPr>
              <a:t>организма при введении сывороток</a:t>
            </a:r>
            <a:endParaRPr lang="ru-RU" altLang="ru-RU" sz="3600" smtClean="0">
              <a:solidFill>
                <a:srgbClr val="FF0000"/>
              </a:solidFill>
            </a:endParaRPr>
          </a:p>
        </p:txBody>
      </p:sp>
      <p:sp>
        <p:nvSpPr>
          <p:cNvPr id="40963" name="Содержимое 2"/>
          <p:cNvSpPr>
            <a:spLocks noGrp="1"/>
          </p:cNvSpPr>
          <p:nvPr>
            <p:ph sz="half" idx="4294967295"/>
          </p:nvPr>
        </p:nvSpPr>
        <p:spPr>
          <a:xfrm>
            <a:off x="147638" y="1871663"/>
            <a:ext cx="6359525" cy="4986337"/>
          </a:xfrm>
        </p:spPr>
        <p:txBody>
          <a:bodyPr/>
          <a:lstStyle/>
          <a:p>
            <a:pPr eaLnBrk="1" hangingPunct="1">
              <a:buFont typeface="Arial" charset="0"/>
              <a:buNone/>
            </a:pPr>
            <a:r>
              <a:rPr lang="ru-RU" altLang="ru-RU" smtClean="0">
                <a:latin typeface="Times New Roman" pitchFamily="18" charset="0"/>
                <a:cs typeface="Times New Roman" pitchFamily="18" charset="0"/>
              </a:rPr>
              <a:t>А.М. Безредка разработал </a:t>
            </a:r>
          </a:p>
          <a:p>
            <a:pPr eaLnBrk="1" hangingPunct="1">
              <a:buFont typeface="Arial" charset="0"/>
              <a:buNone/>
            </a:pPr>
            <a:r>
              <a:rPr lang="ru-RU" altLang="ru-RU" smtClean="0">
                <a:latin typeface="Times New Roman" pitchFamily="18" charset="0"/>
                <a:cs typeface="Times New Roman" pitchFamily="18" charset="0"/>
              </a:rPr>
              <a:t>метод десенсибилизации,</a:t>
            </a:r>
          </a:p>
          <a:p>
            <a:pPr eaLnBrk="1" hangingPunct="1">
              <a:buFont typeface="Arial" charset="0"/>
              <a:buNone/>
            </a:pPr>
            <a:r>
              <a:rPr lang="ru-RU" altLang="ru-RU" smtClean="0">
                <a:latin typeface="Times New Roman" pitchFamily="18" charset="0"/>
                <a:cs typeface="Times New Roman" pitchFamily="18" charset="0"/>
              </a:rPr>
              <a:t>применяемый</a:t>
            </a:r>
          </a:p>
          <a:p>
            <a:pPr eaLnBrk="1" hangingPunct="1">
              <a:buFont typeface="Arial" charset="0"/>
              <a:buNone/>
            </a:pPr>
            <a:r>
              <a:rPr lang="ru-RU" altLang="ru-RU" smtClean="0">
                <a:latin typeface="Times New Roman" pitchFamily="18" charset="0"/>
                <a:cs typeface="Times New Roman" pitchFamily="18" charset="0"/>
              </a:rPr>
              <a:t>для предупреждения</a:t>
            </a:r>
          </a:p>
          <a:p>
            <a:pPr eaLnBrk="1" hangingPunct="1">
              <a:buFont typeface="Arial" charset="0"/>
              <a:buNone/>
            </a:pPr>
            <a:r>
              <a:rPr lang="ru-RU" altLang="ru-RU" smtClean="0">
                <a:latin typeface="Times New Roman" pitchFamily="18" charset="0"/>
                <a:cs typeface="Times New Roman" pitchFamily="18" charset="0"/>
              </a:rPr>
              <a:t>анафилактических реакций при</a:t>
            </a:r>
          </a:p>
          <a:p>
            <a:pPr eaLnBrk="1" hangingPunct="1">
              <a:buFont typeface="Arial" charset="0"/>
              <a:buNone/>
            </a:pPr>
            <a:r>
              <a:rPr lang="ru-RU" altLang="ru-RU" smtClean="0">
                <a:latin typeface="Times New Roman" pitchFamily="18" charset="0"/>
                <a:cs typeface="Times New Roman" pitchFamily="18" charset="0"/>
              </a:rPr>
              <a:t>введении антитоксических,</a:t>
            </a:r>
          </a:p>
          <a:p>
            <a:pPr eaLnBrk="1" hangingPunct="1">
              <a:buFont typeface="Arial" charset="0"/>
              <a:buNone/>
            </a:pPr>
            <a:r>
              <a:rPr lang="ru-RU" altLang="ru-RU" smtClean="0">
                <a:latin typeface="Times New Roman" pitchFamily="18" charset="0"/>
                <a:cs typeface="Times New Roman" pitchFamily="18" charset="0"/>
              </a:rPr>
              <a:t>антибактериальных или</a:t>
            </a:r>
          </a:p>
          <a:p>
            <a:pPr eaLnBrk="1" hangingPunct="1">
              <a:buFont typeface="Arial" charset="0"/>
              <a:buNone/>
            </a:pPr>
            <a:r>
              <a:rPr lang="ru-RU" altLang="ru-RU" smtClean="0">
                <a:latin typeface="Times New Roman" pitchFamily="18" charset="0"/>
                <a:cs typeface="Times New Roman" pitchFamily="18" charset="0"/>
              </a:rPr>
              <a:t>противовирусных сывороток</a:t>
            </a:r>
          </a:p>
          <a:p>
            <a:pPr eaLnBrk="1" hangingPunct="1">
              <a:buFont typeface="Arial" charset="0"/>
              <a:buNone/>
            </a:pPr>
            <a:endParaRPr lang="ru-RU" altLang="ru-RU" sz="3800" smtClean="0">
              <a:latin typeface="Times New Roman" pitchFamily="18" charset="0"/>
              <a:cs typeface="Times New Roman" pitchFamily="18" charset="0"/>
            </a:endParaRPr>
          </a:p>
          <a:p>
            <a:pPr eaLnBrk="1" hangingPunct="1"/>
            <a:endParaRPr lang="ru-RU" altLang="ru-RU" smtClean="0"/>
          </a:p>
        </p:txBody>
      </p:sp>
      <p:pic>
        <p:nvPicPr>
          <p:cNvPr id="5" name="Picture 6" descr="http://www.syl.ru/misc/i/ai/209532/959617.jpg"/>
          <p:cNvPicPr>
            <a:picLocks noChangeAspect="1" noChangeArrowheads="1"/>
          </p:cNvPicPr>
          <p:nvPr/>
        </p:nvPicPr>
        <p:blipFill>
          <a:blip r:embed="rId3"/>
          <a:srcRect/>
          <a:stretch>
            <a:fillRect/>
          </a:stretch>
        </p:blipFill>
        <p:spPr bwMode="auto">
          <a:xfrm>
            <a:off x="7793038" y="365125"/>
            <a:ext cx="3675062" cy="290671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a:stretch>
            <a:fillRect/>
          </a:stretch>
        </p:blipFill>
        <p:spPr>
          <a:xfrm>
            <a:off x="6805613" y="3541713"/>
            <a:ext cx="3914775" cy="31829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wipe(left)">
                                      <p:cBhvr>
                                        <p:cTn id="7" dur="1000"/>
                                        <p:tgtEl>
                                          <p:spTgt spid="4096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40963">
                                            <p:txEl>
                                              <p:pRg st="0" end="0"/>
                                            </p:txEl>
                                          </p:spTgt>
                                        </p:tgtEl>
                                        <p:attrNameLst>
                                          <p:attrName>style.visibility</p:attrName>
                                        </p:attrNameLst>
                                      </p:cBhvr>
                                      <p:to>
                                        <p:strVal val="visible"/>
                                      </p:to>
                                    </p:set>
                                    <p:animEffect transition="in" filter="wipe(left)">
                                      <p:cBhvr>
                                        <p:cTn id="15" dur="500"/>
                                        <p:tgtEl>
                                          <p:spTgt spid="40963">
                                            <p:txEl>
                                              <p:pRg st="0" end="0"/>
                                            </p:txEl>
                                          </p:spTgt>
                                        </p:tgtEl>
                                      </p:cBhvr>
                                    </p:animEffect>
                                  </p:childTnLst>
                                </p:cTn>
                              </p:par>
                            </p:childTnLst>
                          </p:cTn>
                        </p:par>
                        <p:par>
                          <p:cTn id="16" fill="hold" nodeType="afterGroup">
                            <p:stCondLst>
                              <p:cond delay="2500"/>
                            </p:stCondLst>
                            <p:childTnLst>
                              <p:par>
                                <p:cTn id="17" presetID="22" presetClass="entr" presetSubtype="8" fill="hold" nodeType="afterEffect">
                                  <p:stCondLst>
                                    <p:cond delay="0"/>
                                  </p:stCondLst>
                                  <p:childTnLst>
                                    <p:set>
                                      <p:cBhvr>
                                        <p:cTn id="18" dur="1" fill="hold">
                                          <p:stCondLst>
                                            <p:cond delay="0"/>
                                          </p:stCondLst>
                                        </p:cTn>
                                        <p:tgtEl>
                                          <p:spTgt spid="40963">
                                            <p:txEl>
                                              <p:pRg st="1" end="1"/>
                                            </p:txEl>
                                          </p:spTgt>
                                        </p:tgtEl>
                                        <p:attrNameLst>
                                          <p:attrName>style.visibility</p:attrName>
                                        </p:attrNameLst>
                                      </p:cBhvr>
                                      <p:to>
                                        <p:strVal val="visible"/>
                                      </p:to>
                                    </p:set>
                                    <p:animEffect transition="in" filter="wipe(left)">
                                      <p:cBhvr>
                                        <p:cTn id="19" dur="500"/>
                                        <p:tgtEl>
                                          <p:spTgt spid="40963">
                                            <p:txEl>
                                              <p:pRg st="1" end="1"/>
                                            </p:txEl>
                                          </p:spTgt>
                                        </p:tgtEl>
                                      </p:cBhvr>
                                    </p:animEffect>
                                  </p:childTnLst>
                                </p:cTn>
                              </p:par>
                            </p:childTnLst>
                          </p:cTn>
                        </p:par>
                        <p:par>
                          <p:cTn id="20" fill="hold" nodeType="afterGroup">
                            <p:stCondLst>
                              <p:cond delay="3000"/>
                            </p:stCondLst>
                            <p:childTnLst>
                              <p:par>
                                <p:cTn id="21" presetID="22" presetClass="entr" presetSubtype="8" fill="hold" nodeType="afterEffect">
                                  <p:stCondLst>
                                    <p:cond delay="0"/>
                                  </p:stCondLst>
                                  <p:childTnLst>
                                    <p:set>
                                      <p:cBhvr>
                                        <p:cTn id="22" dur="1" fill="hold">
                                          <p:stCondLst>
                                            <p:cond delay="0"/>
                                          </p:stCondLst>
                                        </p:cTn>
                                        <p:tgtEl>
                                          <p:spTgt spid="40963">
                                            <p:txEl>
                                              <p:pRg st="2" end="2"/>
                                            </p:txEl>
                                          </p:spTgt>
                                        </p:tgtEl>
                                        <p:attrNameLst>
                                          <p:attrName>style.visibility</p:attrName>
                                        </p:attrNameLst>
                                      </p:cBhvr>
                                      <p:to>
                                        <p:strVal val="visible"/>
                                      </p:to>
                                    </p:set>
                                    <p:animEffect transition="in" filter="wipe(left)">
                                      <p:cBhvr>
                                        <p:cTn id="23" dur="500"/>
                                        <p:tgtEl>
                                          <p:spTgt spid="40963">
                                            <p:txEl>
                                              <p:pRg st="2" end="2"/>
                                            </p:txEl>
                                          </p:spTgt>
                                        </p:tgtEl>
                                      </p:cBhvr>
                                    </p:animEffect>
                                  </p:childTnLst>
                                </p:cTn>
                              </p:par>
                            </p:childTnLst>
                          </p:cTn>
                        </p:par>
                        <p:par>
                          <p:cTn id="24" fill="hold" nodeType="afterGroup">
                            <p:stCondLst>
                              <p:cond delay="3500"/>
                            </p:stCondLst>
                            <p:childTnLst>
                              <p:par>
                                <p:cTn id="25" presetID="22" presetClass="entr" presetSubtype="8" fill="hold" nodeType="afterEffect">
                                  <p:stCondLst>
                                    <p:cond delay="0"/>
                                  </p:stCondLst>
                                  <p:childTnLst>
                                    <p:set>
                                      <p:cBhvr>
                                        <p:cTn id="26" dur="1" fill="hold">
                                          <p:stCondLst>
                                            <p:cond delay="0"/>
                                          </p:stCondLst>
                                        </p:cTn>
                                        <p:tgtEl>
                                          <p:spTgt spid="40963">
                                            <p:txEl>
                                              <p:pRg st="3" end="3"/>
                                            </p:txEl>
                                          </p:spTgt>
                                        </p:tgtEl>
                                        <p:attrNameLst>
                                          <p:attrName>style.visibility</p:attrName>
                                        </p:attrNameLst>
                                      </p:cBhvr>
                                      <p:to>
                                        <p:strVal val="visible"/>
                                      </p:to>
                                    </p:set>
                                    <p:animEffect transition="in" filter="wipe(left)">
                                      <p:cBhvr>
                                        <p:cTn id="27" dur="500"/>
                                        <p:tgtEl>
                                          <p:spTgt spid="40963">
                                            <p:txEl>
                                              <p:pRg st="3" end="3"/>
                                            </p:txEl>
                                          </p:spTgt>
                                        </p:tgtEl>
                                      </p:cBhvr>
                                    </p:animEffect>
                                  </p:childTnLst>
                                </p:cTn>
                              </p:par>
                            </p:childTnLst>
                          </p:cTn>
                        </p:par>
                        <p:par>
                          <p:cTn id="28" fill="hold" nodeType="afterGroup">
                            <p:stCondLst>
                              <p:cond delay="4000"/>
                            </p:stCondLst>
                            <p:childTnLst>
                              <p:par>
                                <p:cTn id="29" presetID="22" presetClass="entr" presetSubtype="8" fill="hold" nodeType="after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Effect transition="in" filter="wipe(left)">
                                      <p:cBhvr>
                                        <p:cTn id="31" dur="500"/>
                                        <p:tgtEl>
                                          <p:spTgt spid="40963">
                                            <p:txEl>
                                              <p:pRg st="4" end="4"/>
                                            </p:txEl>
                                          </p:spTgt>
                                        </p:tgtEl>
                                      </p:cBhvr>
                                    </p:animEffect>
                                  </p:childTnLst>
                                </p:cTn>
                              </p:par>
                            </p:childTnLst>
                          </p:cTn>
                        </p:par>
                        <p:par>
                          <p:cTn id="32" fill="hold" nodeType="afterGroup">
                            <p:stCondLst>
                              <p:cond delay="4500"/>
                            </p:stCondLst>
                            <p:childTnLst>
                              <p:par>
                                <p:cTn id="33" presetID="22" presetClass="entr" presetSubtype="8" fill="hold" nodeType="afterEffect">
                                  <p:stCondLst>
                                    <p:cond delay="0"/>
                                  </p:stCondLst>
                                  <p:childTnLst>
                                    <p:set>
                                      <p:cBhvr>
                                        <p:cTn id="34" dur="1" fill="hold">
                                          <p:stCondLst>
                                            <p:cond delay="0"/>
                                          </p:stCondLst>
                                        </p:cTn>
                                        <p:tgtEl>
                                          <p:spTgt spid="40963">
                                            <p:txEl>
                                              <p:pRg st="5" end="5"/>
                                            </p:txEl>
                                          </p:spTgt>
                                        </p:tgtEl>
                                        <p:attrNameLst>
                                          <p:attrName>style.visibility</p:attrName>
                                        </p:attrNameLst>
                                      </p:cBhvr>
                                      <p:to>
                                        <p:strVal val="visible"/>
                                      </p:to>
                                    </p:set>
                                    <p:animEffect transition="in" filter="wipe(left)">
                                      <p:cBhvr>
                                        <p:cTn id="35" dur="500"/>
                                        <p:tgtEl>
                                          <p:spTgt spid="40963">
                                            <p:txEl>
                                              <p:pRg st="5" end="5"/>
                                            </p:txEl>
                                          </p:spTgt>
                                        </p:tgtEl>
                                      </p:cBhvr>
                                    </p:animEffect>
                                  </p:childTnLst>
                                </p:cTn>
                              </p:par>
                            </p:childTnLst>
                          </p:cTn>
                        </p:par>
                        <p:par>
                          <p:cTn id="36" fill="hold" nodeType="afterGroup">
                            <p:stCondLst>
                              <p:cond delay="5000"/>
                            </p:stCondLst>
                            <p:childTnLst>
                              <p:par>
                                <p:cTn id="37" presetID="22" presetClass="entr" presetSubtype="8" fill="hold" nodeType="afterEffect">
                                  <p:stCondLst>
                                    <p:cond delay="0"/>
                                  </p:stCondLst>
                                  <p:childTnLst>
                                    <p:set>
                                      <p:cBhvr>
                                        <p:cTn id="38" dur="1" fill="hold">
                                          <p:stCondLst>
                                            <p:cond delay="0"/>
                                          </p:stCondLst>
                                        </p:cTn>
                                        <p:tgtEl>
                                          <p:spTgt spid="40963">
                                            <p:txEl>
                                              <p:pRg st="6" end="6"/>
                                            </p:txEl>
                                          </p:spTgt>
                                        </p:tgtEl>
                                        <p:attrNameLst>
                                          <p:attrName>style.visibility</p:attrName>
                                        </p:attrNameLst>
                                      </p:cBhvr>
                                      <p:to>
                                        <p:strVal val="visible"/>
                                      </p:to>
                                    </p:set>
                                    <p:animEffect transition="in" filter="wipe(left)">
                                      <p:cBhvr>
                                        <p:cTn id="39" dur="500"/>
                                        <p:tgtEl>
                                          <p:spTgt spid="40963">
                                            <p:txEl>
                                              <p:pRg st="6" end="6"/>
                                            </p:txEl>
                                          </p:spTgt>
                                        </p:tgtEl>
                                      </p:cBhvr>
                                    </p:animEffect>
                                  </p:childTnLst>
                                </p:cTn>
                              </p:par>
                            </p:childTnLst>
                          </p:cTn>
                        </p:par>
                        <p:par>
                          <p:cTn id="40" fill="hold" nodeType="afterGroup">
                            <p:stCondLst>
                              <p:cond delay="5500"/>
                            </p:stCondLst>
                            <p:childTnLst>
                              <p:par>
                                <p:cTn id="41" presetID="22" presetClass="entr" presetSubtype="8" fill="hold" nodeType="afterEffect">
                                  <p:stCondLst>
                                    <p:cond delay="0"/>
                                  </p:stCondLst>
                                  <p:childTnLst>
                                    <p:set>
                                      <p:cBhvr>
                                        <p:cTn id="42" dur="1" fill="hold">
                                          <p:stCondLst>
                                            <p:cond delay="0"/>
                                          </p:stCondLst>
                                        </p:cTn>
                                        <p:tgtEl>
                                          <p:spTgt spid="40963">
                                            <p:txEl>
                                              <p:pRg st="7" end="7"/>
                                            </p:txEl>
                                          </p:spTgt>
                                        </p:tgtEl>
                                        <p:attrNameLst>
                                          <p:attrName>style.visibility</p:attrName>
                                        </p:attrNameLst>
                                      </p:cBhvr>
                                      <p:to>
                                        <p:strVal val="visible"/>
                                      </p:to>
                                    </p:set>
                                    <p:animEffect transition="in" filter="wipe(left)">
                                      <p:cBhvr>
                                        <p:cTn id="43" dur="500"/>
                                        <p:tgtEl>
                                          <p:spTgt spid="40963">
                                            <p:txEl>
                                              <p:pRg st="7" end="7"/>
                                            </p:txEl>
                                          </p:spTgt>
                                        </p:tgtEl>
                                      </p:cBhvr>
                                    </p:animEffect>
                                  </p:childTnLst>
                                </p:cTn>
                              </p:par>
                            </p:childTnLst>
                          </p:cTn>
                        </p:par>
                        <p:par>
                          <p:cTn id="44" fill="hold" nodeType="afterGroup">
                            <p:stCondLst>
                              <p:cond delay="6000"/>
                            </p:stCondLst>
                            <p:childTnLst>
                              <p:par>
                                <p:cTn id="45" presetID="22" presetClass="entr" presetSubtype="8"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Содержимое 2"/>
          <p:cNvSpPr>
            <a:spLocks noGrp="1"/>
          </p:cNvSpPr>
          <p:nvPr>
            <p:ph sz="half" idx="4294967295"/>
          </p:nvPr>
        </p:nvSpPr>
        <p:spPr>
          <a:xfrm>
            <a:off x="0" y="1600200"/>
            <a:ext cx="4746625" cy="4525963"/>
          </a:xfrm>
        </p:spPr>
        <p:txBody>
          <a:bodyPr/>
          <a:lstStyle/>
          <a:p>
            <a:pPr eaLnBrk="1" hangingPunct="1">
              <a:buFont typeface="Arial" panose="020B0604020202020204" pitchFamily="34" charset="0"/>
              <a:buNone/>
              <a:defRPr/>
            </a:pPr>
            <a:r>
              <a:rPr lang="ru-RU" altLang="ru-RU" dirty="0" smtClean="0">
                <a:latin typeface="Times New Roman" panose="02020603050405020304" pitchFamily="18" charset="0"/>
                <a:cs typeface="Times New Roman" panose="02020603050405020304" pitchFamily="18" charset="0"/>
              </a:rPr>
              <a:t>В 1921 г. вышла в</a:t>
            </a:r>
          </a:p>
          <a:p>
            <a:pPr eaLnBrk="1" hangingPunct="1">
              <a:buFont typeface="Arial" panose="020B0604020202020204" pitchFamily="34" charset="0"/>
              <a:buNone/>
              <a:defRPr/>
            </a:pPr>
            <a:r>
              <a:rPr lang="ru-RU" altLang="ru-RU" dirty="0" smtClean="0">
                <a:latin typeface="Times New Roman" panose="02020603050405020304" pitchFamily="18" charset="0"/>
                <a:cs typeface="Times New Roman" panose="02020603050405020304" pitchFamily="18" charset="0"/>
              </a:rPr>
              <a:t>свет книга А.М. </a:t>
            </a:r>
            <a:r>
              <a:rPr lang="ru-RU" altLang="ru-RU" dirty="0" err="1" smtClean="0">
                <a:latin typeface="Times New Roman" panose="02020603050405020304" pitchFamily="18" charset="0"/>
                <a:cs typeface="Times New Roman" panose="02020603050405020304" pitchFamily="18" charset="0"/>
              </a:rPr>
              <a:t>Безредки</a:t>
            </a:r>
            <a:r>
              <a:rPr lang="ru-RU" altLang="ru-RU" dirty="0" smtClean="0">
                <a:latin typeface="Times New Roman" panose="02020603050405020304" pitchFamily="18" charset="0"/>
                <a:cs typeface="Times New Roman" panose="02020603050405020304" pitchFamily="18" charset="0"/>
              </a:rPr>
              <a:t> </a:t>
            </a:r>
          </a:p>
          <a:p>
            <a:pPr eaLnBrk="1" hangingPunct="1">
              <a:buFont typeface="Arial" panose="020B0604020202020204" pitchFamily="34" charset="0"/>
              <a:buNone/>
              <a:defRPr/>
            </a:pPr>
            <a:r>
              <a:rPr lang="ru-RU" altLang="ru-RU" dirty="0" smtClean="0">
                <a:latin typeface="Times New Roman" panose="02020603050405020304" pitchFamily="18" charset="0"/>
                <a:cs typeface="Times New Roman" panose="02020603050405020304" pitchFamily="18" charset="0"/>
              </a:rPr>
              <a:t>«История одной </a:t>
            </a:r>
          </a:p>
          <a:p>
            <a:pPr eaLnBrk="1" hangingPunct="1">
              <a:buFont typeface="Arial" panose="020B0604020202020204" pitchFamily="34" charset="0"/>
              <a:buNone/>
              <a:defRPr/>
            </a:pPr>
            <a:r>
              <a:rPr lang="ru-RU" altLang="ru-RU" dirty="0" smtClean="0">
                <a:latin typeface="Times New Roman" panose="02020603050405020304" pitchFamily="18" charset="0"/>
                <a:cs typeface="Times New Roman" panose="02020603050405020304" pitchFamily="18" charset="0"/>
              </a:rPr>
              <a:t>идеи», посвященная</a:t>
            </a:r>
          </a:p>
          <a:p>
            <a:pPr eaLnBrk="1" hangingPunct="1">
              <a:buFont typeface="Arial" panose="020B0604020202020204" pitchFamily="34" charset="0"/>
              <a:buNone/>
              <a:defRPr/>
            </a:pPr>
            <a:r>
              <a:rPr lang="ru-RU" altLang="ru-RU" dirty="0" smtClean="0">
                <a:latin typeface="Times New Roman" panose="02020603050405020304" pitchFamily="18" charset="0"/>
                <a:cs typeface="Times New Roman" panose="02020603050405020304" pitchFamily="18" charset="0"/>
              </a:rPr>
              <a:t>творчеству Мечникова</a:t>
            </a:r>
          </a:p>
          <a:p>
            <a:pPr marL="0" indent="0" eaLnBrk="1" hangingPunct="1">
              <a:buFont typeface="Arial" panose="020B0604020202020204" pitchFamily="34" charset="0"/>
              <a:buNone/>
              <a:defRPr/>
            </a:pPr>
            <a:endParaRPr lang="ru-RU" altLang="ru-RU" dirty="0" smtClean="0"/>
          </a:p>
        </p:txBody>
      </p:sp>
      <p:sp>
        <p:nvSpPr>
          <p:cNvPr id="41987" name="Заголовок 6"/>
          <p:cNvSpPr>
            <a:spLocks noGrp="1"/>
          </p:cNvSpPr>
          <p:nvPr>
            <p:ph type="title" idx="4294967295"/>
          </p:nvPr>
        </p:nvSpPr>
        <p:spPr>
          <a:xfrm>
            <a:off x="0" y="365125"/>
            <a:ext cx="10515600" cy="1325563"/>
          </a:xfrm>
        </p:spPr>
        <p:txBody>
          <a:bodyPr/>
          <a:lstStyle/>
          <a:p>
            <a:pPr algn="ctr" eaLnBrk="1" hangingPunct="1"/>
            <a:r>
              <a:rPr lang="ru-RU" altLang="ru-RU" sz="3600" smtClean="0">
                <a:solidFill>
                  <a:srgbClr val="FF0000"/>
                </a:solidFill>
                <a:latin typeface="Times New Roman" pitchFamily="18" charset="0"/>
                <a:cs typeface="Times New Roman" pitchFamily="18" charset="0"/>
              </a:rPr>
              <a:t>Научно-просветительская </a:t>
            </a:r>
            <a:br>
              <a:rPr lang="ru-RU" altLang="ru-RU" sz="3600" smtClean="0">
                <a:solidFill>
                  <a:srgbClr val="FF0000"/>
                </a:solidFill>
                <a:latin typeface="Times New Roman" pitchFamily="18" charset="0"/>
                <a:cs typeface="Times New Roman" pitchFamily="18" charset="0"/>
              </a:rPr>
            </a:br>
            <a:r>
              <a:rPr lang="ru-RU" altLang="ru-RU" sz="3600" smtClean="0">
                <a:solidFill>
                  <a:srgbClr val="FF0000"/>
                </a:solidFill>
                <a:latin typeface="Times New Roman" pitchFamily="18" charset="0"/>
                <a:cs typeface="Times New Roman" pitchFamily="18" charset="0"/>
              </a:rPr>
              <a:t>деятельность</a:t>
            </a:r>
          </a:p>
        </p:txBody>
      </p:sp>
      <p:pic>
        <p:nvPicPr>
          <p:cNvPr id="1028" name="Picture 4" descr="http://search.rsl.ru/ru/image/page?id=01007853346&amp;page=2"/>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5065027" y="1840631"/>
            <a:ext cx="6430963" cy="450691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left)">
                                      <p:cBhvr>
                                        <p:cTn id="7" dur="1000"/>
                                        <p:tgtEl>
                                          <p:spTgt spid="41987"/>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1986">
                                            <p:txEl>
                                              <p:pRg st="0" end="0"/>
                                            </p:txEl>
                                          </p:spTgt>
                                        </p:tgtEl>
                                        <p:attrNameLst>
                                          <p:attrName>style.visibility</p:attrName>
                                        </p:attrNameLst>
                                      </p:cBhvr>
                                      <p:to>
                                        <p:strVal val="visible"/>
                                      </p:to>
                                    </p:set>
                                    <p:animEffect transition="in" filter="wipe(left)">
                                      <p:cBhvr>
                                        <p:cTn id="11" dur="500"/>
                                        <p:tgtEl>
                                          <p:spTgt spid="41986">
                                            <p:txEl>
                                              <p:pRg st="0" end="0"/>
                                            </p:txEl>
                                          </p:spTgt>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41986">
                                            <p:txEl>
                                              <p:pRg st="1" end="1"/>
                                            </p:txEl>
                                          </p:spTgt>
                                        </p:tgtEl>
                                        <p:attrNameLst>
                                          <p:attrName>style.visibility</p:attrName>
                                        </p:attrNameLst>
                                      </p:cBhvr>
                                      <p:to>
                                        <p:strVal val="visible"/>
                                      </p:to>
                                    </p:set>
                                    <p:animEffect transition="in" filter="wipe(left)">
                                      <p:cBhvr>
                                        <p:cTn id="15" dur="500"/>
                                        <p:tgtEl>
                                          <p:spTgt spid="41986">
                                            <p:txEl>
                                              <p:pRg st="1" end="1"/>
                                            </p:txEl>
                                          </p:spTgt>
                                        </p:tgtEl>
                                      </p:cBhvr>
                                    </p:animEffect>
                                  </p:childTnLst>
                                </p:cTn>
                              </p:par>
                            </p:childTnLst>
                          </p:cTn>
                        </p:par>
                        <p:par>
                          <p:cTn id="16" fill="hold" nodeType="afterGroup">
                            <p:stCondLst>
                              <p:cond delay="2000"/>
                            </p:stCondLst>
                            <p:childTnLst>
                              <p:par>
                                <p:cTn id="17" presetID="22" presetClass="entr" presetSubtype="8" fill="hold" nodeType="afterEffect">
                                  <p:stCondLst>
                                    <p:cond delay="0"/>
                                  </p:stCondLst>
                                  <p:childTnLst>
                                    <p:set>
                                      <p:cBhvr>
                                        <p:cTn id="18" dur="1" fill="hold">
                                          <p:stCondLst>
                                            <p:cond delay="0"/>
                                          </p:stCondLst>
                                        </p:cTn>
                                        <p:tgtEl>
                                          <p:spTgt spid="41986">
                                            <p:txEl>
                                              <p:pRg st="2" end="2"/>
                                            </p:txEl>
                                          </p:spTgt>
                                        </p:tgtEl>
                                        <p:attrNameLst>
                                          <p:attrName>style.visibility</p:attrName>
                                        </p:attrNameLst>
                                      </p:cBhvr>
                                      <p:to>
                                        <p:strVal val="visible"/>
                                      </p:to>
                                    </p:set>
                                    <p:animEffect transition="in" filter="wipe(left)">
                                      <p:cBhvr>
                                        <p:cTn id="19" dur="500"/>
                                        <p:tgtEl>
                                          <p:spTgt spid="41986">
                                            <p:txEl>
                                              <p:pRg st="2" end="2"/>
                                            </p:txEl>
                                          </p:spTgt>
                                        </p:tgtEl>
                                      </p:cBhvr>
                                    </p:animEffect>
                                  </p:childTnLst>
                                </p:cTn>
                              </p:par>
                            </p:childTnLst>
                          </p:cTn>
                        </p:par>
                        <p:par>
                          <p:cTn id="20" fill="hold" nodeType="afterGroup">
                            <p:stCondLst>
                              <p:cond delay="2500"/>
                            </p:stCondLst>
                            <p:childTnLst>
                              <p:par>
                                <p:cTn id="21" presetID="22" presetClass="entr" presetSubtype="8" fill="hold" nodeType="afterEffect">
                                  <p:stCondLst>
                                    <p:cond delay="0"/>
                                  </p:stCondLst>
                                  <p:childTnLst>
                                    <p:set>
                                      <p:cBhvr>
                                        <p:cTn id="22" dur="1" fill="hold">
                                          <p:stCondLst>
                                            <p:cond delay="0"/>
                                          </p:stCondLst>
                                        </p:cTn>
                                        <p:tgtEl>
                                          <p:spTgt spid="41986">
                                            <p:txEl>
                                              <p:pRg st="3" end="3"/>
                                            </p:txEl>
                                          </p:spTgt>
                                        </p:tgtEl>
                                        <p:attrNameLst>
                                          <p:attrName>style.visibility</p:attrName>
                                        </p:attrNameLst>
                                      </p:cBhvr>
                                      <p:to>
                                        <p:strVal val="visible"/>
                                      </p:to>
                                    </p:set>
                                    <p:animEffect transition="in" filter="wipe(left)">
                                      <p:cBhvr>
                                        <p:cTn id="23" dur="500"/>
                                        <p:tgtEl>
                                          <p:spTgt spid="41986">
                                            <p:txEl>
                                              <p:pRg st="3" end="3"/>
                                            </p:txEl>
                                          </p:spTgt>
                                        </p:tgtEl>
                                      </p:cBhvr>
                                    </p:animEffect>
                                  </p:childTnLst>
                                </p:cTn>
                              </p:par>
                            </p:childTnLst>
                          </p:cTn>
                        </p:par>
                        <p:par>
                          <p:cTn id="24" fill="hold" nodeType="afterGroup">
                            <p:stCondLst>
                              <p:cond delay="3000"/>
                            </p:stCondLst>
                            <p:childTnLst>
                              <p:par>
                                <p:cTn id="25" presetID="22" presetClass="entr" presetSubtype="8" fill="hold" nodeType="afterEffect">
                                  <p:stCondLst>
                                    <p:cond delay="0"/>
                                  </p:stCondLst>
                                  <p:childTnLst>
                                    <p:set>
                                      <p:cBhvr>
                                        <p:cTn id="26" dur="1" fill="hold">
                                          <p:stCondLst>
                                            <p:cond delay="0"/>
                                          </p:stCondLst>
                                        </p:cTn>
                                        <p:tgtEl>
                                          <p:spTgt spid="41986">
                                            <p:txEl>
                                              <p:pRg st="4" end="4"/>
                                            </p:txEl>
                                          </p:spTgt>
                                        </p:tgtEl>
                                        <p:attrNameLst>
                                          <p:attrName>style.visibility</p:attrName>
                                        </p:attrNameLst>
                                      </p:cBhvr>
                                      <p:to>
                                        <p:strVal val="visible"/>
                                      </p:to>
                                    </p:set>
                                    <p:animEffect transition="in" filter="wipe(left)">
                                      <p:cBhvr>
                                        <p:cTn id="27" dur="500"/>
                                        <p:tgtEl>
                                          <p:spTgt spid="41986">
                                            <p:txEl>
                                              <p:pRg st="4" end="4"/>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ipe(left)">
                                      <p:cBhvr>
                                        <p:cTn id="30"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Содержимое 2"/>
          <p:cNvSpPr>
            <a:spLocks noGrp="1"/>
          </p:cNvSpPr>
          <p:nvPr>
            <p:ph idx="4294967295"/>
          </p:nvPr>
        </p:nvSpPr>
        <p:spPr>
          <a:xfrm>
            <a:off x="4800600" y="1620838"/>
            <a:ext cx="6669088" cy="4351337"/>
          </a:xfrm>
        </p:spPr>
        <p:txBody>
          <a:bodyPr/>
          <a:lstStyle/>
          <a:p>
            <a:pPr eaLnBrk="1" hangingPunct="1">
              <a:buFont typeface="Arial" charset="0"/>
              <a:buNone/>
            </a:pPr>
            <a:r>
              <a:rPr lang="ru-RU" altLang="ru-RU" sz="3600" b="1" smtClean="0">
                <a:solidFill>
                  <a:srgbClr val="002060"/>
                </a:solidFill>
                <a:latin typeface="Times New Roman" pitchFamily="18" charset="0"/>
                <a:cs typeface="Times New Roman" pitchFamily="18" charset="0"/>
              </a:rPr>
              <a:t>Гамалея </a:t>
            </a:r>
          </a:p>
          <a:p>
            <a:pPr eaLnBrk="1" hangingPunct="1">
              <a:buFont typeface="Arial" charset="0"/>
              <a:buNone/>
            </a:pPr>
            <a:r>
              <a:rPr lang="ru-RU" altLang="ru-RU" sz="3600" b="1" smtClean="0">
                <a:solidFill>
                  <a:srgbClr val="002060"/>
                </a:solidFill>
                <a:latin typeface="Times New Roman" pitchFamily="18" charset="0"/>
                <a:cs typeface="Times New Roman" pitchFamily="18" charset="0"/>
              </a:rPr>
              <a:t>Николай Федорович</a:t>
            </a:r>
          </a:p>
          <a:p>
            <a:pPr eaLnBrk="1" hangingPunct="1">
              <a:buFont typeface="Arial" charset="0"/>
              <a:buNone/>
            </a:pPr>
            <a:r>
              <a:rPr lang="ru-RU" altLang="ru-RU" sz="3600" b="1" smtClean="0">
                <a:latin typeface="Times New Roman" pitchFamily="18" charset="0"/>
                <a:cs typeface="Times New Roman" pitchFamily="18" charset="0"/>
              </a:rPr>
              <a:t> </a:t>
            </a:r>
            <a:r>
              <a:rPr lang="ru-RU" altLang="ru-RU" smtClean="0">
                <a:solidFill>
                  <a:srgbClr val="0070C0"/>
                </a:solidFill>
                <a:latin typeface="Times New Roman" pitchFamily="18" charset="0"/>
                <a:cs typeface="Times New Roman" pitchFamily="18" charset="0"/>
              </a:rPr>
              <a:t>(1859 – 1949)</a:t>
            </a:r>
            <a:endParaRPr lang="ru-RU" altLang="ru-RU" smtClean="0">
              <a:solidFill>
                <a:srgbClr val="0070C0"/>
              </a:solidFill>
            </a:endParaRPr>
          </a:p>
          <a:p>
            <a:pPr eaLnBrk="1" hangingPunct="1">
              <a:buFont typeface="Arial" charset="0"/>
              <a:buNone/>
            </a:pPr>
            <a:r>
              <a:rPr lang="ru-RU" altLang="ru-RU" smtClean="0">
                <a:latin typeface="Times New Roman" pitchFamily="18" charset="0"/>
                <a:cs typeface="Times New Roman" pitchFamily="18" charset="0"/>
              </a:rPr>
              <a:t>микробиолог, эпидемиолог,</a:t>
            </a:r>
          </a:p>
          <a:p>
            <a:pPr eaLnBrk="1" hangingPunct="1">
              <a:buFont typeface="Arial" charset="0"/>
              <a:buNone/>
            </a:pPr>
            <a:r>
              <a:rPr lang="ru-RU" altLang="ru-RU" smtClean="0">
                <a:latin typeface="Times New Roman" pitchFamily="18" charset="0"/>
                <a:cs typeface="Times New Roman" pitchFamily="18" charset="0"/>
              </a:rPr>
              <a:t>гигиенист, организатор</a:t>
            </a:r>
          </a:p>
          <a:p>
            <a:pPr eaLnBrk="1" hangingPunct="1">
              <a:buFont typeface="Arial" charset="0"/>
              <a:buNone/>
            </a:pPr>
            <a:r>
              <a:rPr lang="ru-RU" altLang="ru-RU" smtClean="0">
                <a:latin typeface="Times New Roman" pitchFamily="18" charset="0"/>
                <a:cs typeface="Times New Roman" pitchFamily="18" charset="0"/>
              </a:rPr>
              <a:t>здравоохранения,</a:t>
            </a:r>
          </a:p>
          <a:p>
            <a:pPr eaLnBrk="1" hangingPunct="1">
              <a:buFont typeface="Arial" charset="0"/>
              <a:buNone/>
            </a:pPr>
            <a:r>
              <a:rPr lang="ru-RU" altLang="ru-RU" smtClean="0">
                <a:latin typeface="Times New Roman" pitchFamily="18" charset="0"/>
                <a:cs typeface="Times New Roman" pitchFamily="18" charset="0"/>
              </a:rPr>
              <a:t>почетный член АН СССР, академик АМН</a:t>
            </a:r>
          </a:p>
        </p:txBody>
      </p:sp>
      <p:pic>
        <p:nvPicPr>
          <p:cNvPr id="1026" name="Picture 2" descr="http://szao-cbs.ru/kraeved/wp-content/uploads/sites/5/2016/07/%D0%93%D0%90%D0%9C%D0%90%D0%9B%D0%95%D0%AF-%D0%9D%D0%B8%D0%BA%D0%BE%D0%BB%D0%B0%D0%B9-%D0%A4%D0%B5%D0%B4%D0%BE%D1%80%D0%BE%D0%B2%D0%B8%D1%8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288" y="830263"/>
            <a:ext cx="4210050" cy="534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par>
                                <p:cTn id="8" presetID="22" presetClass="entr" presetSubtype="8" fill="hold" nodeType="withEffect">
                                  <p:stCondLst>
                                    <p:cond delay="0"/>
                                  </p:stCondLst>
                                  <p:childTnLst>
                                    <p:set>
                                      <p:cBhvr>
                                        <p:cTn id="9" dur="1" fill="hold">
                                          <p:stCondLst>
                                            <p:cond delay="0"/>
                                          </p:stCondLst>
                                        </p:cTn>
                                        <p:tgtEl>
                                          <p:spTgt spid="43010">
                                            <p:txEl>
                                              <p:pRg st="0" end="0"/>
                                            </p:txEl>
                                          </p:spTgt>
                                        </p:tgtEl>
                                        <p:attrNameLst>
                                          <p:attrName>style.visibility</p:attrName>
                                        </p:attrNameLst>
                                      </p:cBhvr>
                                      <p:to>
                                        <p:strVal val="visible"/>
                                      </p:to>
                                    </p:set>
                                    <p:animEffect transition="in" filter="wipe(left)">
                                      <p:cBhvr>
                                        <p:cTn id="10" dur="1000"/>
                                        <p:tgtEl>
                                          <p:spTgt spid="43010">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3010">
                                            <p:txEl>
                                              <p:pRg st="1" end="1"/>
                                            </p:txEl>
                                          </p:spTgt>
                                        </p:tgtEl>
                                        <p:attrNameLst>
                                          <p:attrName>style.visibility</p:attrName>
                                        </p:attrNameLst>
                                      </p:cBhvr>
                                      <p:to>
                                        <p:strVal val="visible"/>
                                      </p:to>
                                    </p:set>
                                    <p:animEffect transition="in" filter="wipe(left)">
                                      <p:cBhvr>
                                        <p:cTn id="13" dur="1000"/>
                                        <p:tgtEl>
                                          <p:spTgt spid="43010">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3010">
                                            <p:txEl>
                                              <p:pRg st="2" end="2"/>
                                            </p:txEl>
                                          </p:spTgt>
                                        </p:tgtEl>
                                        <p:attrNameLst>
                                          <p:attrName>style.visibility</p:attrName>
                                        </p:attrNameLst>
                                      </p:cBhvr>
                                      <p:to>
                                        <p:strVal val="visible"/>
                                      </p:to>
                                    </p:set>
                                    <p:animEffect transition="in" filter="wipe(left)">
                                      <p:cBhvr>
                                        <p:cTn id="16" dur="1000"/>
                                        <p:tgtEl>
                                          <p:spTgt spid="43010">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43010">
                                            <p:txEl>
                                              <p:pRg st="3" end="3"/>
                                            </p:txEl>
                                          </p:spTgt>
                                        </p:tgtEl>
                                        <p:attrNameLst>
                                          <p:attrName>style.visibility</p:attrName>
                                        </p:attrNameLst>
                                      </p:cBhvr>
                                      <p:to>
                                        <p:strVal val="visible"/>
                                      </p:to>
                                    </p:set>
                                    <p:animEffect transition="in" filter="wipe(left)">
                                      <p:cBhvr>
                                        <p:cTn id="19" dur="1000"/>
                                        <p:tgtEl>
                                          <p:spTgt spid="43010">
                                            <p:txEl>
                                              <p:pRg st="3" end="3"/>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43010">
                                            <p:txEl>
                                              <p:pRg st="4" end="4"/>
                                            </p:txEl>
                                          </p:spTgt>
                                        </p:tgtEl>
                                        <p:attrNameLst>
                                          <p:attrName>style.visibility</p:attrName>
                                        </p:attrNameLst>
                                      </p:cBhvr>
                                      <p:to>
                                        <p:strVal val="visible"/>
                                      </p:to>
                                    </p:set>
                                    <p:animEffect transition="in" filter="wipe(left)">
                                      <p:cBhvr>
                                        <p:cTn id="22" dur="1000"/>
                                        <p:tgtEl>
                                          <p:spTgt spid="43010">
                                            <p:txEl>
                                              <p:pRg st="4" end="4"/>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43010">
                                            <p:txEl>
                                              <p:pRg st="5" end="5"/>
                                            </p:txEl>
                                          </p:spTgt>
                                        </p:tgtEl>
                                        <p:attrNameLst>
                                          <p:attrName>style.visibility</p:attrName>
                                        </p:attrNameLst>
                                      </p:cBhvr>
                                      <p:to>
                                        <p:strVal val="visible"/>
                                      </p:to>
                                    </p:set>
                                    <p:animEffect transition="in" filter="wipe(left)">
                                      <p:cBhvr>
                                        <p:cTn id="25" dur="1000"/>
                                        <p:tgtEl>
                                          <p:spTgt spid="43010">
                                            <p:txEl>
                                              <p:pRg st="5" end="5"/>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43010">
                                            <p:txEl>
                                              <p:pRg st="6" end="6"/>
                                            </p:txEl>
                                          </p:spTgt>
                                        </p:tgtEl>
                                        <p:attrNameLst>
                                          <p:attrName>style.visibility</p:attrName>
                                        </p:attrNameLst>
                                      </p:cBhvr>
                                      <p:to>
                                        <p:strVal val="visible"/>
                                      </p:to>
                                    </p:set>
                                    <p:animEffect transition="in" filter="wipe(left)">
                                      <p:cBhvr>
                                        <p:cTn id="28" dur="1000"/>
                                        <p:tgtEl>
                                          <p:spTgt spid="430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673100"/>
            <a:ext cx="5738813" cy="5503863"/>
          </a:xfrm>
        </p:spPr>
        <p:txBody>
          <a:bodyPr rtlCol="0">
            <a:normAutofit/>
          </a:bodyPr>
          <a:lstStyle/>
          <a:p>
            <a:pPr marL="285750" indent="-285750"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1880 г</a:t>
            </a:r>
            <a:r>
              <a:rPr lang="ru-RU" dirty="0">
                <a:solidFill>
                  <a:srgbClr val="000000"/>
                </a:solidFill>
                <a:latin typeface="Times New Roman" panose="02020603050405020304" pitchFamily="18" charset="0"/>
                <a:cs typeface="Times New Roman" panose="02020603050405020304" pitchFamily="18" charset="0"/>
              </a:rPr>
              <a:t>. - окончил Новороссийский университет в Одессе </a:t>
            </a:r>
          </a:p>
          <a:p>
            <a:pPr marL="285750" indent="-285750"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1883 г</a:t>
            </a:r>
            <a:r>
              <a:rPr lang="ru-RU" dirty="0">
                <a:solidFill>
                  <a:srgbClr val="000000"/>
                </a:solidFill>
                <a:latin typeface="Times New Roman" panose="02020603050405020304" pitchFamily="18" charset="0"/>
                <a:cs typeface="Times New Roman" panose="02020603050405020304" pitchFamily="18" charset="0"/>
              </a:rPr>
              <a:t>. - окончил Военно-медицинской академии в Петербурге </a:t>
            </a:r>
            <a:endParaRPr lang="ru-RU" dirty="0" smtClean="0">
              <a:solidFill>
                <a:srgbClr val="000000"/>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1886 г</a:t>
            </a:r>
            <a:r>
              <a:rPr lang="ru-RU" dirty="0">
                <a:solidFill>
                  <a:srgbClr val="000000"/>
                </a:solidFill>
                <a:latin typeface="Times New Roman" panose="02020603050405020304" pitchFamily="18" charset="0"/>
                <a:cs typeface="Times New Roman" panose="02020603050405020304" pitchFamily="18" charset="0"/>
              </a:rPr>
              <a:t>. - работал в Париже </a:t>
            </a:r>
            <a:r>
              <a:rPr lang="ru-RU" dirty="0" smtClean="0">
                <a:solidFill>
                  <a:srgbClr val="000000"/>
                </a:solidFill>
                <a:latin typeface="Times New Roman" panose="02020603050405020304" pitchFamily="18" charset="0"/>
                <a:cs typeface="Times New Roman" panose="02020603050405020304" pitchFamily="18" charset="0"/>
              </a:rPr>
              <a:t>в институте Л</a:t>
            </a:r>
            <a:r>
              <a:rPr lang="ru-RU" dirty="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Пастера</a:t>
            </a:r>
          </a:p>
          <a:p>
            <a:pPr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изучая прививки против бешенства, усовершенствовал пастеровский метод</a:t>
            </a:r>
            <a:endParaRPr lang="ru-RU" sz="4000" dirty="0" smtClean="0">
              <a:latin typeface="Times New Roman" pitchFamily="18" charset="0"/>
              <a:cs typeface="Times New Roman" pitchFamily="18" charset="0"/>
            </a:endParaRPr>
          </a:p>
          <a:p>
            <a:pPr algn="ctr" eaLnBrk="1" fontAlgn="auto" hangingPunct="1">
              <a:spcAft>
                <a:spcPts val="0"/>
              </a:spcAft>
              <a:buFont typeface="Arial" panose="020B0604020202020204" pitchFamily="34" charset="0"/>
              <a:buChar char="•"/>
              <a:defRPr/>
            </a:pPr>
            <a:endParaRPr lang="ru-RU" dirty="0">
              <a:solidFill>
                <a:srgbClr val="000000"/>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19888" y="3517900"/>
            <a:ext cx="5014912" cy="2949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35040" y="308008"/>
            <a:ext cx="2589196" cy="3330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1000"/>
                                        <p:tgtEl>
                                          <p:spTgt spid="3">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1000"/>
                                        <p:tgtEl>
                                          <p:spTgt spid="3">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hangingPunct="1"/>
            <a:r>
              <a:rPr lang="ru-RU" altLang="ru-RU" smtClean="0">
                <a:solidFill>
                  <a:srgbClr val="002060"/>
                </a:solidFill>
                <a:latin typeface="Times New Roman" pitchFamily="18" charset="0"/>
                <a:cs typeface="Times New Roman" pitchFamily="18" charset="0"/>
              </a:rPr>
              <a:t>Страничка 1</a:t>
            </a:r>
            <a:r>
              <a:rPr lang="ru-RU" altLang="ru-RU" smtClean="0">
                <a:solidFill>
                  <a:srgbClr val="0070C0"/>
                </a:solidFill>
                <a:latin typeface="Times New Roman" pitchFamily="18" charset="0"/>
                <a:cs typeface="Times New Roman" pitchFamily="18" charset="0"/>
              </a:rPr>
              <a:t/>
            </a:r>
            <a:br>
              <a:rPr lang="ru-RU" altLang="ru-RU" smtClean="0">
                <a:solidFill>
                  <a:srgbClr val="0070C0"/>
                </a:solidFill>
                <a:latin typeface="Times New Roman" pitchFamily="18" charset="0"/>
                <a:cs typeface="Times New Roman" pitchFamily="18" charset="0"/>
              </a:rPr>
            </a:br>
            <a:r>
              <a:rPr lang="ru-RU" altLang="ru-RU" smtClean="0">
                <a:latin typeface="Times New Roman" pitchFamily="18" charset="0"/>
                <a:cs typeface="Times New Roman" pitchFamily="18" charset="0"/>
              </a:rPr>
              <a:t/>
            </a:r>
            <a:br>
              <a:rPr lang="ru-RU" altLang="ru-RU" smtClean="0">
                <a:latin typeface="Times New Roman" pitchFamily="18" charset="0"/>
                <a:cs typeface="Times New Roman" pitchFamily="18" charset="0"/>
              </a:rPr>
            </a:br>
            <a:r>
              <a:rPr lang="ru-RU" altLang="ru-RU" smtClean="0">
                <a:latin typeface="Times New Roman" pitchFamily="18" charset="0"/>
                <a:cs typeface="Times New Roman" pitchFamily="18" charset="0"/>
              </a:rPr>
              <a:t> </a:t>
            </a:r>
            <a:endParaRPr lang="ru-RU" altLang="ru-RU" smtClean="0">
              <a:solidFill>
                <a:srgbClr val="FF0000"/>
              </a:solidFill>
              <a:latin typeface="Times New Roman" pitchFamily="18" charset="0"/>
              <a:cs typeface="Times New Roman" pitchFamily="18" charset="0"/>
            </a:endParaRPr>
          </a:p>
        </p:txBody>
      </p:sp>
      <p:sp>
        <p:nvSpPr>
          <p:cNvPr id="4" name="Текст 3"/>
          <p:cNvSpPr>
            <a:spLocks noGrp="1"/>
          </p:cNvSpPr>
          <p:nvPr>
            <p:ph type="body" idx="1"/>
          </p:nvPr>
        </p:nvSpPr>
        <p:spPr>
          <a:xfrm>
            <a:off x="919163" y="3578225"/>
            <a:ext cx="10515600" cy="1500188"/>
          </a:xfrm>
        </p:spPr>
        <p:txBody>
          <a:bodyPr/>
          <a:lstStyle/>
          <a:p>
            <a:pPr algn="ctr">
              <a:buFont typeface="Arial" panose="020B0604020202020204" pitchFamily="34" charset="0"/>
              <a:buNone/>
              <a:defRPr/>
            </a:pPr>
            <a:r>
              <a:rPr lang="ru-RU" altLang="ru-RU" sz="6000" dirty="0" smtClean="0">
                <a:solidFill>
                  <a:srgbClr val="FF0000"/>
                </a:solidFill>
                <a:latin typeface="Times New Roman" panose="02020603050405020304" pitchFamily="18" charset="0"/>
                <a:cs typeface="Times New Roman" panose="02020603050405020304" pitchFamily="18" charset="0"/>
              </a:rPr>
              <a:t>Историческая…</a:t>
            </a:r>
            <a:endParaRPr lang="ru-RU" altLang="ru-RU" sz="60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None/>
              <a:defRPr/>
            </a:pPr>
            <a:endParaRPr lang="ru-RU" dirty="0"/>
          </a:p>
        </p:txBody>
      </p:sp>
      <p:sp>
        <p:nvSpPr>
          <p:cNvPr id="3" name="Прямоугольник 2"/>
          <p:cNvSpPr>
            <a:spLocks noChangeArrowheads="1"/>
          </p:cNvSpPr>
          <p:nvPr/>
        </p:nvSpPr>
        <p:spPr bwMode="auto">
          <a:xfrm>
            <a:off x="5257800" y="528638"/>
            <a:ext cx="68024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r" eaLnBrk="1" hangingPunct="1">
              <a:lnSpc>
                <a:spcPct val="100000"/>
              </a:lnSpc>
              <a:spcBef>
                <a:spcPct val="0"/>
              </a:spcBef>
              <a:buFontTx/>
              <a:buNone/>
            </a:pPr>
            <a:r>
              <a:rPr lang="ru-RU" altLang="ru-RU" sz="3200" b="1" i="1">
                <a:solidFill>
                  <a:srgbClr val="0070C0"/>
                </a:solidFill>
                <a:latin typeface="Segoe Print" pitchFamily="2" charset="0"/>
                <a:cs typeface="Times New Roman" pitchFamily="18" charset="0"/>
              </a:rPr>
              <a:t>«Счастье в жизни, </a:t>
            </a:r>
          </a:p>
          <a:p>
            <a:pPr algn="r" eaLnBrk="1" hangingPunct="1">
              <a:lnSpc>
                <a:spcPct val="100000"/>
              </a:lnSpc>
              <a:spcBef>
                <a:spcPct val="0"/>
              </a:spcBef>
              <a:buFontTx/>
              <a:buNone/>
            </a:pPr>
            <a:r>
              <a:rPr lang="ru-RU" altLang="ru-RU" sz="3200" b="1" i="1">
                <a:solidFill>
                  <a:srgbClr val="0070C0"/>
                </a:solidFill>
                <a:latin typeface="Segoe Print" pitchFamily="2" charset="0"/>
                <a:cs typeface="Times New Roman" pitchFamily="18" charset="0"/>
              </a:rPr>
              <a:t>а жизнь в работе»</a:t>
            </a:r>
            <a:br>
              <a:rPr lang="ru-RU" altLang="ru-RU" sz="3200" b="1" i="1">
                <a:solidFill>
                  <a:srgbClr val="0070C0"/>
                </a:solidFill>
                <a:latin typeface="Segoe Print" pitchFamily="2" charset="0"/>
                <a:cs typeface="Times New Roman" pitchFamily="18" charset="0"/>
              </a:rPr>
            </a:br>
            <a:r>
              <a:rPr lang="ru-RU" altLang="ru-RU" sz="3200" b="1" i="1">
                <a:solidFill>
                  <a:srgbClr val="0070C0"/>
                </a:solidFill>
                <a:latin typeface="Segoe Print" pitchFamily="2" charset="0"/>
                <a:cs typeface="Times New Roman" pitchFamily="18" charset="0"/>
              </a:rPr>
              <a:t>Л.А. Зильбер</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3"/>
          <p:cNvSpPr>
            <a:spLocks noGrp="1"/>
          </p:cNvSpPr>
          <p:nvPr>
            <p:ph type="title"/>
          </p:nvPr>
        </p:nvSpPr>
        <p:spPr/>
        <p:txBody>
          <a:bodyPr/>
          <a:lstStyle/>
          <a:p>
            <a:pPr algn="ctr" eaLnBrk="1" hangingPunct="1"/>
            <a:r>
              <a:rPr lang="ru-RU" altLang="ru-RU" sz="4000" smtClean="0">
                <a:solidFill>
                  <a:srgbClr val="FF0000"/>
                </a:solidFill>
                <a:latin typeface="Times New Roman" pitchFamily="18" charset="0"/>
                <a:cs typeface="Times New Roman" pitchFamily="18" charset="0"/>
              </a:rPr>
              <a:t>Открытие бактериологической станции</a:t>
            </a:r>
            <a:br>
              <a:rPr lang="ru-RU" altLang="ru-RU" sz="4000" smtClean="0">
                <a:solidFill>
                  <a:srgbClr val="FF0000"/>
                </a:solidFill>
                <a:latin typeface="Times New Roman" pitchFamily="18" charset="0"/>
                <a:cs typeface="Times New Roman" pitchFamily="18" charset="0"/>
              </a:rPr>
            </a:br>
            <a:r>
              <a:rPr lang="ru-RU" altLang="ru-RU" sz="4000" smtClean="0">
                <a:solidFill>
                  <a:srgbClr val="FF0000"/>
                </a:solidFill>
                <a:latin typeface="Times New Roman" pitchFamily="18" charset="0"/>
                <a:cs typeface="Times New Roman" pitchFamily="18" charset="0"/>
              </a:rPr>
              <a:t> в Одессе</a:t>
            </a:r>
            <a:endParaRPr lang="ru-RU" altLang="ru-RU" sz="4000" smtClean="0">
              <a:solidFill>
                <a:srgbClr val="FF0000"/>
              </a:solidFill>
            </a:endParaRPr>
          </a:p>
        </p:txBody>
      </p:sp>
      <p:sp>
        <p:nvSpPr>
          <p:cNvPr id="45059" name="Объект 4"/>
          <p:cNvSpPr>
            <a:spLocks noGrp="1"/>
          </p:cNvSpPr>
          <p:nvPr>
            <p:ph sz="half" idx="1"/>
          </p:nvPr>
        </p:nvSpPr>
        <p:spPr>
          <a:xfrm>
            <a:off x="234950" y="1646238"/>
            <a:ext cx="6148388" cy="4937125"/>
          </a:xfrm>
        </p:spPr>
        <p:txBody>
          <a:bodyPr/>
          <a:lstStyle/>
          <a:p>
            <a:pPr eaLnBrk="1" hangingPunct="1">
              <a:buFont typeface="Arial" panose="020B0604020202020204" pitchFamily="34" charset="0"/>
              <a:buChar char="•"/>
              <a:defRPr/>
            </a:pPr>
            <a:r>
              <a:rPr lang="ru-RU" altLang="ru-RU" dirty="0" smtClean="0">
                <a:solidFill>
                  <a:srgbClr val="000000"/>
                </a:solidFill>
                <a:latin typeface="Times New Roman" panose="02020603050405020304" pitchFamily="18" charset="0"/>
                <a:cs typeface="Times New Roman" panose="02020603050405020304" pitchFamily="18" charset="0"/>
              </a:rPr>
              <a:t>1886 г. - вместе с И.И. Мечниковым организовал в Одессе </a:t>
            </a:r>
            <a:r>
              <a:rPr lang="ru-RU" altLang="ru-RU" dirty="0" smtClean="0">
                <a:latin typeface="Times New Roman" panose="02020603050405020304" pitchFamily="18" charset="0"/>
                <a:cs typeface="Times New Roman" panose="02020603050405020304" pitchFamily="18" charset="0"/>
              </a:rPr>
              <a:t>первую в Российской империи </a:t>
            </a:r>
            <a:r>
              <a:rPr lang="ru-RU" altLang="ru-RU" dirty="0" smtClean="0">
                <a:solidFill>
                  <a:srgbClr val="000000"/>
                </a:solidFill>
                <a:latin typeface="Times New Roman" panose="02020603050405020304" pitchFamily="18" charset="0"/>
                <a:cs typeface="Times New Roman" panose="02020603050405020304" pitchFamily="18" charset="0"/>
              </a:rPr>
              <a:t>бактериологическую станцию</a:t>
            </a:r>
          </a:p>
          <a:p>
            <a:pPr marL="0" indent="0" eaLnBrk="1" hangingPunct="1">
              <a:buFont typeface="Arial" panose="020B0604020202020204" pitchFamily="34" charset="0"/>
              <a:buNone/>
              <a:defRPr/>
            </a:pPr>
            <a:endParaRPr lang="ru-RU" altLang="ru-RU" dirty="0" smtClean="0">
              <a:solidFill>
                <a:srgbClr val="000000"/>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Char char="•"/>
              <a:defRPr/>
            </a:pPr>
            <a:r>
              <a:rPr lang="ru-RU" altLang="ru-RU" dirty="0" smtClean="0">
                <a:latin typeface="Times New Roman" panose="02020603050405020304" pitchFamily="18" charset="0"/>
                <a:cs typeface="Times New Roman" panose="02020603050405020304" pitchFamily="18" charset="0"/>
              </a:rPr>
              <a:t>работал над усовершенствованием вакцин</a:t>
            </a:r>
          </a:p>
          <a:p>
            <a:pPr eaLnBrk="1" hangingPunct="1">
              <a:buFont typeface="Arial" panose="020B0604020202020204" pitchFamily="34" charset="0"/>
              <a:buNone/>
              <a:defRPr/>
            </a:pPr>
            <a:r>
              <a:rPr lang="ru-RU" altLang="ru-RU" dirty="0" smtClean="0">
                <a:latin typeface="Times New Roman" panose="02020603050405020304" pitchFamily="18" charset="0"/>
                <a:cs typeface="Times New Roman" panose="02020603050405020304" pitchFamily="18" charset="0"/>
              </a:rPr>
              <a:t>                          </a:t>
            </a:r>
          </a:p>
          <a:p>
            <a:pPr eaLnBrk="1" hangingPunct="1">
              <a:buFont typeface="Arial" panose="020B0604020202020204" pitchFamily="34" charset="0"/>
              <a:buNone/>
              <a:defRPr/>
            </a:pPr>
            <a:endParaRPr lang="ru-RU" altLang="ru-RU" dirty="0" smtClean="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ru-RU" altLang="ru-RU" dirty="0" smtClean="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ru-RU" altLang="ru-RU" sz="2000" dirty="0" smtClean="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ru-RU" altLang="ru-RU" sz="2000" dirty="0" smtClean="0">
              <a:latin typeface="Times New Roman" panose="02020603050405020304" pitchFamily="18" charset="0"/>
              <a:cs typeface="Times New Roman" panose="02020603050405020304" pitchFamily="18" charset="0"/>
            </a:endParaRPr>
          </a:p>
          <a:p>
            <a:pPr algn="ctr" eaLnBrk="1" hangingPunct="1">
              <a:buFont typeface="Arial" panose="020B0604020202020204" pitchFamily="34" charset="0"/>
              <a:buNone/>
              <a:defRPr/>
            </a:pPr>
            <a:r>
              <a:rPr lang="ru-RU" altLang="ru-RU" sz="2000" dirty="0" smtClean="0">
                <a:latin typeface="Times New Roman" panose="02020603050405020304" pitchFamily="18" charset="0"/>
                <a:cs typeface="Times New Roman" panose="02020603050405020304" pitchFamily="18" charset="0"/>
              </a:rPr>
              <a:t>                                                                        </a:t>
            </a:r>
            <a:endParaRPr lang="ru-RU" altLang="ru-RU" sz="2400" dirty="0" smtClean="0">
              <a:latin typeface="Times New Roman" panose="02020603050405020304" pitchFamily="18" charset="0"/>
              <a:cs typeface="Times New Roman" panose="02020603050405020304" pitchFamily="18" charset="0"/>
            </a:endParaRPr>
          </a:p>
        </p:txBody>
      </p:sp>
      <p:pic>
        <p:nvPicPr>
          <p:cNvPr id="12289" name="Picture 1" descr="48be77feacbd"/>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383338" y="1576388"/>
            <a:ext cx="5608637" cy="381476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wipe(left)">
                                      <p:cBhvr>
                                        <p:cTn id="7" dur="1000"/>
                                        <p:tgtEl>
                                          <p:spTgt spid="45058"/>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5059">
                                            <p:txEl>
                                              <p:pRg st="0" end="0"/>
                                            </p:txEl>
                                          </p:spTgt>
                                        </p:tgtEl>
                                        <p:attrNameLst>
                                          <p:attrName>style.visibility</p:attrName>
                                        </p:attrNameLst>
                                      </p:cBhvr>
                                      <p:to>
                                        <p:strVal val="visible"/>
                                      </p:to>
                                    </p:set>
                                    <p:animEffect transition="in" filter="wipe(left)">
                                      <p:cBhvr>
                                        <p:cTn id="11" dur="500"/>
                                        <p:tgtEl>
                                          <p:spTgt spid="45059">
                                            <p:txEl>
                                              <p:pRg st="0" end="0"/>
                                            </p:txEl>
                                          </p:spTgt>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animEffect transition="in" filter="wipe(left)">
                                      <p:cBhvr>
                                        <p:cTn id="15" dur="500"/>
                                        <p:tgtEl>
                                          <p:spTgt spid="45059">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2289"/>
                                        </p:tgtEl>
                                        <p:attrNameLst>
                                          <p:attrName>style.visibility</p:attrName>
                                        </p:attrNameLst>
                                      </p:cBhvr>
                                      <p:to>
                                        <p:strVal val="visible"/>
                                      </p:to>
                                    </p:set>
                                    <p:animEffect transition="in" filter="wipe(left)">
                                      <p:cBhvr>
                                        <p:cTn id="18" dur="1000"/>
                                        <p:tgtEl>
                                          <p:spTgt spid="12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www.meteoprog.ua/thumbnails/newsweather/cropr_681x280/big_16475.jpg"/>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112521" y="3857625"/>
            <a:ext cx="5982788" cy="2785200"/>
          </a:xfrm>
          <a:prstGeom prst="rect">
            <a:avLst/>
          </a:prstGeom>
          <a:ln>
            <a:noFill/>
          </a:ln>
          <a:effectLst>
            <a:softEdge rad="112500"/>
          </a:effectLst>
        </p:spPr>
      </p:pic>
      <p:sp>
        <p:nvSpPr>
          <p:cNvPr id="46083" name="Заголовок 3"/>
          <p:cNvSpPr>
            <a:spLocks noGrp="1"/>
          </p:cNvSpPr>
          <p:nvPr>
            <p:ph type="title"/>
          </p:nvPr>
        </p:nvSpPr>
        <p:spPr>
          <a:xfrm>
            <a:off x="838200" y="365125"/>
            <a:ext cx="10515600" cy="719138"/>
          </a:xfrm>
        </p:spPr>
        <p:txBody>
          <a:bodyPr/>
          <a:lstStyle/>
          <a:p>
            <a:pPr algn="ctr" eaLnBrk="1" hangingPunct="1"/>
            <a:r>
              <a:rPr lang="ru-RU" altLang="ru-RU" sz="4000" smtClean="0">
                <a:solidFill>
                  <a:srgbClr val="FF0000"/>
                </a:solidFill>
                <a:latin typeface="Times New Roman" pitchFamily="18" charset="0"/>
                <a:cs typeface="Times New Roman" pitchFamily="18" charset="0"/>
              </a:rPr>
              <a:t>Вклад в эпидемиологию</a:t>
            </a:r>
          </a:p>
        </p:txBody>
      </p:sp>
      <p:sp>
        <p:nvSpPr>
          <p:cNvPr id="9" name="Содержимое 8"/>
          <p:cNvSpPr>
            <a:spLocks noGrp="1"/>
          </p:cNvSpPr>
          <p:nvPr>
            <p:ph sz="half" idx="1"/>
          </p:nvPr>
        </p:nvSpPr>
        <p:spPr>
          <a:xfrm>
            <a:off x="446088" y="1306513"/>
            <a:ext cx="6878637" cy="5068887"/>
          </a:xfrm>
        </p:spPr>
        <p:txBody>
          <a:bodyPr rtlCol="0">
            <a:normAutofit fontScale="77500" lnSpcReduction="20000"/>
          </a:bodyPr>
          <a:lstStyle/>
          <a:p>
            <a:pPr marL="285750" indent="-285750"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1892 г</a:t>
            </a:r>
            <a:r>
              <a:rPr lang="ru-RU" dirty="0">
                <a:solidFill>
                  <a:srgbClr val="000000"/>
                </a:solidFill>
                <a:latin typeface="Times New Roman" panose="02020603050405020304" pitchFamily="18" charset="0"/>
                <a:cs typeface="Times New Roman" panose="02020603050405020304" pitchFamily="18" charset="0"/>
              </a:rPr>
              <a:t>. - защитил докторскую </a:t>
            </a:r>
            <a:r>
              <a:rPr lang="ru-RU" dirty="0" smtClean="0">
                <a:solidFill>
                  <a:srgbClr val="000000"/>
                </a:solidFill>
                <a:latin typeface="Times New Roman" panose="02020603050405020304" pitchFamily="18" charset="0"/>
                <a:cs typeface="Times New Roman" panose="02020603050405020304" pitchFamily="18" charset="0"/>
              </a:rPr>
              <a:t>диссертацию</a:t>
            </a:r>
          </a:p>
          <a:p>
            <a:pPr marL="0" indent="0" eaLnBrk="1" fontAlgn="auto" hangingPunct="1">
              <a:spcAft>
                <a:spcPts val="0"/>
              </a:spcAft>
              <a:buFont typeface="Arial" panose="020B0604020202020204" pitchFamily="34" charset="0"/>
              <a:buNone/>
              <a:defRPr/>
            </a:pPr>
            <a:r>
              <a:rPr lang="ru-RU" dirty="0" smtClean="0">
                <a:solidFill>
                  <a:srgbClr val="000000"/>
                </a:solidFill>
                <a:latin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cs typeface="Times New Roman" panose="02020603050405020304" pitchFamily="18" charset="0"/>
              </a:rPr>
              <a:t>Этиология холеры с точки зрения </a:t>
            </a:r>
            <a:endParaRPr lang="ru-RU" dirty="0" smtClean="0">
              <a:solidFill>
                <a:srgbClr val="000000"/>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smtClean="0">
                <a:solidFill>
                  <a:srgbClr val="000000"/>
                </a:solidFill>
                <a:latin typeface="Times New Roman" panose="02020603050405020304" pitchFamily="18" charset="0"/>
                <a:cs typeface="Times New Roman" panose="02020603050405020304" pitchFamily="18" charset="0"/>
              </a:rPr>
              <a:t>    экспериментальной </a:t>
            </a:r>
            <a:r>
              <a:rPr lang="ru-RU" dirty="0">
                <a:solidFill>
                  <a:srgbClr val="000000"/>
                </a:solidFill>
                <a:latin typeface="Times New Roman" panose="02020603050405020304" pitchFamily="18" charset="0"/>
                <a:cs typeface="Times New Roman" panose="02020603050405020304" pitchFamily="18" charset="0"/>
              </a:rPr>
              <a:t>патологии</a:t>
            </a:r>
            <a:r>
              <a:rPr lang="ru-RU" dirty="0" smtClean="0">
                <a:solidFill>
                  <a:srgbClr val="000000"/>
                </a:solidFill>
                <a:latin typeface="Times New Roman" panose="02020603050405020304" pitchFamily="18" charset="0"/>
                <a:cs typeface="Times New Roman" panose="02020603050405020304" pitchFamily="18" charset="0"/>
              </a:rPr>
              <a:t>»</a:t>
            </a:r>
            <a:endParaRPr lang="ru-RU" dirty="0">
              <a:solidFill>
                <a:srgbClr val="000000"/>
              </a:solidFill>
              <a:latin typeface="Times New Roman" panose="02020603050405020304" pitchFamily="18" charset="0"/>
              <a:cs typeface="Times New Roman" panose="02020603050405020304" pitchFamily="18" charset="0"/>
            </a:endParaRPr>
          </a:p>
          <a:p>
            <a:pPr marL="285750" indent="-285750"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1899 г</a:t>
            </a:r>
            <a:r>
              <a:rPr lang="ru-RU" dirty="0">
                <a:solidFill>
                  <a:srgbClr val="000000"/>
                </a:solidFill>
                <a:latin typeface="Times New Roman" panose="02020603050405020304" pitchFamily="18" charset="0"/>
                <a:cs typeface="Times New Roman" panose="02020603050405020304" pitchFamily="18" charset="0"/>
              </a:rPr>
              <a:t>. -  под руководством Н.Ф. </a:t>
            </a:r>
            <a:r>
              <a:rPr lang="ru-RU" dirty="0" err="1">
                <a:solidFill>
                  <a:srgbClr val="000000"/>
                </a:solidFill>
                <a:latin typeface="Times New Roman" panose="02020603050405020304" pitchFamily="18" charset="0"/>
                <a:cs typeface="Times New Roman" panose="02020603050405020304" pitchFamily="18" charset="0"/>
              </a:rPr>
              <a:t>Гамалея</a:t>
            </a:r>
            <a:r>
              <a:rPr lang="ru-RU" dirty="0">
                <a:solidFill>
                  <a:srgbClr val="000000"/>
                </a:solidFill>
                <a:latin typeface="Times New Roman" panose="02020603050405020304" pitchFamily="18" charset="0"/>
                <a:cs typeface="Times New Roman" panose="02020603050405020304" pitchFamily="18" charset="0"/>
              </a:rPr>
              <a:t> </a:t>
            </a:r>
            <a:endParaRPr lang="ru-RU" dirty="0" smtClean="0">
              <a:solidFill>
                <a:srgbClr val="000000"/>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   был </a:t>
            </a:r>
            <a:r>
              <a:rPr lang="ru-RU" dirty="0">
                <a:solidFill>
                  <a:srgbClr val="000000"/>
                </a:solidFill>
                <a:latin typeface="Times New Roman" panose="02020603050405020304" pitchFamily="18" charset="0"/>
                <a:cs typeface="Times New Roman" panose="02020603050405020304" pitchFamily="18" charset="0"/>
              </a:rPr>
              <a:t>создан бактериологический институт в Одессе </a:t>
            </a:r>
          </a:p>
          <a:p>
            <a:pPr marL="285750" indent="-285750"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1901-1902 гг. </a:t>
            </a:r>
            <a:r>
              <a:rPr lang="ru-RU" dirty="0">
                <a:solidFill>
                  <a:srgbClr val="000000"/>
                </a:solidFill>
                <a:latin typeface="Times New Roman" panose="02020603050405020304" pitchFamily="18" charset="0"/>
                <a:cs typeface="Times New Roman" panose="02020603050405020304" pitchFamily="18" charset="0"/>
              </a:rPr>
              <a:t>-  руководил </a:t>
            </a:r>
            <a:r>
              <a:rPr lang="ru-RU" dirty="0" smtClean="0">
                <a:solidFill>
                  <a:srgbClr val="000000"/>
                </a:solidFill>
                <a:latin typeface="Times New Roman" panose="02020603050405020304" pitchFamily="18" charset="0"/>
                <a:cs typeface="Times New Roman" panose="02020603050405020304" pitchFamily="18" charset="0"/>
              </a:rPr>
              <a:t>противоэпидемическими</a:t>
            </a:r>
          </a:p>
          <a:p>
            <a:pPr marL="0" indent="0" eaLnBrk="1" fontAlgn="auto" hangingPunct="1">
              <a:spcAft>
                <a:spcPts val="0"/>
              </a:spcAft>
              <a:buFont typeface="Arial" panose="020B0604020202020204" pitchFamily="34" charset="0"/>
              <a:buNone/>
              <a:defRPr/>
            </a:pPr>
            <a:r>
              <a:rPr lang="ru-RU" dirty="0">
                <a:solidFill>
                  <a:srgbClr val="000000"/>
                </a:solidFill>
                <a:latin typeface="Times New Roman" panose="02020603050405020304" pitchFamily="18" charset="0"/>
                <a:cs typeface="Times New Roman" panose="02020603050405020304" pitchFamily="18" charset="0"/>
              </a:rPr>
              <a:t> </a:t>
            </a:r>
            <a:r>
              <a:rPr lang="ru-RU" dirty="0" smtClean="0">
                <a:solidFill>
                  <a:srgbClr val="000000"/>
                </a:solidFill>
                <a:latin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cs typeface="Times New Roman" panose="02020603050405020304" pitchFamily="18" charset="0"/>
              </a:rPr>
              <a:t>мероприятиями во время чумы в Одессе</a:t>
            </a:r>
          </a:p>
          <a:p>
            <a:pPr eaLnBrk="1" fontAlgn="auto" hangingPunct="1">
              <a:spcAft>
                <a:spcPts val="0"/>
              </a:spcAft>
              <a:buFont typeface="Arial" panose="020B0604020202020204" pitchFamily="34" charset="0"/>
              <a:buNone/>
              <a:defRPr/>
            </a:pPr>
            <a:endParaRPr lang="ru-RU" dirty="0" smtClean="0">
              <a:latin typeface="Times New Roman" pitchFamily="18" charset="0"/>
              <a:cs typeface="Times New Roman" pitchFamily="18" charset="0"/>
            </a:endParaRPr>
          </a:p>
          <a:p>
            <a:pPr eaLnBrk="1" fontAlgn="auto" hangingPunct="1">
              <a:spcAft>
                <a:spcPts val="0"/>
              </a:spcAft>
              <a:buFont typeface="Arial" panose="020B0604020202020204" pitchFamily="34" charset="0"/>
              <a:buNone/>
              <a:defRPr/>
            </a:pPr>
            <a:endParaRPr lang="ru-RU" dirty="0">
              <a:latin typeface="Times New Roman" pitchFamily="18" charset="0"/>
              <a:cs typeface="Times New Roman" pitchFamily="18" charset="0"/>
            </a:endParaRPr>
          </a:p>
          <a:p>
            <a:pPr algn="ct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Н.Ф. </a:t>
            </a:r>
            <a:r>
              <a:rPr lang="ru-RU" dirty="0" err="1" smtClean="0">
                <a:latin typeface="Times New Roman" pitchFamily="18" charset="0"/>
                <a:cs typeface="Times New Roman" pitchFamily="18" charset="0"/>
              </a:rPr>
              <a:t>Гамалея</a:t>
            </a:r>
            <a:r>
              <a:rPr lang="ru-RU" dirty="0" smtClean="0">
                <a:latin typeface="Times New Roman" pitchFamily="18" charset="0"/>
                <a:cs typeface="Times New Roman" pitchFamily="18" charset="0"/>
              </a:rPr>
              <a:t> был первый из русских</a:t>
            </a:r>
          </a:p>
          <a:p>
            <a:pPr algn="ct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врачей, посвятивших себя</a:t>
            </a:r>
          </a:p>
          <a:p>
            <a:pPr algn="ct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исследованию эпидемий</a:t>
            </a:r>
          </a:p>
          <a:p>
            <a:pPr algn="ct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холеры и чумы                 </a:t>
            </a:r>
            <a:r>
              <a:rPr lang="ru-RU" dirty="0" smtClean="0"/>
              <a:t>                                     </a:t>
            </a:r>
          </a:p>
          <a:p>
            <a:pPr eaLnBrk="1" fontAlgn="auto" hangingPunct="1">
              <a:spcAft>
                <a:spcPts val="0"/>
              </a:spcAft>
              <a:buFont typeface="Arial" panose="020B0604020202020204" pitchFamily="34" charset="0"/>
              <a:buChar char="•"/>
              <a:defRPr/>
            </a:pPr>
            <a:endParaRPr lang="ru-RU" dirty="0" smtClean="0"/>
          </a:p>
          <a:p>
            <a:pPr eaLnBrk="1" fontAlgn="auto" hangingPunct="1">
              <a:spcAft>
                <a:spcPts val="0"/>
              </a:spcAft>
              <a:buFont typeface="Arial" panose="020B0604020202020204" pitchFamily="34" charset="0"/>
              <a:buChar char="•"/>
              <a:defRPr/>
            </a:pPr>
            <a:endParaRPr lang="ru-RU" dirty="0" smtClean="0"/>
          </a:p>
          <a:p>
            <a:pPr eaLnBrk="1" fontAlgn="auto" hangingPunct="1">
              <a:spcAft>
                <a:spcPts val="0"/>
              </a:spcAft>
              <a:buFont typeface="Arial" panose="020B0604020202020204" pitchFamily="34" charset="0"/>
              <a:buChar char="•"/>
              <a:defRPr/>
            </a:pPr>
            <a:endParaRPr lang="ru-RU" dirty="0" smtClean="0"/>
          </a:p>
          <a:p>
            <a:pPr eaLnBrk="1" fontAlgn="auto" hangingPunct="1">
              <a:spcAft>
                <a:spcPts val="0"/>
              </a:spcAft>
              <a:buFont typeface="Arial" panose="020B0604020202020204" pitchFamily="34" charset="0"/>
              <a:buChar char="•"/>
              <a:defRPr/>
            </a:pPr>
            <a:endParaRPr lang="ru-RU" dirty="0" smtClean="0"/>
          </a:p>
          <a:p>
            <a:pPr eaLnBrk="1" fontAlgn="auto" hangingPunct="1">
              <a:spcAft>
                <a:spcPts val="0"/>
              </a:spcAft>
              <a:buFont typeface="Arial" panose="020B0604020202020204" pitchFamily="34" charset="0"/>
              <a:buChar char="•"/>
              <a:defRPr/>
            </a:pPr>
            <a:endParaRPr lang="ru-RU" dirty="0" smtClean="0"/>
          </a:p>
        </p:txBody>
      </p:sp>
      <p:pic>
        <p:nvPicPr>
          <p:cNvPr id="9218" name="Picture 2" descr="http://gcmp.ru/template/uploads/2014/03/tem_bookthroughages12.png"/>
          <p:cNvPicPr>
            <a:picLocks noChangeAspect="1" noChangeArrowheads="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7472363" y="1484313"/>
            <a:ext cx="3457575" cy="474662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wipe(left)">
                                      <p:cBhvr>
                                        <p:cTn id="7" dur="1000"/>
                                        <p:tgtEl>
                                          <p:spTgt spid="46083"/>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0246"/>
                                        </p:tgtEl>
                                        <p:attrNameLst>
                                          <p:attrName>style.visibility</p:attrName>
                                        </p:attrNameLst>
                                      </p:cBhvr>
                                      <p:to>
                                        <p:strVal val="visible"/>
                                      </p:to>
                                    </p:set>
                                    <p:animEffect transition="in" filter="wipe(left)">
                                      <p:cBhvr>
                                        <p:cTn id="11" dur="1000"/>
                                        <p:tgtEl>
                                          <p:spTgt spid="1024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xEl>
                                              <p:pRg st="9" end="9"/>
                                            </p:txEl>
                                          </p:spTgt>
                                        </p:tgtEl>
                                        <p:attrNameLst>
                                          <p:attrName>style.visibility</p:attrName>
                                        </p:attrNameLst>
                                      </p:cBhvr>
                                      <p:to>
                                        <p:strVal val="visible"/>
                                      </p:to>
                                    </p:set>
                                    <p:animEffect transition="in" filter="fade">
                                      <p:cBhvr>
                                        <p:cTn id="14" dur="1000"/>
                                        <p:tgtEl>
                                          <p:spTgt spid="9">
                                            <p:txEl>
                                              <p:pRg st="9" end="9"/>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animEffect transition="in" filter="fade">
                                      <p:cBhvr>
                                        <p:cTn id="17" dur="1000"/>
                                        <p:tgtEl>
                                          <p:spTgt spid="9">
                                            <p:txEl>
                                              <p:pRg st="10" end="1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11" end="11"/>
                                            </p:txEl>
                                          </p:spTgt>
                                        </p:tgtEl>
                                        <p:attrNameLst>
                                          <p:attrName>style.visibility</p:attrName>
                                        </p:attrNameLst>
                                      </p:cBhvr>
                                      <p:to>
                                        <p:strVal val="visible"/>
                                      </p:to>
                                    </p:set>
                                    <p:animEffect transition="in" filter="fade">
                                      <p:cBhvr>
                                        <p:cTn id="20" dur="1000"/>
                                        <p:tgtEl>
                                          <p:spTgt spid="9">
                                            <p:txEl>
                                              <p:pRg st="11" end="1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animEffect transition="in" filter="fade">
                                      <p:cBhvr>
                                        <p:cTn id="23" dur="1000"/>
                                        <p:tgtEl>
                                          <p:spTgt spid="9">
                                            <p:txEl>
                                              <p:pRg st="12" end="12"/>
                                            </p:txEl>
                                          </p:spTgt>
                                        </p:tgtEl>
                                      </p:cBhvr>
                                    </p:animEffect>
                                  </p:childTnLst>
                                </p:cTn>
                              </p:par>
                            </p:childTnLst>
                          </p:cTn>
                        </p:par>
                        <p:par>
                          <p:cTn id="24" fill="hold" nodeType="afterGroup">
                            <p:stCondLst>
                              <p:cond delay="2000"/>
                            </p:stCondLst>
                            <p:childTnLst>
                              <p:par>
                                <p:cTn id="25" presetID="22" presetClass="entr" presetSubtype="8" fill="hold" nodeType="after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1000"/>
                                        <p:tgtEl>
                                          <p:spTgt spid="9">
                                            <p:txEl>
                                              <p:pRg st="0" end="0"/>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wipe(left)">
                                      <p:cBhvr>
                                        <p:cTn id="31" dur="1000"/>
                                        <p:tgtEl>
                                          <p:spTgt spid="9">
                                            <p:txEl>
                                              <p:pRg st="1" end="1"/>
                                            </p:txEl>
                                          </p:spTgt>
                                        </p:tgtEl>
                                      </p:cBhvr>
                                    </p:animEffect>
                                  </p:childTnLst>
                                </p:cTn>
                              </p:par>
                            </p:childTnLst>
                          </p:cTn>
                        </p:par>
                        <p:par>
                          <p:cTn id="32" fill="hold" nodeType="afterGroup">
                            <p:stCondLst>
                              <p:cond delay="4000"/>
                            </p:stCondLst>
                            <p:childTnLst>
                              <p:par>
                                <p:cTn id="33" presetID="22" presetClass="entr" presetSubtype="8" fill="hold" nodeType="after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wipe(left)">
                                      <p:cBhvr>
                                        <p:cTn id="35" dur="1000"/>
                                        <p:tgtEl>
                                          <p:spTgt spid="9">
                                            <p:txEl>
                                              <p:pRg st="2" end="2"/>
                                            </p:txEl>
                                          </p:spTgt>
                                        </p:tgtEl>
                                      </p:cBhvr>
                                    </p:animEffect>
                                  </p:childTnLst>
                                </p:cTn>
                              </p:par>
                            </p:childTnLst>
                          </p:cTn>
                        </p:par>
                        <p:par>
                          <p:cTn id="36" fill="hold" nodeType="afterGroup">
                            <p:stCondLst>
                              <p:cond delay="5000"/>
                            </p:stCondLst>
                            <p:childTnLst>
                              <p:par>
                                <p:cTn id="37" presetID="22" presetClass="entr" presetSubtype="8" fill="hold" nodeType="afterEffect">
                                  <p:stCondLst>
                                    <p:cond delay="0"/>
                                  </p:stCondLst>
                                  <p:childTnLst>
                                    <p:set>
                                      <p:cBhvr>
                                        <p:cTn id="38" dur="1" fill="hold">
                                          <p:stCondLst>
                                            <p:cond delay="0"/>
                                          </p:stCondLst>
                                        </p:cTn>
                                        <p:tgtEl>
                                          <p:spTgt spid="9218"/>
                                        </p:tgtEl>
                                        <p:attrNameLst>
                                          <p:attrName>style.visibility</p:attrName>
                                        </p:attrNameLst>
                                      </p:cBhvr>
                                      <p:to>
                                        <p:strVal val="visible"/>
                                      </p:to>
                                    </p:set>
                                    <p:animEffect transition="in" filter="wipe(left)">
                                      <p:cBhvr>
                                        <p:cTn id="39" dur="1000"/>
                                        <p:tgtEl>
                                          <p:spTgt spid="9218"/>
                                        </p:tgtEl>
                                      </p:cBhvr>
                                    </p:animEffect>
                                  </p:childTnLst>
                                </p:cTn>
                              </p:par>
                            </p:childTnLst>
                          </p:cTn>
                        </p:par>
                        <p:par>
                          <p:cTn id="40" fill="hold" nodeType="afterGroup">
                            <p:stCondLst>
                              <p:cond delay="6000"/>
                            </p:stCondLst>
                            <p:childTnLst>
                              <p:par>
                                <p:cTn id="41" presetID="22" presetClass="entr" presetSubtype="8" fill="hold" nodeType="after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wipe(left)">
                                      <p:cBhvr>
                                        <p:cTn id="43" dur="1000"/>
                                        <p:tgtEl>
                                          <p:spTgt spid="9">
                                            <p:txEl>
                                              <p:pRg st="3" end="3"/>
                                            </p:txEl>
                                          </p:spTgt>
                                        </p:tgtEl>
                                      </p:cBhvr>
                                    </p:animEffect>
                                  </p:childTnLst>
                                </p:cTn>
                              </p:par>
                            </p:childTnLst>
                          </p:cTn>
                        </p:par>
                        <p:par>
                          <p:cTn id="44" fill="hold" nodeType="afterGroup">
                            <p:stCondLst>
                              <p:cond delay="7000"/>
                            </p:stCondLst>
                            <p:childTnLst>
                              <p:par>
                                <p:cTn id="45" presetID="22" presetClass="entr" presetSubtype="8" fill="hold" nodeType="after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wipe(left)">
                                      <p:cBhvr>
                                        <p:cTn id="47" dur="1000"/>
                                        <p:tgtEl>
                                          <p:spTgt spid="9">
                                            <p:txEl>
                                              <p:pRg st="4" end="4"/>
                                            </p:txEl>
                                          </p:spTgt>
                                        </p:tgtEl>
                                      </p:cBhvr>
                                    </p:animEffect>
                                  </p:childTnLst>
                                </p:cTn>
                              </p:par>
                            </p:childTnLst>
                          </p:cTn>
                        </p:par>
                        <p:par>
                          <p:cTn id="48" fill="hold" nodeType="afterGroup">
                            <p:stCondLst>
                              <p:cond delay="8000"/>
                            </p:stCondLst>
                            <p:childTnLst>
                              <p:par>
                                <p:cTn id="49" presetID="22" presetClass="entr" presetSubtype="8" fill="hold" nodeType="after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animEffect transition="in" filter="wipe(left)">
                                      <p:cBhvr>
                                        <p:cTn id="51" dur="1000"/>
                                        <p:tgtEl>
                                          <p:spTgt spid="9">
                                            <p:txEl>
                                              <p:pRg st="5" end="5"/>
                                            </p:txEl>
                                          </p:spTgt>
                                        </p:tgtEl>
                                      </p:cBhvr>
                                    </p:animEffect>
                                  </p:childTnLst>
                                </p:cTn>
                              </p:par>
                            </p:childTnLst>
                          </p:cTn>
                        </p:par>
                        <p:par>
                          <p:cTn id="52" fill="hold" nodeType="afterGroup">
                            <p:stCondLst>
                              <p:cond delay="9000"/>
                            </p:stCondLst>
                            <p:childTnLst>
                              <p:par>
                                <p:cTn id="53" presetID="22" presetClass="entr" presetSubtype="8" fill="hold" nodeType="after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animEffect transition="in" filter="wipe(left)">
                                      <p:cBhvr>
                                        <p:cTn id="55"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ъект 3"/>
          <p:cNvSpPr>
            <a:spLocks noGrp="1"/>
          </p:cNvSpPr>
          <p:nvPr>
            <p:ph sz="half" idx="4294967295"/>
          </p:nvPr>
        </p:nvSpPr>
        <p:spPr>
          <a:xfrm>
            <a:off x="8886825" y="5878513"/>
            <a:ext cx="3305175" cy="679450"/>
          </a:xfrm>
        </p:spPr>
        <p:txBody>
          <a:bodyPr/>
          <a:lstStyle/>
          <a:p>
            <a:pPr eaLnBrk="1" hangingPunct="1">
              <a:buFont typeface="Arial" charset="0"/>
              <a:buNone/>
            </a:pPr>
            <a:r>
              <a:rPr lang="ru-RU" altLang="ru-RU" sz="2400" smtClean="0">
                <a:latin typeface="Times New Roman" pitchFamily="18" charset="0"/>
                <a:cs typeface="Times New Roman" pitchFamily="18" charset="0"/>
              </a:rPr>
              <a:t>        </a:t>
            </a:r>
          </a:p>
        </p:txBody>
      </p:sp>
      <p:sp>
        <p:nvSpPr>
          <p:cNvPr id="47107" name="Содержимое 5"/>
          <p:cNvSpPr>
            <a:spLocks noGrp="1"/>
          </p:cNvSpPr>
          <p:nvPr>
            <p:ph sz="half" idx="4294967295"/>
          </p:nvPr>
        </p:nvSpPr>
        <p:spPr>
          <a:xfrm>
            <a:off x="0" y="147638"/>
            <a:ext cx="6243638" cy="6462712"/>
          </a:xfrm>
        </p:spPr>
        <p:txBody>
          <a:bodyPr/>
          <a:lstStyle/>
          <a:p>
            <a:pPr eaLnBrk="1" hangingPunct="1">
              <a:lnSpc>
                <a:spcPct val="70000"/>
              </a:lnSpc>
            </a:pPr>
            <a:endParaRPr lang="ru-RU" altLang="ru-RU" sz="2600" smtClean="0">
              <a:latin typeface="Times New Roman" pitchFamily="18" charset="0"/>
              <a:cs typeface="Times New Roman" pitchFamily="18" charset="0"/>
            </a:endParaRPr>
          </a:p>
          <a:p>
            <a:pPr eaLnBrk="1" hangingPunct="1">
              <a:lnSpc>
                <a:spcPct val="70000"/>
              </a:lnSpc>
            </a:pPr>
            <a:endParaRPr lang="ru-RU" altLang="ru-RU" sz="2600" smtClean="0">
              <a:latin typeface="Times New Roman" pitchFamily="18" charset="0"/>
              <a:cs typeface="Times New Roman" pitchFamily="18" charset="0"/>
            </a:endParaRPr>
          </a:p>
          <a:p>
            <a:pPr eaLnBrk="1" hangingPunct="1">
              <a:lnSpc>
                <a:spcPct val="70000"/>
              </a:lnSpc>
            </a:pPr>
            <a:r>
              <a:rPr lang="ru-RU" altLang="ru-RU" sz="2600" smtClean="0">
                <a:latin typeface="Times New Roman" pitchFamily="18" charset="0"/>
                <a:cs typeface="Times New Roman" pitchFamily="18" charset="0"/>
              </a:rPr>
              <a:t>1909 г.  - Н.Ф. Гамалея впервые</a:t>
            </a:r>
          </a:p>
          <a:p>
            <a:pPr eaLnBrk="1" hangingPunct="1">
              <a:lnSpc>
                <a:spcPct val="70000"/>
              </a:lnSpc>
              <a:buFont typeface="Arial" charset="0"/>
              <a:buNone/>
            </a:pPr>
            <a:r>
              <a:rPr lang="ru-RU" altLang="ru-RU" sz="2600" smtClean="0">
                <a:latin typeface="Times New Roman" pitchFamily="18" charset="0"/>
                <a:cs typeface="Times New Roman" pitchFamily="18" charset="0"/>
              </a:rPr>
              <a:t>   установил роль вшей в передаче сыпного</a:t>
            </a:r>
          </a:p>
          <a:p>
            <a:pPr eaLnBrk="1" hangingPunct="1">
              <a:lnSpc>
                <a:spcPct val="70000"/>
              </a:lnSpc>
              <a:buFont typeface="Arial" charset="0"/>
              <a:buNone/>
            </a:pPr>
            <a:r>
              <a:rPr lang="ru-RU" altLang="ru-RU" sz="2600" smtClean="0">
                <a:latin typeface="Times New Roman" pitchFamily="18" charset="0"/>
                <a:cs typeface="Times New Roman" pitchFamily="18" charset="0"/>
              </a:rPr>
              <a:t>   тифа</a:t>
            </a:r>
          </a:p>
          <a:p>
            <a:pPr eaLnBrk="1" hangingPunct="1">
              <a:lnSpc>
                <a:spcPct val="70000"/>
              </a:lnSpc>
              <a:buFont typeface="Arial" charset="0"/>
              <a:buNone/>
            </a:pPr>
            <a:endParaRPr lang="ru-RU" altLang="ru-RU" sz="2600" smtClean="0">
              <a:latin typeface="Times New Roman" pitchFamily="18" charset="0"/>
              <a:cs typeface="Times New Roman" pitchFamily="18" charset="0"/>
            </a:endParaRPr>
          </a:p>
          <a:p>
            <a:pPr eaLnBrk="1" hangingPunct="1">
              <a:lnSpc>
                <a:spcPct val="70000"/>
              </a:lnSpc>
            </a:pPr>
            <a:r>
              <a:rPr lang="ru-RU" altLang="ru-RU" sz="2600" smtClean="0">
                <a:latin typeface="Times New Roman" pitchFamily="18" charset="0"/>
                <a:cs typeface="Times New Roman" pitchFamily="18" charset="0"/>
              </a:rPr>
              <a:t>ввел термин «дезинсекция»</a:t>
            </a:r>
          </a:p>
          <a:p>
            <a:pPr eaLnBrk="1" hangingPunct="1">
              <a:lnSpc>
                <a:spcPct val="70000"/>
              </a:lnSpc>
              <a:buFont typeface="Arial" charset="0"/>
              <a:buNone/>
            </a:pPr>
            <a:r>
              <a:rPr lang="ru-RU" altLang="ru-RU" sz="2600" smtClean="0">
                <a:latin typeface="Times New Roman" pitchFamily="18" charset="0"/>
                <a:cs typeface="Times New Roman" pitchFamily="18" charset="0"/>
              </a:rPr>
              <a:t>                                           </a:t>
            </a:r>
          </a:p>
          <a:p>
            <a:pPr eaLnBrk="1" hangingPunct="1">
              <a:lnSpc>
                <a:spcPct val="70000"/>
              </a:lnSpc>
              <a:buFont typeface="Arial" charset="0"/>
              <a:buNone/>
            </a:pPr>
            <a:r>
              <a:rPr lang="ru-RU" altLang="ru-RU" sz="2600" smtClean="0">
                <a:latin typeface="Times New Roman" pitchFamily="18" charset="0"/>
                <a:cs typeface="Times New Roman" pitchFamily="18" charset="0"/>
              </a:rPr>
              <a:t>                            </a:t>
            </a:r>
            <a:r>
              <a:rPr lang="ru-RU" altLang="ru-RU" sz="2600" smtClean="0"/>
              <a:t> </a:t>
            </a:r>
          </a:p>
        </p:txBody>
      </p:sp>
      <p:pic>
        <p:nvPicPr>
          <p:cNvPr id="6150" name="Picture 6" descr="http://old.alabin.ru/ncollection/collect/003/0020/0004/0094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21056" y="525950"/>
            <a:ext cx="3286720" cy="4747089"/>
          </a:xfrm>
          <a:prstGeom prst="rect">
            <a:avLst/>
          </a:prstGeom>
          <a:ln w="88900" cap="sq" cmpd="thickThin">
            <a:solidFill>
              <a:srgbClr val="000000"/>
            </a:solidFill>
            <a:prstDash val="solid"/>
            <a:miter lim="800000"/>
          </a:ln>
          <a:effectLst>
            <a:innerShdw blurRad="76200">
              <a:srgbClr val="000000"/>
            </a:innerShdw>
          </a:effectLst>
        </p:spPr>
      </p:pic>
      <p:pic>
        <p:nvPicPr>
          <p:cNvPr id="47109" name="Рисунок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732" y="2768771"/>
            <a:ext cx="3969067" cy="37612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7107">
                                            <p:txEl>
                                              <p:pRg st="2" end="2"/>
                                            </p:txEl>
                                          </p:spTgt>
                                        </p:tgtEl>
                                        <p:attrNameLst>
                                          <p:attrName>style.visibility</p:attrName>
                                        </p:attrNameLst>
                                      </p:cBhvr>
                                      <p:to>
                                        <p:strVal val="visible"/>
                                      </p:to>
                                    </p:set>
                                    <p:animEffect transition="in" filter="wipe(left)">
                                      <p:cBhvr>
                                        <p:cTn id="7" dur="1000"/>
                                        <p:tgtEl>
                                          <p:spTgt spid="47107">
                                            <p:txEl>
                                              <p:pRg st="2" end="2"/>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7107">
                                            <p:txEl>
                                              <p:pRg st="3" end="3"/>
                                            </p:txEl>
                                          </p:spTgt>
                                        </p:tgtEl>
                                        <p:attrNameLst>
                                          <p:attrName>style.visibility</p:attrName>
                                        </p:attrNameLst>
                                      </p:cBhvr>
                                      <p:to>
                                        <p:strVal val="visible"/>
                                      </p:to>
                                    </p:set>
                                    <p:animEffect transition="in" filter="wipe(left)">
                                      <p:cBhvr>
                                        <p:cTn id="11" dur="1000"/>
                                        <p:tgtEl>
                                          <p:spTgt spid="47107">
                                            <p:txEl>
                                              <p:pRg st="3" end="3"/>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47107">
                                            <p:txEl>
                                              <p:pRg st="4" end="4"/>
                                            </p:txEl>
                                          </p:spTgt>
                                        </p:tgtEl>
                                        <p:attrNameLst>
                                          <p:attrName>style.visibility</p:attrName>
                                        </p:attrNameLst>
                                      </p:cBhvr>
                                      <p:to>
                                        <p:strVal val="visible"/>
                                      </p:to>
                                    </p:set>
                                    <p:animEffect transition="in" filter="wipe(left)">
                                      <p:cBhvr>
                                        <p:cTn id="15" dur="1000"/>
                                        <p:tgtEl>
                                          <p:spTgt spid="47107">
                                            <p:txEl>
                                              <p:pRg st="4" end="4"/>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1000"/>
                                        <p:tgtEl>
                                          <p:spTgt spid="6150"/>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47109"/>
                                        </p:tgtEl>
                                        <p:attrNameLst>
                                          <p:attrName>style.visibility</p:attrName>
                                        </p:attrNameLst>
                                      </p:cBhvr>
                                      <p:to>
                                        <p:strVal val="visible"/>
                                      </p:to>
                                    </p:set>
                                    <p:animEffect transition="in" filter="wipe(left)">
                                      <p:cBhvr>
                                        <p:cTn id="23" dur="1000"/>
                                        <p:tgtEl>
                                          <p:spTgt spid="47109"/>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47107">
                                            <p:txEl>
                                              <p:pRg st="6" end="6"/>
                                            </p:txEl>
                                          </p:spTgt>
                                        </p:tgtEl>
                                        <p:attrNameLst>
                                          <p:attrName>style.visibility</p:attrName>
                                        </p:attrNameLst>
                                      </p:cBhvr>
                                      <p:to>
                                        <p:strVal val="visible"/>
                                      </p:to>
                                    </p:set>
                                    <p:animEffect transition="in" filter="wipe(left)">
                                      <p:cBhvr>
                                        <p:cTn id="27" dur="1000"/>
                                        <p:tgtEl>
                                          <p:spTgt spid="47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201613" y="531813"/>
            <a:ext cx="4649787" cy="5645150"/>
          </a:xfrm>
        </p:spPr>
        <p:txBody>
          <a:bodyPr rtlCol="0">
            <a:normAutofit/>
          </a:bodyPr>
          <a:lstStyle/>
          <a:p>
            <a:pPr marL="285750" indent="-285750"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1912-1928 гг. </a:t>
            </a:r>
            <a:r>
              <a:rPr lang="ru-RU" dirty="0">
                <a:solidFill>
                  <a:srgbClr val="000000"/>
                </a:solidFill>
                <a:latin typeface="Times New Roman" panose="02020603050405020304" pitchFamily="18" charset="0"/>
                <a:cs typeface="Times New Roman" panose="02020603050405020304" pitchFamily="18" charset="0"/>
              </a:rPr>
              <a:t>-  научный руководитель Института оспопрививания в Ленинграде</a:t>
            </a:r>
          </a:p>
          <a:p>
            <a:pPr marL="285750" indent="-285750" eaLnBrk="1" fontAlgn="auto" hangingPunct="1">
              <a:spcAft>
                <a:spcPts val="0"/>
              </a:spcAft>
              <a:buFont typeface="Arial" panose="020B0604020202020204" pitchFamily="34" charset="0"/>
              <a:buChar char="•"/>
              <a:defRPr/>
            </a:pPr>
            <a:r>
              <a:rPr lang="ru-RU" dirty="0" smtClean="0">
                <a:solidFill>
                  <a:srgbClr val="000000"/>
                </a:solidFill>
                <a:latin typeface="Times New Roman" panose="02020603050405020304" pitchFamily="18" charset="0"/>
                <a:cs typeface="Times New Roman" panose="02020603050405020304" pitchFamily="18" charset="0"/>
              </a:rPr>
              <a:t>1930-1938 гг</a:t>
            </a:r>
            <a:r>
              <a:rPr lang="ru-RU" dirty="0">
                <a:solidFill>
                  <a:srgbClr val="000000"/>
                </a:solidFill>
                <a:latin typeface="Times New Roman" panose="02020603050405020304" pitchFamily="18" charset="0"/>
                <a:cs typeface="Times New Roman" panose="02020603050405020304" pitchFamily="18" charset="0"/>
              </a:rPr>
              <a:t>. - научный руководитель Центрального института эпидемиологии и бактериологии в Москве </a:t>
            </a:r>
          </a:p>
          <a:p>
            <a:pPr eaLnBrk="1" fontAlgn="auto" hangingPunct="1">
              <a:spcAft>
                <a:spcPts val="0"/>
              </a:spcAft>
              <a:buFont typeface="Arial" panose="020B0604020202020204" pitchFamily="34" charset="0"/>
              <a:buChar char="•"/>
              <a:defRPr/>
            </a:pPr>
            <a:endParaRPr lang="ru-RU" dirty="0"/>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2525" y="1166813"/>
            <a:ext cx="6989763" cy="4338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8132" name="Прямоугольник 4"/>
          <p:cNvSpPr>
            <a:spLocks noChangeArrowheads="1"/>
          </p:cNvSpPr>
          <p:nvPr/>
        </p:nvSpPr>
        <p:spPr bwMode="auto">
          <a:xfrm>
            <a:off x="5408613" y="5621338"/>
            <a:ext cx="609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1800">
                <a:latin typeface="Times New Roman" pitchFamily="18" charset="0"/>
                <a:cs typeface="Times New Roman" pitchFamily="18" charset="0"/>
              </a:rPr>
              <a:t>Н.Ф. Гамалея (в центре) в президиуме X Всесоюзного съезда бактериологов, эпидемиологов и санитарных врачей (1926г.)</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2"/>
                                        </p:tgtEl>
                                        <p:attrNameLst>
                                          <p:attrName>style.visibility</p:attrName>
                                        </p:attrNameLst>
                                      </p:cBhvr>
                                      <p:to>
                                        <p:strVal val="visible"/>
                                      </p:to>
                                    </p:set>
                                    <p:animEffect transition="in" filter="wipe(left)">
                                      <p:cBhvr>
                                        <p:cTn id="10" dur="1000"/>
                                        <p:tgtEl>
                                          <p:spTgt spid="48132"/>
                                        </p:tgtEl>
                                      </p:cBhvr>
                                    </p:animEffect>
                                  </p:childTnLst>
                                </p:cTn>
                              </p:par>
                            </p:childTnLst>
                          </p:cTn>
                        </p:par>
                        <p:par>
                          <p:cTn id="11" fill="hold" nodeType="afterGroup">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1000"/>
                                        <p:tgtEl>
                                          <p:spTgt spid="3">
                                            <p:txEl>
                                              <p:pRg st="0" end="0"/>
                                            </p:txEl>
                                          </p:spTgt>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4675" y="214313"/>
            <a:ext cx="8359775" cy="966787"/>
          </a:xfrm>
        </p:spPr>
        <p:txBody>
          <a:bodyPr rtlCol="0">
            <a:normAutofit fontScale="90000"/>
          </a:bodyPr>
          <a:lstStyle/>
          <a:p>
            <a:pPr algn="ctr" eaLnBrk="1" fontAlgn="auto" hangingPunct="1">
              <a:spcAft>
                <a:spcPts val="0"/>
              </a:spcAft>
              <a:defRPr/>
            </a:pPr>
            <a:r>
              <a:rPr lang="ru-RU" sz="4000" dirty="0" smtClean="0">
                <a:solidFill>
                  <a:srgbClr val="FF0000"/>
                </a:solidFill>
                <a:latin typeface="Times New Roman" pitchFamily="18" charset="0"/>
                <a:cs typeface="Times New Roman" pitchFamily="18" charset="0"/>
              </a:rPr>
              <a:t>Научно-просветительская деятельность</a:t>
            </a:r>
            <a:endParaRPr lang="ru-RU" sz="4000" dirty="0">
              <a:solidFill>
                <a:srgbClr val="FF0000"/>
              </a:solidFill>
              <a:latin typeface="Times New Roman" pitchFamily="18" charset="0"/>
              <a:cs typeface="Times New Roman" pitchFamily="18" charset="0"/>
            </a:endParaRPr>
          </a:p>
        </p:txBody>
      </p:sp>
      <p:sp>
        <p:nvSpPr>
          <p:cNvPr id="5" name="Объект 4"/>
          <p:cNvSpPr>
            <a:spLocks noGrp="1"/>
          </p:cNvSpPr>
          <p:nvPr>
            <p:ph sz="half" idx="1"/>
          </p:nvPr>
        </p:nvSpPr>
        <p:spPr>
          <a:xfrm>
            <a:off x="200025" y="1219200"/>
            <a:ext cx="5381625" cy="4684713"/>
          </a:xfrm>
        </p:spPr>
        <p:txBody>
          <a:bodyPr rtlCol="0">
            <a:noAutofit/>
          </a:bodyPr>
          <a:lstStyle/>
          <a:p>
            <a:pPr eaLnBrk="1" fontAlgn="auto" hangingPunct="1">
              <a:lnSpc>
                <a:spcPct val="100000"/>
              </a:lnSpc>
              <a:spcBef>
                <a:spcPts val="0"/>
              </a:spcBef>
              <a:spcAft>
                <a:spcPts val="0"/>
              </a:spcAft>
              <a:buFont typeface="Arial" panose="020B0604020202020204" pitchFamily="34" charset="0"/>
              <a:buChar char="•"/>
              <a:defRPr/>
            </a:pPr>
            <a:r>
              <a:rPr lang="ru-RU" dirty="0" smtClean="0">
                <a:latin typeface="Times New Roman" pitchFamily="18" charset="0"/>
                <a:cs typeface="Times New Roman" pitchFamily="18" charset="0"/>
              </a:rPr>
              <a:t>1910-1913 гг. -  </a:t>
            </a:r>
          </a:p>
          <a:p>
            <a:pPr marL="0" indent="0" eaLnBrk="1" fontAlgn="auto" hangingPunct="1">
              <a:lnSpc>
                <a:spcPct val="100000"/>
              </a:lnSpc>
              <a:spcBef>
                <a:spcPts val="0"/>
              </a:spcBef>
              <a:spcAft>
                <a:spcPts val="0"/>
              </a:spcAft>
              <a:buFont typeface="Arial" panose="020B0604020202020204" pitchFamily="34" charset="0"/>
              <a:buNone/>
              <a:defRPr/>
            </a:pPr>
            <a:r>
              <a:rPr lang="ru-RU" dirty="0" smtClean="0">
                <a:latin typeface="Times New Roman" pitchFamily="18" charset="0"/>
                <a:cs typeface="Times New Roman" pitchFamily="18" charset="0"/>
              </a:rPr>
              <a:t>издавал и редактировал основанный им </a:t>
            </a:r>
            <a:r>
              <a:rPr lang="ru-RU" dirty="0">
                <a:latin typeface="Times New Roman" pitchFamily="18" charset="0"/>
                <a:cs typeface="Times New Roman" pitchFamily="18" charset="0"/>
              </a:rPr>
              <a:t>журнал </a:t>
            </a:r>
          </a:p>
          <a:p>
            <a:pPr marL="0" indent="0" eaLnBrk="1" fontAlgn="auto" hangingPunct="1">
              <a:lnSpc>
                <a:spcPct val="100000"/>
              </a:lnSpc>
              <a:spcBef>
                <a:spcPts val="0"/>
              </a:spcBef>
              <a:spcAft>
                <a:spcPts val="0"/>
              </a:spcAft>
              <a:buFont typeface="Arial" panose="020B0604020202020204" pitchFamily="34" charset="0"/>
              <a:buNone/>
              <a:defRPr/>
            </a:pPr>
            <a:r>
              <a:rPr lang="ru-RU" dirty="0" smtClean="0">
                <a:latin typeface="Times New Roman" pitchFamily="18" charset="0"/>
                <a:cs typeface="Times New Roman" pitchFamily="18" charset="0"/>
              </a:rPr>
              <a:t>«Гигиена и санитария»</a:t>
            </a:r>
          </a:p>
          <a:p>
            <a:pPr marL="0" indent="0" eaLnBrk="1" fontAlgn="auto" hangingPunct="1">
              <a:lnSpc>
                <a:spcPct val="100000"/>
              </a:lnSpc>
              <a:spcBef>
                <a:spcPts val="0"/>
              </a:spcBef>
              <a:spcAft>
                <a:spcPts val="0"/>
              </a:spcAft>
              <a:buFont typeface="Arial" panose="020B0604020202020204" pitchFamily="34" charset="0"/>
              <a:buNone/>
              <a:defRPr/>
            </a:pPr>
            <a:endParaRPr lang="ru-RU" dirty="0" smtClean="0">
              <a:latin typeface="Times New Roman" pitchFamily="18" charset="0"/>
              <a:cs typeface="Times New Roman" pitchFamily="18" charset="0"/>
            </a:endParaRPr>
          </a:p>
          <a:p>
            <a:pPr eaLnBrk="1" fontAlgn="auto" hangingPunct="1">
              <a:lnSpc>
                <a:spcPct val="100000"/>
              </a:lnSpc>
              <a:spcBef>
                <a:spcPts val="0"/>
              </a:spcBef>
              <a:spcAft>
                <a:spcPts val="0"/>
              </a:spcAft>
              <a:buFont typeface="Arial" panose="020B0604020202020204" pitchFamily="34" charset="0"/>
              <a:buChar char="•"/>
              <a:defRPr/>
            </a:pPr>
            <a:r>
              <a:rPr lang="ru-RU" dirty="0" smtClean="0">
                <a:latin typeface="Times New Roman" pitchFamily="18" charset="0"/>
                <a:cs typeface="Times New Roman" pitchFamily="18" charset="0"/>
              </a:rPr>
              <a:t>1890-1940 гг. - автор </a:t>
            </a:r>
          </a:p>
          <a:p>
            <a:pPr marL="0" indent="0" eaLnBrk="1" fontAlgn="auto" hangingPunct="1">
              <a:lnSpc>
                <a:spcPct val="100000"/>
              </a:lnSpc>
              <a:spcBef>
                <a:spcPts val="0"/>
              </a:spcBef>
              <a:spcAft>
                <a:spcPts val="0"/>
              </a:spcAft>
              <a:buFont typeface="Arial" panose="020B0604020202020204" pitchFamily="34" charset="0"/>
              <a:buNone/>
              <a:defRPr/>
            </a:pPr>
            <a:r>
              <a:rPr lang="ru-RU" dirty="0" smtClean="0">
                <a:latin typeface="Times New Roman" pitchFamily="18" charset="0"/>
                <a:cs typeface="Times New Roman" pitchFamily="18" charset="0"/>
              </a:rPr>
              <a:t>первых </a:t>
            </a:r>
            <a:r>
              <a:rPr lang="ru-RU" dirty="0">
                <a:latin typeface="Times New Roman" pitchFamily="18" charset="0"/>
                <a:cs typeface="Times New Roman" pitchFamily="18" charset="0"/>
              </a:rPr>
              <a:t>учебников для </a:t>
            </a:r>
          </a:p>
          <a:p>
            <a:pPr marL="0" indent="0" eaLnBrk="1" fontAlgn="auto" hangingPunct="1">
              <a:lnSpc>
                <a:spcPct val="100000"/>
              </a:lnSpc>
              <a:spcBef>
                <a:spcPts val="0"/>
              </a:spcBef>
              <a:spcAft>
                <a:spcPts val="0"/>
              </a:spcAft>
              <a:buFont typeface="Arial" panose="020B0604020202020204" pitchFamily="34" charset="0"/>
              <a:buNone/>
              <a:defRPr/>
            </a:pPr>
            <a:r>
              <a:rPr lang="ru-RU" dirty="0" smtClean="0">
                <a:latin typeface="Times New Roman" pitchFamily="18" charset="0"/>
                <a:cs typeface="Times New Roman" pitchFamily="18" charset="0"/>
              </a:rPr>
              <a:t>врачей </a:t>
            </a:r>
            <a:r>
              <a:rPr lang="ru-RU" dirty="0">
                <a:latin typeface="Times New Roman" pitchFamily="18" charset="0"/>
                <a:cs typeface="Times New Roman" pitchFamily="18" charset="0"/>
              </a:rPr>
              <a:t>по </a:t>
            </a:r>
            <a:r>
              <a:rPr lang="ru-RU" dirty="0" smtClean="0">
                <a:latin typeface="Times New Roman" pitchFamily="18" charset="0"/>
                <a:cs typeface="Times New Roman" pitchFamily="18" charset="0"/>
              </a:rPr>
              <a:t>бактериологии и микробиологии</a:t>
            </a:r>
          </a:p>
          <a:p>
            <a:pPr marL="0" indent="0" eaLnBrk="1" fontAlgn="auto" hangingPunct="1">
              <a:lnSpc>
                <a:spcPct val="100000"/>
              </a:lnSpc>
              <a:spcBef>
                <a:spcPts val="0"/>
              </a:spcBef>
              <a:spcAft>
                <a:spcPts val="0"/>
              </a:spcAft>
              <a:buFont typeface="Arial" panose="020B0604020202020204" pitchFamily="34" charset="0"/>
              <a:buNone/>
              <a:defRPr/>
            </a:pPr>
            <a:endParaRPr lang="ru-RU" dirty="0">
              <a:latin typeface="Times New Roman" pitchFamily="18" charset="0"/>
              <a:cs typeface="Times New Roman" pitchFamily="18" charset="0"/>
            </a:endParaRPr>
          </a:p>
        </p:txBody>
      </p:sp>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5775" y="2954338"/>
            <a:ext cx="2671763" cy="3846512"/>
          </a:xfrm>
          <a:prstGeom prst="rect">
            <a:avLst/>
          </a:prstGeom>
          <a:ln w="88900" cap="sq" cmpd="thickThin">
            <a:solidFill>
              <a:srgbClr val="000000"/>
            </a:solidFill>
            <a:prstDash val="solid"/>
            <a:miter lim="800000"/>
          </a:ln>
          <a:effectLst>
            <a:innerShdw blurRad="76200">
              <a:srgbClr val="000000"/>
            </a:innerShdw>
          </a:effectLst>
        </p:spPr>
      </p:pic>
      <p:pic>
        <p:nvPicPr>
          <p:cNvPr id="49157" name="Рисунок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9480883" y="202131"/>
            <a:ext cx="2464069" cy="387898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9158" name="Рисунок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4677878" y="1010653"/>
            <a:ext cx="2348564" cy="33207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9159" name="Рисунок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9316328" y="2478503"/>
            <a:ext cx="2772076" cy="403298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1000"/>
                                        <p:tgtEl>
                                          <p:spTgt spid="5">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1000"/>
                                        <p:tgtEl>
                                          <p:spTgt spid="5">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nodeType="afterGroup">
                            <p:stCondLst>
                              <p:cond delay="4000"/>
                            </p:stCondLst>
                            <p:childTnLst>
                              <p:par>
                                <p:cTn id="24" presetID="22" presetClass="entr" presetSubtype="8" fill="hold"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left)">
                                      <p:cBhvr>
                                        <p:cTn id="26" dur="1000"/>
                                        <p:tgtEl>
                                          <p:spTgt spid="5">
                                            <p:txEl>
                                              <p:pRg st="4" end="4"/>
                                            </p:txEl>
                                          </p:spTgt>
                                        </p:tgtEl>
                                      </p:cBhvr>
                                    </p:animEffect>
                                  </p:childTnLst>
                                </p:cTn>
                              </p:par>
                            </p:childTnLst>
                          </p:cTn>
                        </p:par>
                        <p:par>
                          <p:cTn id="27" fill="hold" nodeType="afterGroup">
                            <p:stCondLst>
                              <p:cond delay="5000"/>
                            </p:stCondLst>
                            <p:childTnLst>
                              <p:par>
                                <p:cTn id="28" presetID="22" presetClass="entr" presetSubtype="8" fill="hold" nodeType="after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left)">
                                      <p:cBhvr>
                                        <p:cTn id="30" dur="1000"/>
                                        <p:tgtEl>
                                          <p:spTgt spid="5">
                                            <p:txEl>
                                              <p:pRg st="5" end="5"/>
                                            </p:txEl>
                                          </p:spTgt>
                                        </p:tgtEl>
                                      </p:cBhvr>
                                    </p:animEffect>
                                  </p:childTnLst>
                                </p:cTn>
                              </p:par>
                            </p:childTnLst>
                          </p:cTn>
                        </p:par>
                        <p:par>
                          <p:cTn id="31" fill="hold" nodeType="afterGroup">
                            <p:stCondLst>
                              <p:cond delay="6000"/>
                            </p:stCondLst>
                            <p:childTnLst>
                              <p:par>
                                <p:cTn id="32" presetID="22" presetClass="entr" presetSubtype="8" fill="hold" nodeType="after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wipe(left)">
                                      <p:cBhvr>
                                        <p:cTn id="34" dur="1000"/>
                                        <p:tgtEl>
                                          <p:spTgt spid="5">
                                            <p:txEl>
                                              <p:pRg st="6" end="6"/>
                                            </p:txEl>
                                          </p:spTgt>
                                        </p:tgtEl>
                                      </p:cBhvr>
                                    </p:animEffect>
                                  </p:childTnLst>
                                </p:cTn>
                              </p:par>
                            </p:childTnLst>
                          </p:cTn>
                        </p:par>
                        <p:par>
                          <p:cTn id="35" fill="hold" nodeType="afterGroup">
                            <p:stCondLst>
                              <p:cond delay="7000"/>
                            </p:stCondLst>
                            <p:childTnLst>
                              <p:par>
                                <p:cTn id="36" presetID="22" presetClass="entr" presetSubtype="8" fill="hold" nodeType="afterEffect">
                                  <p:stCondLst>
                                    <p:cond delay="0"/>
                                  </p:stCondLst>
                                  <p:childTnLst>
                                    <p:set>
                                      <p:cBhvr>
                                        <p:cTn id="37" dur="1" fill="hold">
                                          <p:stCondLst>
                                            <p:cond delay="0"/>
                                          </p:stCondLst>
                                        </p:cTn>
                                        <p:tgtEl>
                                          <p:spTgt spid="49158"/>
                                        </p:tgtEl>
                                        <p:attrNameLst>
                                          <p:attrName>style.visibility</p:attrName>
                                        </p:attrNameLst>
                                      </p:cBhvr>
                                      <p:to>
                                        <p:strVal val="visible"/>
                                      </p:to>
                                    </p:set>
                                    <p:animEffect transition="in" filter="wipe(left)">
                                      <p:cBhvr>
                                        <p:cTn id="38" dur="500"/>
                                        <p:tgtEl>
                                          <p:spTgt spid="49158"/>
                                        </p:tgtEl>
                                      </p:cBhvr>
                                    </p:animEffect>
                                  </p:childTnLst>
                                </p:cTn>
                              </p:par>
                            </p:childTnLst>
                          </p:cTn>
                        </p:par>
                        <p:par>
                          <p:cTn id="39" fill="hold" nodeType="afterGroup">
                            <p:stCondLst>
                              <p:cond delay="7500"/>
                            </p:stCondLst>
                            <p:childTnLst>
                              <p:par>
                                <p:cTn id="40" presetID="22" presetClass="entr" presetSubtype="8" fill="hold" nodeType="afterEffect">
                                  <p:stCondLst>
                                    <p:cond delay="0"/>
                                  </p:stCondLst>
                                  <p:childTnLst>
                                    <p:set>
                                      <p:cBhvr>
                                        <p:cTn id="41" dur="1" fill="hold">
                                          <p:stCondLst>
                                            <p:cond delay="0"/>
                                          </p:stCondLst>
                                        </p:cTn>
                                        <p:tgtEl>
                                          <p:spTgt spid="49157"/>
                                        </p:tgtEl>
                                        <p:attrNameLst>
                                          <p:attrName>style.visibility</p:attrName>
                                        </p:attrNameLst>
                                      </p:cBhvr>
                                      <p:to>
                                        <p:strVal val="visible"/>
                                      </p:to>
                                    </p:set>
                                    <p:animEffect transition="in" filter="wipe(left)">
                                      <p:cBhvr>
                                        <p:cTn id="42" dur="500"/>
                                        <p:tgtEl>
                                          <p:spTgt spid="49157"/>
                                        </p:tgtEl>
                                      </p:cBhvr>
                                    </p:animEffect>
                                  </p:childTnLst>
                                </p:cTn>
                              </p:par>
                            </p:childTnLst>
                          </p:cTn>
                        </p:par>
                        <p:par>
                          <p:cTn id="43" fill="hold" nodeType="afterGroup">
                            <p:stCondLst>
                              <p:cond delay="8000"/>
                            </p:stCondLst>
                            <p:childTnLst>
                              <p:par>
                                <p:cTn id="44" presetID="22" presetClass="entr" presetSubtype="8" fill="hold" nodeType="afterEffect">
                                  <p:stCondLst>
                                    <p:cond delay="0"/>
                                  </p:stCondLst>
                                  <p:childTnLst>
                                    <p:set>
                                      <p:cBhvr>
                                        <p:cTn id="45" dur="1" fill="hold">
                                          <p:stCondLst>
                                            <p:cond delay="0"/>
                                          </p:stCondLst>
                                        </p:cTn>
                                        <p:tgtEl>
                                          <p:spTgt spid="49159"/>
                                        </p:tgtEl>
                                        <p:attrNameLst>
                                          <p:attrName>style.visibility</p:attrName>
                                        </p:attrNameLst>
                                      </p:cBhvr>
                                      <p:to>
                                        <p:strVal val="visible"/>
                                      </p:to>
                                    </p:set>
                                    <p:animEffect transition="in" filter="wipe(left)">
                                      <p:cBhvr>
                                        <p:cTn id="46" dur="5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079057" y="2849078"/>
            <a:ext cx="5053263" cy="35902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Прямоугольник 7"/>
          <p:cNvSpPr>
            <a:spLocks noChangeArrowheads="1"/>
          </p:cNvSpPr>
          <p:nvPr/>
        </p:nvSpPr>
        <p:spPr bwMode="auto">
          <a:xfrm>
            <a:off x="7297738" y="5421313"/>
            <a:ext cx="4668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1600">
                <a:latin typeface="Times New Roman" pitchFamily="18" charset="0"/>
                <a:cs typeface="Times New Roman" pitchFamily="18" charset="0"/>
              </a:rPr>
              <a:t>Н.Ф. Гамалея с сотрудниками 2-го Московского медицинского института (1935-38гг.)</a:t>
            </a:r>
          </a:p>
        </p:txBody>
      </p:sp>
      <p:sp>
        <p:nvSpPr>
          <p:cNvPr id="50180" name="Объект 9"/>
          <p:cNvSpPr>
            <a:spLocks noGrp="1"/>
          </p:cNvSpPr>
          <p:nvPr>
            <p:ph idx="4294967295"/>
          </p:nvPr>
        </p:nvSpPr>
        <p:spPr>
          <a:xfrm>
            <a:off x="0" y="244475"/>
            <a:ext cx="6270625" cy="3508375"/>
          </a:xfrm>
        </p:spPr>
        <p:txBody>
          <a:bodyPr/>
          <a:lstStyle/>
          <a:p>
            <a:pPr eaLnBrk="1" hangingPunct="1"/>
            <a:r>
              <a:rPr lang="ru-RU" altLang="ru-RU" smtClean="0">
                <a:latin typeface="Times New Roman" pitchFamily="18" charset="0"/>
                <a:cs typeface="Times New Roman" pitchFamily="18" charset="0"/>
              </a:rPr>
              <a:t>с 1938 г. - профессор кафедры</a:t>
            </a:r>
          </a:p>
          <a:p>
            <a:pPr eaLnBrk="1" hangingPunct="1">
              <a:buFont typeface="Arial" charset="0"/>
              <a:buNone/>
            </a:pPr>
            <a:r>
              <a:rPr lang="ru-RU" altLang="ru-RU" smtClean="0">
                <a:latin typeface="Times New Roman" pitchFamily="18" charset="0"/>
                <a:cs typeface="Times New Roman" pitchFamily="18" charset="0"/>
              </a:rPr>
              <a:t>микробиологии 2-го Московского</a:t>
            </a:r>
          </a:p>
          <a:p>
            <a:pPr eaLnBrk="1" hangingPunct="1">
              <a:buFont typeface="Arial" charset="0"/>
              <a:buNone/>
            </a:pPr>
            <a:r>
              <a:rPr lang="ru-RU" altLang="ru-RU" smtClean="0">
                <a:latin typeface="Times New Roman" pitchFamily="18" charset="0"/>
                <a:cs typeface="Times New Roman" pitchFamily="18" charset="0"/>
              </a:rPr>
              <a:t>медицинского института и заведующий</a:t>
            </a:r>
          </a:p>
          <a:p>
            <a:pPr eaLnBrk="1" hangingPunct="1">
              <a:buFont typeface="Arial" charset="0"/>
              <a:buNone/>
            </a:pPr>
            <a:r>
              <a:rPr lang="ru-RU" altLang="ru-RU" smtClean="0">
                <a:latin typeface="Times New Roman" pitchFamily="18" charset="0"/>
                <a:cs typeface="Times New Roman" pitchFamily="18" charset="0"/>
              </a:rPr>
              <a:t>лабораторией Института</a:t>
            </a:r>
          </a:p>
          <a:p>
            <a:pPr eaLnBrk="1" hangingPunct="1">
              <a:buFont typeface="Arial" charset="0"/>
              <a:buNone/>
            </a:pPr>
            <a:r>
              <a:rPr lang="ru-RU" altLang="ru-RU" smtClean="0">
                <a:latin typeface="Times New Roman" pitchFamily="18" charset="0"/>
                <a:cs typeface="Times New Roman" pitchFamily="18" charset="0"/>
              </a:rPr>
              <a:t>эпидемиологии и микробиологии</a:t>
            </a:r>
          </a:p>
          <a:p>
            <a:pPr eaLnBrk="1" hangingPunct="1">
              <a:buFont typeface="Arial" charset="0"/>
              <a:buNone/>
            </a:pPr>
            <a:r>
              <a:rPr lang="ru-RU" altLang="ru-RU" smtClean="0">
                <a:latin typeface="Times New Roman" pitchFamily="18" charset="0"/>
                <a:cs typeface="Times New Roman" pitchFamily="18" charset="0"/>
              </a:rPr>
              <a:t>АМН СССР</a:t>
            </a:r>
          </a:p>
          <a:p>
            <a:pPr eaLnBrk="1" hangingPunct="1"/>
            <a:endParaRPr lang="ru-RU" altLang="ru-RU" smtClean="0"/>
          </a:p>
        </p:txBody>
      </p:sp>
      <p:pic>
        <p:nvPicPr>
          <p:cNvPr id="50181" name="Рисунок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623208" y="1145406"/>
            <a:ext cx="4321744" cy="2791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wipe(left)">
                                      <p:cBhvr>
                                        <p:cTn id="7" dur="1000"/>
                                        <p:tgtEl>
                                          <p:spTgt spid="5018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0180">
                                            <p:txEl>
                                              <p:pRg st="1" end="1"/>
                                            </p:txEl>
                                          </p:spTgt>
                                        </p:tgtEl>
                                        <p:attrNameLst>
                                          <p:attrName>style.visibility</p:attrName>
                                        </p:attrNameLst>
                                      </p:cBhvr>
                                      <p:to>
                                        <p:strVal val="visible"/>
                                      </p:to>
                                    </p:set>
                                    <p:animEffect transition="in" filter="wipe(left)">
                                      <p:cBhvr>
                                        <p:cTn id="10" dur="1000"/>
                                        <p:tgtEl>
                                          <p:spTgt spid="50180">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0180">
                                            <p:txEl>
                                              <p:pRg st="2" end="2"/>
                                            </p:txEl>
                                          </p:spTgt>
                                        </p:tgtEl>
                                        <p:attrNameLst>
                                          <p:attrName>style.visibility</p:attrName>
                                        </p:attrNameLst>
                                      </p:cBhvr>
                                      <p:to>
                                        <p:strVal val="visible"/>
                                      </p:to>
                                    </p:set>
                                    <p:animEffect transition="in" filter="wipe(left)">
                                      <p:cBhvr>
                                        <p:cTn id="13" dur="1000"/>
                                        <p:tgtEl>
                                          <p:spTgt spid="50180">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0178"/>
                                        </p:tgtEl>
                                        <p:attrNameLst>
                                          <p:attrName>style.visibility</p:attrName>
                                        </p:attrNameLst>
                                      </p:cBhvr>
                                      <p:to>
                                        <p:strVal val="visible"/>
                                      </p:to>
                                    </p:set>
                                    <p:animEffect transition="in" filter="wipe(left)">
                                      <p:cBhvr>
                                        <p:cTn id="16" dur="1000"/>
                                        <p:tgtEl>
                                          <p:spTgt spid="5017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0179"/>
                                        </p:tgtEl>
                                        <p:attrNameLst>
                                          <p:attrName>style.visibility</p:attrName>
                                        </p:attrNameLst>
                                      </p:cBhvr>
                                      <p:to>
                                        <p:strVal val="visible"/>
                                      </p:to>
                                    </p:set>
                                    <p:animEffect transition="in" filter="wipe(left)">
                                      <p:cBhvr>
                                        <p:cTn id="19" dur="1000"/>
                                        <p:tgtEl>
                                          <p:spTgt spid="50179"/>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50181"/>
                                        </p:tgtEl>
                                        <p:attrNameLst>
                                          <p:attrName>style.visibility</p:attrName>
                                        </p:attrNameLst>
                                      </p:cBhvr>
                                      <p:to>
                                        <p:strVal val="visible"/>
                                      </p:to>
                                    </p:set>
                                    <p:animEffect transition="in" filter="wipe(left)">
                                      <p:cBhvr>
                                        <p:cTn id="23" dur="1000"/>
                                        <p:tgtEl>
                                          <p:spTgt spid="50181"/>
                                        </p:tgtEl>
                                      </p:cBhvr>
                                    </p:animEffect>
                                  </p:childTnLst>
                                </p:cTn>
                              </p:par>
                              <p:par>
                                <p:cTn id="24" presetID="22" presetClass="entr" presetSubtype="8" fill="hold" nodeType="withEffect">
                                  <p:stCondLst>
                                    <p:cond delay="0"/>
                                  </p:stCondLst>
                                  <p:childTnLst>
                                    <p:set>
                                      <p:cBhvr>
                                        <p:cTn id="25" dur="1" fill="hold">
                                          <p:stCondLst>
                                            <p:cond delay="0"/>
                                          </p:stCondLst>
                                        </p:cTn>
                                        <p:tgtEl>
                                          <p:spTgt spid="50180">
                                            <p:txEl>
                                              <p:pRg st="3" end="3"/>
                                            </p:txEl>
                                          </p:spTgt>
                                        </p:tgtEl>
                                        <p:attrNameLst>
                                          <p:attrName>style.visibility</p:attrName>
                                        </p:attrNameLst>
                                      </p:cBhvr>
                                      <p:to>
                                        <p:strVal val="visible"/>
                                      </p:to>
                                    </p:set>
                                    <p:animEffect transition="in" filter="wipe(left)">
                                      <p:cBhvr>
                                        <p:cTn id="26" dur="1000"/>
                                        <p:tgtEl>
                                          <p:spTgt spid="50180">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50180">
                                            <p:txEl>
                                              <p:pRg st="4" end="4"/>
                                            </p:txEl>
                                          </p:spTgt>
                                        </p:tgtEl>
                                        <p:attrNameLst>
                                          <p:attrName>style.visibility</p:attrName>
                                        </p:attrNameLst>
                                      </p:cBhvr>
                                      <p:to>
                                        <p:strVal val="visible"/>
                                      </p:to>
                                    </p:set>
                                    <p:animEffect transition="in" filter="wipe(left)">
                                      <p:cBhvr>
                                        <p:cTn id="29" dur="1000"/>
                                        <p:tgtEl>
                                          <p:spTgt spid="50180">
                                            <p:txEl>
                                              <p:pRg st="4" end="4"/>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50180">
                                            <p:txEl>
                                              <p:pRg st="5" end="5"/>
                                            </p:txEl>
                                          </p:spTgt>
                                        </p:tgtEl>
                                        <p:attrNameLst>
                                          <p:attrName>style.visibility</p:attrName>
                                        </p:attrNameLst>
                                      </p:cBhvr>
                                      <p:to>
                                        <p:strVal val="visible"/>
                                      </p:to>
                                    </p:set>
                                    <p:animEffect transition="in" filter="wipe(left)">
                                      <p:cBhvr>
                                        <p:cTn id="32" dur="1000"/>
                                        <p:tgtEl>
                                          <p:spTgt spid="501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Зильбер_Лев_Александрович.jpg"/>
          <p:cNvPicPr>
            <a:picLocks noChangeAspect="1"/>
          </p:cNvPicPr>
          <p:nvPr/>
        </p:nvPicPr>
        <p:blipFill>
          <a:blip r:embed="rId3"/>
          <a:stretch>
            <a:fillRect/>
          </a:stretch>
        </p:blipFill>
        <p:spPr>
          <a:xfrm>
            <a:off x="520700" y="654050"/>
            <a:ext cx="40005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27" name="Rectangle 1"/>
          <p:cNvSpPr>
            <a:spLocks noChangeArrowheads="1"/>
          </p:cNvSpPr>
          <p:nvPr/>
        </p:nvSpPr>
        <p:spPr bwMode="auto">
          <a:xfrm>
            <a:off x="5121275" y="1720850"/>
            <a:ext cx="6477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ru-RU" altLang="ru-RU" sz="3600" b="1">
                <a:solidFill>
                  <a:srgbClr val="002060"/>
                </a:solidFill>
                <a:latin typeface="Times New Roman" pitchFamily="18" charset="0"/>
                <a:cs typeface="Times New Roman" pitchFamily="18" charset="0"/>
              </a:rPr>
              <a:t>Зильбер</a:t>
            </a:r>
          </a:p>
          <a:p>
            <a:pPr>
              <a:lnSpc>
                <a:spcPct val="100000"/>
              </a:lnSpc>
              <a:spcBef>
                <a:spcPct val="0"/>
              </a:spcBef>
              <a:buFontTx/>
              <a:buNone/>
            </a:pPr>
            <a:r>
              <a:rPr lang="ru-RU" altLang="ru-RU" sz="3600" b="1">
                <a:solidFill>
                  <a:srgbClr val="002060"/>
                </a:solidFill>
                <a:latin typeface="Times New Roman" pitchFamily="18" charset="0"/>
                <a:cs typeface="Times New Roman" pitchFamily="18" charset="0"/>
              </a:rPr>
              <a:t>Лев Александрович</a:t>
            </a:r>
          </a:p>
          <a:p>
            <a:pPr>
              <a:lnSpc>
                <a:spcPct val="100000"/>
              </a:lnSpc>
              <a:spcBef>
                <a:spcPct val="0"/>
              </a:spcBef>
              <a:buFontTx/>
              <a:buNone/>
            </a:pPr>
            <a:r>
              <a:rPr lang="ru-RU" altLang="ru-RU" b="1">
                <a:latin typeface="Times New Roman" pitchFamily="18" charset="0"/>
                <a:cs typeface="Times New Roman" pitchFamily="18" charset="0"/>
              </a:rPr>
              <a:t> </a:t>
            </a:r>
            <a:r>
              <a:rPr lang="ru-RU" altLang="ru-RU">
                <a:solidFill>
                  <a:srgbClr val="0070C0"/>
                </a:solidFill>
                <a:latin typeface="Times New Roman" pitchFamily="18" charset="0"/>
                <a:cs typeface="Times New Roman" pitchFamily="18" charset="0"/>
              </a:rPr>
              <a:t>(1894-1966) </a:t>
            </a:r>
            <a:endParaRPr lang="ru-RU" altLang="ru-RU" b="1">
              <a:solidFill>
                <a:srgbClr val="0070C0"/>
              </a:solidFill>
              <a:latin typeface="Times New Roman" pitchFamily="18" charset="0"/>
              <a:cs typeface="Times New Roman" pitchFamily="18" charset="0"/>
            </a:endParaRPr>
          </a:p>
          <a:p>
            <a:pPr>
              <a:lnSpc>
                <a:spcPct val="100000"/>
              </a:lnSpc>
              <a:spcBef>
                <a:spcPct val="0"/>
              </a:spcBef>
              <a:buFontTx/>
              <a:buNone/>
            </a:pPr>
            <a:endParaRPr lang="ru-RU" altLang="ru-RU" b="1">
              <a:latin typeface="Times New Roman" pitchFamily="18" charset="0"/>
              <a:cs typeface="Times New Roman" pitchFamily="18" charset="0"/>
            </a:endParaRPr>
          </a:p>
          <a:p>
            <a:pPr>
              <a:lnSpc>
                <a:spcPct val="100000"/>
              </a:lnSpc>
              <a:spcBef>
                <a:spcPct val="0"/>
              </a:spcBef>
              <a:buFontTx/>
              <a:buNone/>
            </a:pPr>
            <a:r>
              <a:rPr lang="ru-RU" altLang="ru-RU">
                <a:latin typeface="Times New Roman" pitchFamily="18" charset="0"/>
                <a:cs typeface="Times New Roman" pitchFamily="18" charset="0"/>
              </a:rPr>
              <a:t>микробиолог, иммунолог, онколог, создатель советской школы вирусологии</a:t>
            </a:r>
            <a:endParaRPr lang="ru-RU" altLang="ru-RU" sz="1800">
              <a:latin typeface="Arial" charset="0"/>
              <a:cs typeface="Arial"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2227">
                                            <p:txEl>
                                              <p:pRg st="0" end="0"/>
                                            </p:txEl>
                                          </p:spTgt>
                                        </p:tgtEl>
                                        <p:attrNameLst>
                                          <p:attrName>style.visibility</p:attrName>
                                        </p:attrNameLst>
                                      </p:cBhvr>
                                      <p:to>
                                        <p:strVal val="visible"/>
                                      </p:to>
                                    </p:set>
                                    <p:animEffect transition="in" filter="wipe(left)">
                                      <p:cBhvr>
                                        <p:cTn id="11" dur="1000"/>
                                        <p:tgtEl>
                                          <p:spTgt spid="52227">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52227">
                                            <p:txEl>
                                              <p:pRg st="1" end="1"/>
                                            </p:txEl>
                                          </p:spTgt>
                                        </p:tgtEl>
                                        <p:attrNameLst>
                                          <p:attrName>style.visibility</p:attrName>
                                        </p:attrNameLst>
                                      </p:cBhvr>
                                      <p:to>
                                        <p:strVal val="visible"/>
                                      </p:to>
                                    </p:set>
                                    <p:animEffect transition="in" filter="wipe(left)">
                                      <p:cBhvr>
                                        <p:cTn id="15" dur="1000"/>
                                        <p:tgtEl>
                                          <p:spTgt spid="52227">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Effect transition="in" filter="wipe(left)">
                                      <p:cBhvr>
                                        <p:cTn id="19" dur="1000"/>
                                        <p:tgtEl>
                                          <p:spTgt spid="52227">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animEffect transition="in" filter="wipe(left)">
                                      <p:cBhvr>
                                        <p:cTn id="23" dur="1000"/>
                                        <p:tgtEl>
                                          <p:spTgt spid="522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Прямоугольник 6"/>
          <p:cNvSpPr>
            <a:spLocks noChangeArrowheads="1"/>
          </p:cNvSpPr>
          <p:nvPr/>
        </p:nvSpPr>
        <p:spPr bwMode="auto">
          <a:xfrm>
            <a:off x="269875" y="214313"/>
            <a:ext cx="113760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ru-RU" altLang="ru-RU">
                <a:latin typeface="Times New Roman" pitchFamily="18" charset="0"/>
                <a:cs typeface="Times New Roman" pitchFamily="18" charset="0"/>
              </a:rPr>
              <a:t>1912 г. - Л.А. Зильбер  окончил Псковскую губернскую гимназию с серебряной медалью</a:t>
            </a:r>
          </a:p>
          <a:p>
            <a:pPr eaLnBrk="1" hangingPunct="1">
              <a:lnSpc>
                <a:spcPct val="100000"/>
              </a:lnSpc>
              <a:spcBef>
                <a:spcPct val="0"/>
              </a:spcBef>
            </a:pPr>
            <a:r>
              <a:rPr lang="ru-RU" altLang="ru-RU">
                <a:latin typeface="Times New Roman" pitchFamily="18" charset="0"/>
                <a:cs typeface="Times New Roman" pitchFamily="18" charset="0"/>
              </a:rPr>
              <a:t>1919 г. - окончил медицинский факультет Московского университета</a:t>
            </a:r>
          </a:p>
          <a:p>
            <a:pPr eaLnBrk="1" hangingPunct="1">
              <a:lnSpc>
                <a:spcPct val="100000"/>
              </a:lnSpc>
              <a:spcBef>
                <a:spcPct val="0"/>
              </a:spcBef>
            </a:pPr>
            <a:r>
              <a:rPr lang="ru-RU" altLang="ru-RU">
                <a:latin typeface="Times New Roman" pitchFamily="18" charset="0"/>
                <a:cs typeface="Times New Roman" pitchFamily="18" charset="0"/>
              </a:rPr>
              <a:t>1929 г. - занял должность директора Азербайджанского Института микробиологии </a:t>
            </a:r>
          </a:p>
          <a:p>
            <a:pPr eaLnBrk="1" hangingPunct="1">
              <a:lnSpc>
                <a:spcPct val="100000"/>
              </a:lnSpc>
              <a:spcBef>
                <a:spcPct val="0"/>
              </a:spcBef>
            </a:pPr>
            <a:endParaRPr lang="ru-RU" altLang="ru-RU" sz="2400">
              <a:latin typeface="Times New Roman" pitchFamily="18" charset="0"/>
              <a:cs typeface="Times New Roman" pitchFamily="18" charset="0"/>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2801938"/>
            <a:ext cx="4999038" cy="3500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4"/>
          <a:stretch>
            <a:fillRect/>
          </a:stretch>
        </p:blipFill>
        <p:spPr>
          <a:xfrm>
            <a:off x="1665288" y="2955925"/>
            <a:ext cx="2905125"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wipe(left)">
                                      <p:cBhvr>
                                        <p:cTn id="7" dur="1000"/>
                                        <p:tgtEl>
                                          <p:spTgt spid="53250">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3250">
                                            <p:txEl>
                                              <p:pRg st="1" end="1"/>
                                            </p:txEl>
                                          </p:spTgt>
                                        </p:tgtEl>
                                        <p:attrNameLst>
                                          <p:attrName>style.visibility</p:attrName>
                                        </p:attrNameLst>
                                      </p:cBhvr>
                                      <p:to>
                                        <p:strVal val="visible"/>
                                      </p:to>
                                    </p:set>
                                    <p:animEffect transition="in" filter="wipe(left)">
                                      <p:cBhvr>
                                        <p:cTn id="11" dur="1000"/>
                                        <p:tgtEl>
                                          <p:spTgt spid="53250">
                                            <p:txEl>
                                              <p:pRg st="1" end="1"/>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53250">
                                            <p:txEl>
                                              <p:pRg st="2" end="2"/>
                                            </p:txEl>
                                          </p:spTgt>
                                        </p:tgtEl>
                                        <p:attrNameLst>
                                          <p:attrName>style.visibility</p:attrName>
                                        </p:attrNameLst>
                                      </p:cBhvr>
                                      <p:to>
                                        <p:strVal val="visible"/>
                                      </p:to>
                                    </p:set>
                                    <p:animEffect transition="in" filter="wipe(left)">
                                      <p:cBhvr>
                                        <p:cTn id="15" dur="1000"/>
                                        <p:tgtEl>
                                          <p:spTgt spid="53250">
                                            <p:txEl>
                                              <p:pRg st="2" end="2"/>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at\Desktop\микробиология\КОНФЕРЕНЦИЯ\зильбер\big.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1000" y="560388"/>
            <a:ext cx="3257550" cy="3854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5299" name="Прямоугольник 2"/>
          <p:cNvSpPr>
            <a:spLocks noChangeArrowheads="1"/>
          </p:cNvSpPr>
          <p:nvPr/>
        </p:nvSpPr>
        <p:spPr bwMode="auto">
          <a:xfrm>
            <a:off x="153988" y="1174750"/>
            <a:ext cx="494823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ru-RU" altLang="ru-RU">
                <a:latin typeface="Times New Roman" pitchFamily="18" charset="0"/>
                <a:cs typeface="Times New Roman" pitchFamily="18" charset="0"/>
              </a:rPr>
              <a:t>1928 г. - Лев Александрович женился на Зинаиде Виссарионовне Ермольевой, которая станет прототипом главной героини «Открытой книги» Вениамина Каверина </a:t>
            </a:r>
          </a:p>
          <a:p>
            <a:pPr eaLnBrk="1" hangingPunct="1">
              <a:lnSpc>
                <a:spcPct val="100000"/>
              </a:lnSpc>
              <a:spcBef>
                <a:spcPct val="0"/>
              </a:spcBef>
            </a:pPr>
            <a:r>
              <a:rPr lang="ru-RU" altLang="ru-RU">
                <a:latin typeface="Times New Roman" pitchFamily="18" charset="0"/>
                <a:cs typeface="Times New Roman" pitchFamily="18" charset="0"/>
              </a:rPr>
              <a:t>1928-29 гг. -  Зильбер и Ермольева работали вместе в институтах Пастера и Коха</a:t>
            </a: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4175" y="2168525"/>
            <a:ext cx="2335213" cy="2978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5301" name="Прямоугольник 3"/>
          <p:cNvSpPr>
            <a:spLocks noChangeArrowheads="1"/>
          </p:cNvSpPr>
          <p:nvPr/>
        </p:nvSpPr>
        <p:spPr bwMode="auto">
          <a:xfrm>
            <a:off x="8375650" y="5113338"/>
            <a:ext cx="394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1800">
                <a:latin typeface="Times New Roman" pitchFamily="18" charset="0"/>
                <a:cs typeface="Times New Roman" pitchFamily="18" charset="0"/>
              </a:rPr>
              <a:t>Вениамин Александрович Каверин</a:t>
            </a:r>
          </a:p>
          <a:p>
            <a:pPr eaLnBrk="1" hangingPunct="1">
              <a:lnSpc>
                <a:spcPct val="100000"/>
              </a:lnSpc>
              <a:spcBef>
                <a:spcPct val="0"/>
              </a:spcBef>
              <a:buFontTx/>
              <a:buNone/>
            </a:pPr>
            <a:r>
              <a:rPr lang="ru-RU" altLang="ru-RU" sz="1800">
                <a:latin typeface="Times New Roman" pitchFamily="18" charset="0"/>
                <a:cs typeface="Times New Roman" pitchFamily="18" charset="0"/>
              </a:rPr>
              <a:t>(младший брат Льва Александровича)</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wipe(left)">
                                      <p:cBhvr>
                                        <p:cTn id="7" dur="10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wipe(left)">
                                      <p:cBhvr>
                                        <p:cTn id="12" dur="1000"/>
                                        <p:tgtEl>
                                          <p:spTgt spid="55299">
                                            <p:txEl>
                                              <p:pRg st="1" end="1"/>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1000"/>
                                        <p:tgtEl>
                                          <p:spTgt spid="1026"/>
                                        </p:tgtEl>
                                      </p:cBhvr>
                                    </p:animEffect>
                                  </p:childTnLst>
                                </p:cTn>
                              </p:par>
                            </p:childTnLst>
                          </p:cTn>
                        </p:par>
                        <p:par>
                          <p:cTn id="17" fill="hold" nodeType="afterGroup">
                            <p:stCondLst>
                              <p:cond delay="2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5301"/>
                                        </p:tgtEl>
                                        <p:attrNameLst>
                                          <p:attrName>style.visibility</p:attrName>
                                        </p:attrNameLst>
                                      </p:cBhvr>
                                      <p:to>
                                        <p:strVal val="visible"/>
                                      </p:to>
                                    </p:set>
                                    <p:animEffect transition="in" filter="wipe(left)">
                                      <p:cBhvr>
                                        <p:cTn id="23" dur="10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Marat\Desktop\микробиология\КОНФЕРЕНЦИЯ\зильбер\114072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1041" y="934252"/>
            <a:ext cx="5143500" cy="5072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1"/>
          <p:cNvSpPr>
            <a:spLocks noChangeArrowheads="1"/>
          </p:cNvSpPr>
          <p:nvPr/>
        </p:nvSpPr>
        <p:spPr bwMode="auto">
          <a:xfrm>
            <a:off x="182563" y="1085850"/>
            <a:ext cx="634365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5750" indent="-28575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ru-RU" altLang="ru-RU" sz="2400">
                <a:latin typeface="Times New Roman" pitchFamily="18" charset="0"/>
                <a:cs typeface="Times New Roman" pitchFamily="18" charset="0"/>
              </a:rPr>
              <a:t>1930 г. - присвоение  звания профессора и ученой степени доктора наук</a:t>
            </a:r>
          </a:p>
          <a:p>
            <a:pPr>
              <a:lnSpc>
                <a:spcPct val="100000"/>
              </a:lnSpc>
              <a:spcBef>
                <a:spcPct val="0"/>
              </a:spcBef>
            </a:pPr>
            <a:r>
              <a:rPr lang="ru-RU" altLang="ru-RU" sz="2400">
                <a:latin typeface="Times New Roman" pitchFamily="18" charset="0"/>
                <a:cs typeface="Times New Roman" pitchFamily="18" charset="0"/>
              </a:rPr>
              <a:t>1931 - 1933 гг. - работал в микробиологическом институте им. Л. А. Тарасевича </a:t>
            </a:r>
          </a:p>
          <a:p>
            <a:pPr>
              <a:lnSpc>
                <a:spcPct val="100000"/>
              </a:lnSpc>
              <a:spcBef>
                <a:spcPct val="0"/>
              </a:spcBef>
            </a:pPr>
            <a:r>
              <a:rPr lang="ru-RU" altLang="ru-RU" sz="2400">
                <a:latin typeface="Times New Roman" pitchFamily="18" charset="0"/>
                <a:cs typeface="Times New Roman" pitchFamily="18" charset="0"/>
              </a:rPr>
              <a:t>1934 - 1937 гг. -  создал и руководил первой в СССР Центральной вирусной лабораторией</a:t>
            </a:r>
            <a:endParaRPr lang="en-US" altLang="ru-RU" sz="2400">
              <a:latin typeface="Times New Roman" pitchFamily="18" charset="0"/>
              <a:cs typeface="Times New Roman" pitchFamily="18" charset="0"/>
            </a:endParaRPr>
          </a:p>
          <a:p>
            <a:pPr>
              <a:lnSpc>
                <a:spcPct val="100000"/>
              </a:lnSpc>
              <a:spcBef>
                <a:spcPct val="0"/>
              </a:spcBef>
            </a:pPr>
            <a:r>
              <a:rPr lang="ru-RU" altLang="ru-RU" sz="2400">
                <a:latin typeface="Times New Roman" pitchFamily="18" charset="0"/>
                <a:cs typeface="Times New Roman" pitchFamily="18" charset="0"/>
              </a:rPr>
              <a:t>1937 г. - руководил дальневосточной экспедицией по изучению клещевого энцефалита</a:t>
            </a:r>
          </a:p>
          <a:p>
            <a:pPr>
              <a:lnSpc>
                <a:spcPct val="100000"/>
              </a:lnSpc>
              <a:spcBef>
                <a:spcPct val="0"/>
              </a:spcBef>
              <a:buFontTx/>
              <a:buNone/>
            </a:pPr>
            <a:r>
              <a:rPr lang="ru-RU" altLang="ru-RU">
                <a:latin typeface="Times New Roman" pitchFamily="18" charset="0"/>
                <a:cs typeface="Times New Roman" pitchFamily="18" charset="0"/>
              </a:rPr>
              <a:t> </a:t>
            </a:r>
            <a:endParaRPr lang="ru-RU" altLang="ru-RU">
              <a:solidFill>
                <a:srgbClr val="FF0000"/>
              </a:solidFill>
              <a:latin typeface="Times New Roman" pitchFamily="18" charset="0"/>
              <a:cs typeface="Times New Roman"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wipe(left)">
                                      <p:cBhvr>
                                        <p:cTn id="7" dur="500"/>
                                        <p:tgtEl>
                                          <p:spTgt spid="56323">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animEffect transition="in" filter="wipe(left)">
                                      <p:cBhvr>
                                        <p:cTn id="11" dur="500"/>
                                        <p:tgtEl>
                                          <p:spTgt spid="56323">
                                            <p:txEl>
                                              <p:pRg st="1" end="1"/>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animEffect transition="in" filter="wipe(left)">
                                      <p:cBhvr>
                                        <p:cTn id="15" dur="500"/>
                                        <p:tgtEl>
                                          <p:spTgt spid="56323">
                                            <p:txEl>
                                              <p:pRg st="2" end="2"/>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animEffect transition="in" filter="wipe(left)">
                                      <p:cBhvr>
                                        <p:cTn id="19" dur="500"/>
                                        <p:tgtEl>
                                          <p:spTgt spid="56323">
                                            <p:txEl>
                                              <p:pRg st="3" end="3"/>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6322"/>
                                        </p:tgtEl>
                                        <p:attrNameLst>
                                          <p:attrName>style.visibility</p:attrName>
                                        </p:attrNameLst>
                                      </p:cBhvr>
                                      <p:to>
                                        <p:strVal val="visible"/>
                                      </p:to>
                                    </p:set>
                                    <p:animEffect transition="in" filter="wipe(left)">
                                      <p:cBhvr>
                                        <p:cTn id="23" dur="1000"/>
                                        <p:tgtEl>
                                          <p:spTgt spid="56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Shape 99" descr="http://img1.liveinternet.ru/images/attach/c/4/83/907/83907441_Gabrichevsky_GN.jpg"/>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881063" y="714375"/>
            <a:ext cx="3814762" cy="5376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21" name="Rectangle 1"/>
          <p:cNvSpPr>
            <a:spLocks noChangeArrowheads="1"/>
          </p:cNvSpPr>
          <p:nvPr/>
        </p:nvSpPr>
        <p:spPr bwMode="auto">
          <a:xfrm>
            <a:off x="5165725" y="581025"/>
            <a:ext cx="6578600" cy="66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3600" b="1">
                <a:solidFill>
                  <a:srgbClr val="002060"/>
                </a:solidFill>
                <a:latin typeface="Times New Roman" pitchFamily="18" charset="0"/>
                <a:cs typeface="Times New Roman" pitchFamily="18" charset="0"/>
              </a:rPr>
              <a:t>Габричевский</a:t>
            </a:r>
          </a:p>
          <a:p>
            <a:pPr eaLnBrk="1" hangingPunct="1">
              <a:lnSpc>
                <a:spcPct val="100000"/>
              </a:lnSpc>
              <a:spcBef>
                <a:spcPct val="0"/>
              </a:spcBef>
              <a:buFontTx/>
              <a:buNone/>
            </a:pPr>
            <a:r>
              <a:rPr lang="ru-RU" altLang="ru-RU" sz="3600" b="1">
                <a:solidFill>
                  <a:srgbClr val="002060"/>
                </a:solidFill>
                <a:latin typeface="Times New Roman" pitchFamily="18" charset="0"/>
                <a:cs typeface="Times New Roman" pitchFamily="18" charset="0"/>
              </a:rPr>
              <a:t>Георгий Норбертович</a:t>
            </a:r>
            <a:endParaRPr lang="ru-RU" altLang="ru-RU" sz="3600">
              <a:solidFill>
                <a:srgbClr val="002060"/>
              </a:solidFill>
              <a:latin typeface="Times New Roman" pitchFamily="18" charset="0"/>
              <a:cs typeface="Times New Roman" pitchFamily="18" charset="0"/>
            </a:endParaRPr>
          </a:p>
          <a:p>
            <a:pPr eaLnBrk="1" hangingPunct="1">
              <a:lnSpc>
                <a:spcPct val="100000"/>
              </a:lnSpc>
              <a:spcBef>
                <a:spcPct val="0"/>
              </a:spcBef>
              <a:buFontTx/>
              <a:buNone/>
            </a:pPr>
            <a:r>
              <a:rPr lang="ru-RU" altLang="ru-RU" sz="3200">
                <a:solidFill>
                  <a:srgbClr val="0070C0"/>
                </a:solidFill>
                <a:latin typeface="Times New Roman" pitchFamily="18" charset="0"/>
                <a:cs typeface="Times New Roman" pitchFamily="18" charset="0"/>
              </a:rPr>
              <a:t>(1860—1907) </a:t>
            </a:r>
          </a:p>
          <a:p>
            <a:pPr eaLnBrk="1" hangingPunct="1">
              <a:lnSpc>
                <a:spcPct val="100000"/>
              </a:lnSpc>
              <a:spcBef>
                <a:spcPct val="0"/>
              </a:spcBef>
              <a:buFontTx/>
              <a:buNone/>
            </a:pPr>
            <a:endParaRPr lang="ru-RU" altLang="ru-RU">
              <a:solidFill>
                <a:srgbClr val="000000"/>
              </a:solidFill>
              <a:latin typeface="Times New Roman" pitchFamily="18" charset="0"/>
              <a:cs typeface="Times New Roman" pitchFamily="18" charset="0"/>
            </a:endParaRPr>
          </a:p>
          <a:p>
            <a:pPr eaLnBrk="1" hangingPunct="1">
              <a:lnSpc>
                <a:spcPct val="100000"/>
              </a:lnSpc>
              <a:spcBef>
                <a:spcPct val="0"/>
              </a:spcBef>
              <a:buFontTx/>
              <a:buNone/>
            </a:pPr>
            <a:r>
              <a:rPr lang="ru-RU" altLang="ru-RU" sz="3200">
                <a:solidFill>
                  <a:srgbClr val="000000"/>
                </a:solidFill>
                <a:latin typeface="Times New Roman" pitchFamily="18" charset="0"/>
                <a:cs typeface="Times New Roman" pitchFamily="18" charset="0"/>
              </a:rPr>
              <a:t>русский учёный, микробиолог, основатель научной школы, один из организаторов производства бактериологических препаратов в России</a:t>
            </a:r>
          </a:p>
          <a:p>
            <a:pPr eaLnBrk="1" hangingPunct="1">
              <a:lnSpc>
                <a:spcPct val="100000"/>
              </a:lnSpc>
              <a:spcBef>
                <a:spcPct val="0"/>
              </a:spcBef>
              <a:buFontTx/>
              <a:buNone/>
            </a:pPr>
            <a:endParaRPr lang="ru-RU" altLang="ru-RU">
              <a:solidFill>
                <a:srgbClr val="000000"/>
              </a:solidFill>
              <a:latin typeface="Times New Roman" pitchFamily="18" charset="0"/>
              <a:cs typeface="Times New Roman" pitchFamily="18" charset="0"/>
            </a:endParaRPr>
          </a:p>
          <a:p>
            <a:pPr eaLnBrk="1" hangingPunct="1">
              <a:lnSpc>
                <a:spcPct val="100000"/>
              </a:lnSpc>
              <a:spcBef>
                <a:spcPct val="0"/>
              </a:spcBef>
              <a:buFontTx/>
              <a:buNone/>
            </a:pPr>
            <a:endParaRPr lang="ru-RU" altLang="ru-RU">
              <a:solidFill>
                <a:srgbClr val="000000"/>
              </a:solidFill>
              <a:latin typeface="Times New Roman" pitchFamily="18" charset="0"/>
              <a:cs typeface="Times New Roman" pitchFamily="18" charset="0"/>
            </a:endParaRPr>
          </a:p>
          <a:p>
            <a:pPr eaLnBrk="1" hangingPunct="1">
              <a:lnSpc>
                <a:spcPct val="100000"/>
              </a:lnSpc>
              <a:spcBef>
                <a:spcPct val="0"/>
              </a:spcBef>
              <a:buFontTx/>
              <a:buNone/>
            </a:pPr>
            <a:endParaRPr lang="ru-RU" altLang="ru-RU">
              <a:solidFill>
                <a:srgbClr val="000000"/>
              </a:solidFill>
              <a:latin typeface="Times New Roman" pitchFamily="18" charset="0"/>
              <a:cs typeface="Times New Roman" pitchFamily="18" charset="0"/>
            </a:endParaRPr>
          </a:p>
          <a:p>
            <a:pPr eaLnBrk="1" hangingPunct="1">
              <a:lnSpc>
                <a:spcPct val="100000"/>
              </a:lnSpc>
              <a:spcBef>
                <a:spcPct val="0"/>
              </a:spcBef>
              <a:buFontTx/>
              <a:buNone/>
            </a:pPr>
            <a:endParaRPr lang="ru-RU" altLang="ru-RU">
              <a:solidFill>
                <a:srgbClr val="000000"/>
              </a:solidFill>
              <a:latin typeface="Times New Roman" pitchFamily="18" charset="0"/>
              <a:cs typeface="Times New Roman" pitchFamily="18" charset="0"/>
            </a:endParaRPr>
          </a:p>
          <a:p>
            <a:pPr eaLnBrk="1" hangingPunct="1">
              <a:lnSpc>
                <a:spcPct val="100000"/>
              </a:lnSpc>
              <a:spcBef>
                <a:spcPct val="0"/>
              </a:spcBef>
              <a:buFontTx/>
              <a:buNone/>
            </a:pPr>
            <a:endParaRPr lang="ru-RU" altLang="ru-RU">
              <a:latin typeface="Times New Roman" pitchFamily="18" charset="0"/>
              <a:cs typeface="Times New Roman"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childTnLst>
                                </p:cTn>
                              </p:par>
                              <p:par>
                                <p:cTn id="8" presetID="22" presetClass="entr" presetSubtype="8" fill="hold" nodeType="withEffect">
                                  <p:stCondLst>
                                    <p:cond delay="0"/>
                                  </p:stCondLst>
                                  <p:childTnLst>
                                    <p:set>
                                      <p:cBhvr>
                                        <p:cTn id="9" dur="1" fill="hold">
                                          <p:stCondLst>
                                            <p:cond delay="0"/>
                                          </p:stCondLst>
                                        </p:cTn>
                                        <p:tgtEl>
                                          <p:spTgt spid="30721">
                                            <p:txEl>
                                              <p:pRg st="0" end="0"/>
                                            </p:txEl>
                                          </p:spTgt>
                                        </p:tgtEl>
                                        <p:attrNameLst>
                                          <p:attrName>style.visibility</p:attrName>
                                        </p:attrNameLst>
                                      </p:cBhvr>
                                      <p:to>
                                        <p:strVal val="visible"/>
                                      </p:to>
                                    </p:set>
                                    <p:animEffect transition="in" filter="wipe(left)">
                                      <p:cBhvr>
                                        <p:cTn id="10" dur="1000"/>
                                        <p:tgtEl>
                                          <p:spTgt spid="30721">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0721">
                                            <p:txEl>
                                              <p:pRg st="1" end="1"/>
                                            </p:txEl>
                                          </p:spTgt>
                                        </p:tgtEl>
                                        <p:attrNameLst>
                                          <p:attrName>style.visibility</p:attrName>
                                        </p:attrNameLst>
                                      </p:cBhvr>
                                      <p:to>
                                        <p:strVal val="visible"/>
                                      </p:to>
                                    </p:set>
                                    <p:animEffect transition="in" filter="wipe(left)">
                                      <p:cBhvr>
                                        <p:cTn id="13" dur="1000"/>
                                        <p:tgtEl>
                                          <p:spTgt spid="30721">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0721">
                                            <p:txEl>
                                              <p:pRg st="2" end="2"/>
                                            </p:txEl>
                                          </p:spTgt>
                                        </p:tgtEl>
                                        <p:attrNameLst>
                                          <p:attrName>style.visibility</p:attrName>
                                        </p:attrNameLst>
                                      </p:cBhvr>
                                      <p:to>
                                        <p:strVal val="visible"/>
                                      </p:to>
                                    </p:set>
                                    <p:animEffect transition="in" filter="wipe(left)">
                                      <p:cBhvr>
                                        <p:cTn id="16" dur="1000"/>
                                        <p:tgtEl>
                                          <p:spTgt spid="30721">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0721">
                                            <p:txEl>
                                              <p:pRg st="4" end="4"/>
                                            </p:txEl>
                                          </p:spTgt>
                                        </p:tgtEl>
                                        <p:attrNameLst>
                                          <p:attrName>style.visibility</p:attrName>
                                        </p:attrNameLst>
                                      </p:cBhvr>
                                      <p:to>
                                        <p:strVal val="visible"/>
                                      </p:to>
                                    </p:set>
                                    <p:animEffect transition="in" filter="wipe(left)">
                                      <p:cBhvr>
                                        <p:cTn id="19" dur="1000"/>
                                        <p:tgtEl>
                                          <p:spTgt spid="307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406400" y="1533525"/>
            <a:ext cx="5380038"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ru-RU" altLang="ru-RU" sz="2400">
                <a:latin typeface="Times New Roman" pitchFamily="18" charset="0"/>
                <a:cs typeface="Times New Roman" pitchFamily="18" charset="0"/>
              </a:rPr>
              <a:t>1944 г. -  публикует свою концепцию происхождения раковых опухолей</a:t>
            </a:r>
          </a:p>
          <a:p>
            <a:pPr eaLnBrk="1" hangingPunct="1">
              <a:lnSpc>
                <a:spcPct val="100000"/>
              </a:lnSpc>
              <a:spcBef>
                <a:spcPct val="0"/>
              </a:spcBef>
            </a:pPr>
            <a:r>
              <a:rPr lang="ru-RU" altLang="ru-RU" sz="2400">
                <a:latin typeface="Times New Roman" pitchFamily="18" charset="0"/>
                <a:cs typeface="Times New Roman" pitchFamily="18" charset="0"/>
              </a:rPr>
              <a:t>1945 г. - избран действительным членом Академии медицинских наук, назначен научным руководителем Института вирусологии АМН СССР </a:t>
            </a:r>
          </a:p>
          <a:p>
            <a:pPr eaLnBrk="1" hangingPunct="1">
              <a:lnSpc>
                <a:spcPct val="100000"/>
              </a:lnSpc>
              <a:spcBef>
                <a:spcPct val="0"/>
              </a:spcBef>
            </a:pPr>
            <a:r>
              <a:rPr lang="ru-RU" altLang="ru-RU" sz="2400">
                <a:latin typeface="Times New Roman" pitchFamily="18" charset="0"/>
                <a:cs typeface="Times New Roman" pitchFamily="18" charset="0"/>
              </a:rPr>
              <a:t>1945 г. - публикация статьи «Проблема рака» в газете «Известия»</a:t>
            </a:r>
          </a:p>
          <a:p>
            <a:pPr eaLnBrk="1" hangingPunct="1">
              <a:lnSpc>
                <a:spcPct val="100000"/>
              </a:lnSpc>
              <a:spcBef>
                <a:spcPct val="0"/>
              </a:spcBef>
            </a:pPr>
            <a:endParaRPr lang="ru-RU" altLang="ru-RU" sz="2000">
              <a:solidFill>
                <a:srgbClr val="FF0000"/>
              </a:solidFill>
              <a:latin typeface="Times New Roman" pitchFamily="18" charset="0"/>
              <a:cs typeface="Times New Roman" pitchFamily="18" charset="0"/>
            </a:endParaRPr>
          </a:p>
        </p:txBody>
      </p:sp>
      <p:pic>
        <p:nvPicPr>
          <p:cNvPr id="15363" name="Picture 3" descr="C:\Users\Marat\Desktop\микробиология\КОНФЕРЕНЦИЯ\зильбер\зильбер.jpg"/>
          <p:cNvPicPr>
            <a:picLocks noChangeAspect="1" noChangeArrowheads="1"/>
          </p:cNvPicPr>
          <p:nvPr/>
        </p:nvPicPr>
        <p:blipFill rotWithShape="1">
          <a:blip r:embed="rId3"/>
          <a:srcRect/>
          <a:stretch/>
        </p:blipFill>
        <p:spPr bwMode="auto">
          <a:xfrm>
            <a:off x="6235700" y="1376363"/>
            <a:ext cx="5249863" cy="44069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wipe(left)">
                                      <p:cBhvr>
                                        <p:cTn id="7" dur="1000"/>
                                        <p:tgtEl>
                                          <p:spTgt spid="15363"/>
                                        </p:tgtEl>
                                      </p:cBhvr>
                                    </p:animEffect>
                                  </p:childTnLst>
                                </p:cTn>
                              </p:par>
                              <p:par>
                                <p:cTn id="8" presetID="22" presetClass="entr" presetSubtype="8" fill="hold" nodeType="withEffect">
                                  <p:stCondLst>
                                    <p:cond delay="0"/>
                                  </p:stCondLst>
                                  <p:childTnLst>
                                    <p:set>
                                      <p:cBhvr>
                                        <p:cTn id="9" dur="1" fill="hold">
                                          <p:stCondLst>
                                            <p:cond delay="0"/>
                                          </p:stCondLst>
                                        </p:cTn>
                                        <p:tgtEl>
                                          <p:spTgt spid="57346">
                                            <p:txEl>
                                              <p:pRg st="0" end="0"/>
                                            </p:txEl>
                                          </p:spTgt>
                                        </p:tgtEl>
                                        <p:attrNameLst>
                                          <p:attrName>style.visibility</p:attrName>
                                        </p:attrNameLst>
                                      </p:cBhvr>
                                      <p:to>
                                        <p:strVal val="visible"/>
                                      </p:to>
                                    </p:set>
                                    <p:animEffect transition="in" filter="wipe(left)">
                                      <p:cBhvr>
                                        <p:cTn id="10" dur="1000"/>
                                        <p:tgtEl>
                                          <p:spTgt spid="57346">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7346">
                                            <p:txEl>
                                              <p:pRg st="1" end="1"/>
                                            </p:txEl>
                                          </p:spTgt>
                                        </p:tgtEl>
                                        <p:attrNameLst>
                                          <p:attrName>style.visibility</p:attrName>
                                        </p:attrNameLst>
                                      </p:cBhvr>
                                      <p:to>
                                        <p:strVal val="visible"/>
                                      </p:to>
                                    </p:set>
                                    <p:animEffect transition="in" filter="wipe(left)">
                                      <p:cBhvr>
                                        <p:cTn id="13" dur="1000"/>
                                        <p:tgtEl>
                                          <p:spTgt spid="57346">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7346">
                                            <p:txEl>
                                              <p:pRg st="2" end="2"/>
                                            </p:txEl>
                                          </p:spTgt>
                                        </p:tgtEl>
                                        <p:attrNameLst>
                                          <p:attrName>style.visibility</p:attrName>
                                        </p:attrNameLst>
                                      </p:cBhvr>
                                      <p:to>
                                        <p:strVal val="visible"/>
                                      </p:to>
                                    </p:set>
                                    <p:animEffect transition="in" filter="wipe(left)">
                                      <p:cBhvr>
                                        <p:cTn id="16" dur="1000"/>
                                        <p:tgtEl>
                                          <p:spTgt spid="573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Содержимое 2"/>
          <p:cNvSpPr>
            <a:spLocks noGrp="1"/>
          </p:cNvSpPr>
          <p:nvPr>
            <p:ph idx="1"/>
          </p:nvPr>
        </p:nvSpPr>
        <p:spPr>
          <a:xfrm>
            <a:off x="5241925" y="1179513"/>
            <a:ext cx="6629400" cy="4641850"/>
          </a:xfrm>
        </p:spPr>
        <p:txBody>
          <a:bodyPr/>
          <a:lstStyle/>
          <a:p>
            <a:pPr eaLnBrk="1" hangingPunct="1">
              <a:buFont typeface="Arial" charset="0"/>
              <a:buNone/>
            </a:pPr>
            <a:r>
              <a:rPr lang="ru-RU" altLang="ru-RU" b="1" smtClean="0">
                <a:solidFill>
                  <a:srgbClr val="002060"/>
                </a:solidFill>
                <a:latin typeface="Times New Roman" pitchFamily="18" charset="0"/>
                <a:cs typeface="Times New Roman" pitchFamily="18" charset="0"/>
              </a:rPr>
              <a:t>Ермольева </a:t>
            </a:r>
          </a:p>
          <a:p>
            <a:pPr eaLnBrk="1" hangingPunct="1">
              <a:buFont typeface="Arial" charset="0"/>
              <a:buNone/>
            </a:pPr>
            <a:r>
              <a:rPr lang="ru-RU" altLang="ru-RU" b="1" smtClean="0">
                <a:solidFill>
                  <a:srgbClr val="002060"/>
                </a:solidFill>
                <a:latin typeface="Times New Roman" pitchFamily="18" charset="0"/>
                <a:cs typeface="Times New Roman" pitchFamily="18" charset="0"/>
              </a:rPr>
              <a:t>Зинаида </a:t>
            </a:r>
          </a:p>
          <a:p>
            <a:pPr eaLnBrk="1" hangingPunct="1">
              <a:buFont typeface="Arial" charset="0"/>
              <a:buNone/>
            </a:pPr>
            <a:r>
              <a:rPr lang="ru-RU" altLang="ru-RU" b="1" smtClean="0">
                <a:solidFill>
                  <a:srgbClr val="002060"/>
                </a:solidFill>
                <a:latin typeface="Times New Roman" pitchFamily="18" charset="0"/>
                <a:cs typeface="Times New Roman" pitchFamily="18" charset="0"/>
              </a:rPr>
              <a:t>Виссарионовна</a:t>
            </a:r>
            <a:r>
              <a:rPr lang="ru-RU" altLang="ru-RU" smtClean="0">
                <a:solidFill>
                  <a:srgbClr val="002060"/>
                </a:solidFill>
                <a:latin typeface="Times New Roman" pitchFamily="18" charset="0"/>
                <a:cs typeface="Times New Roman" pitchFamily="18" charset="0"/>
              </a:rPr>
              <a:t> </a:t>
            </a:r>
          </a:p>
          <a:p>
            <a:pPr eaLnBrk="1" hangingPunct="1">
              <a:buFont typeface="Arial" charset="0"/>
              <a:buNone/>
            </a:pPr>
            <a:r>
              <a:rPr lang="ru-RU" altLang="ru-RU" smtClean="0">
                <a:solidFill>
                  <a:srgbClr val="0070C0"/>
                </a:solidFill>
                <a:latin typeface="Times New Roman" pitchFamily="18" charset="0"/>
                <a:cs typeface="Times New Roman" pitchFamily="18" charset="0"/>
              </a:rPr>
              <a:t>(1898 - 1974) </a:t>
            </a:r>
          </a:p>
          <a:p>
            <a:pPr eaLnBrk="1" hangingPunct="1">
              <a:buFont typeface="Arial" charset="0"/>
              <a:buNone/>
            </a:pPr>
            <a:r>
              <a:rPr lang="ru-RU" altLang="ru-RU" smtClean="0">
                <a:latin typeface="Times New Roman" pitchFamily="18" charset="0"/>
                <a:cs typeface="Times New Roman" pitchFamily="18" charset="0"/>
              </a:rPr>
              <a:t>советский учёный-микробиолог,</a:t>
            </a:r>
          </a:p>
          <a:p>
            <a:pPr eaLnBrk="1" hangingPunct="1">
              <a:buFont typeface="Arial" charset="0"/>
              <a:buNone/>
            </a:pPr>
            <a:r>
              <a:rPr lang="ru-RU" altLang="ru-RU" smtClean="0">
                <a:latin typeface="Times New Roman" pitchFamily="18" charset="0"/>
                <a:cs typeface="Times New Roman" pitchFamily="18" charset="0"/>
              </a:rPr>
              <a:t>эпидемиолог, действительный член</a:t>
            </a:r>
          </a:p>
          <a:p>
            <a:pPr eaLnBrk="1" hangingPunct="1">
              <a:buFont typeface="Arial" charset="0"/>
              <a:buNone/>
            </a:pPr>
            <a:r>
              <a:rPr lang="ru-RU" altLang="ru-RU" smtClean="0">
                <a:latin typeface="Times New Roman" pitchFamily="18" charset="0"/>
                <a:cs typeface="Times New Roman" pitchFamily="18" charset="0"/>
              </a:rPr>
              <a:t>Академии медицинских наук СССР</a:t>
            </a: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463" y="234950"/>
            <a:ext cx="3965575" cy="5408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9394">
                                            <p:txEl>
                                              <p:pRg st="0" end="0"/>
                                            </p:txEl>
                                          </p:spTgt>
                                        </p:tgtEl>
                                        <p:attrNameLst>
                                          <p:attrName>style.visibility</p:attrName>
                                        </p:attrNameLst>
                                      </p:cBhvr>
                                      <p:to>
                                        <p:strVal val="visible"/>
                                      </p:to>
                                    </p:set>
                                    <p:animEffect transition="in" filter="wipe(left)">
                                      <p:cBhvr>
                                        <p:cTn id="11" dur="1000"/>
                                        <p:tgtEl>
                                          <p:spTgt spid="59394">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59394">
                                            <p:txEl>
                                              <p:pRg st="1" end="1"/>
                                            </p:txEl>
                                          </p:spTgt>
                                        </p:tgtEl>
                                        <p:attrNameLst>
                                          <p:attrName>style.visibility</p:attrName>
                                        </p:attrNameLst>
                                      </p:cBhvr>
                                      <p:to>
                                        <p:strVal val="visible"/>
                                      </p:to>
                                    </p:set>
                                    <p:animEffect transition="in" filter="wipe(left)">
                                      <p:cBhvr>
                                        <p:cTn id="15" dur="1000"/>
                                        <p:tgtEl>
                                          <p:spTgt spid="59394">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59394">
                                            <p:txEl>
                                              <p:pRg st="2" end="2"/>
                                            </p:txEl>
                                          </p:spTgt>
                                        </p:tgtEl>
                                        <p:attrNameLst>
                                          <p:attrName>style.visibility</p:attrName>
                                        </p:attrNameLst>
                                      </p:cBhvr>
                                      <p:to>
                                        <p:strVal val="visible"/>
                                      </p:to>
                                    </p:set>
                                    <p:animEffect transition="in" filter="wipe(left)">
                                      <p:cBhvr>
                                        <p:cTn id="19" dur="1000"/>
                                        <p:tgtEl>
                                          <p:spTgt spid="59394">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59394">
                                            <p:txEl>
                                              <p:pRg st="3" end="3"/>
                                            </p:txEl>
                                          </p:spTgt>
                                        </p:tgtEl>
                                        <p:attrNameLst>
                                          <p:attrName>style.visibility</p:attrName>
                                        </p:attrNameLst>
                                      </p:cBhvr>
                                      <p:to>
                                        <p:strVal val="visible"/>
                                      </p:to>
                                    </p:set>
                                    <p:animEffect transition="in" filter="wipe(left)">
                                      <p:cBhvr>
                                        <p:cTn id="23" dur="1000"/>
                                        <p:tgtEl>
                                          <p:spTgt spid="59394">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59394">
                                            <p:txEl>
                                              <p:pRg st="4" end="4"/>
                                            </p:txEl>
                                          </p:spTgt>
                                        </p:tgtEl>
                                        <p:attrNameLst>
                                          <p:attrName>style.visibility</p:attrName>
                                        </p:attrNameLst>
                                      </p:cBhvr>
                                      <p:to>
                                        <p:strVal val="visible"/>
                                      </p:to>
                                    </p:set>
                                    <p:animEffect transition="in" filter="wipe(left)">
                                      <p:cBhvr>
                                        <p:cTn id="27" dur="1000"/>
                                        <p:tgtEl>
                                          <p:spTgt spid="59394">
                                            <p:txEl>
                                              <p:pRg st="4" end="4"/>
                                            </p:txEl>
                                          </p:spTgt>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59394">
                                            <p:txEl>
                                              <p:pRg st="5" end="5"/>
                                            </p:txEl>
                                          </p:spTgt>
                                        </p:tgtEl>
                                        <p:attrNameLst>
                                          <p:attrName>style.visibility</p:attrName>
                                        </p:attrNameLst>
                                      </p:cBhvr>
                                      <p:to>
                                        <p:strVal val="visible"/>
                                      </p:to>
                                    </p:set>
                                    <p:animEffect transition="in" filter="wipe(left)">
                                      <p:cBhvr>
                                        <p:cTn id="31" dur="1000"/>
                                        <p:tgtEl>
                                          <p:spTgt spid="59394">
                                            <p:txEl>
                                              <p:pRg st="5" end="5"/>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59394">
                                            <p:txEl>
                                              <p:pRg st="6" end="6"/>
                                            </p:txEl>
                                          </p:spTgt>
                                        </p:tgtEl>
                                        <p:attrNameLst>
                                          <p:attrName>style.visibility</p:attrName>
                                        </p:attrNameLst>
                                      </p:cBhvr>
                                      <p:to>
                                        <p:strVal val="visible"/>
                                      </p:to>
                                    </p:set>
                                    <p:animEffect transition="in" filter="wipe(left)">
                                      <p:cBhvr>
                                        <p:cTn id="35" dur="1000"/>
                                        <p:tgtEl>
                                          <p:spTgt spid="593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4294967295"/>
          </p:nvPr>
        </p:nvSpPr>
        <p:spPr>
          <a:xfrm>
            <a:off x="0" y="404813"/>
            <a:ext cx="6348413" cy="6264275"/>
          </a:xfrm>
        </p:spPr>
        <p:txBody>
          <a:bodyPr rtlCol="0">
            <a:noAutofit/>
          </a:bodyPr>
          <a:lstStyle/>
          <a:p>
            <a:pPr eaLnBrk="1" fontAlgn="auto" hangingPunct="1">
              <a:spcAft>
                <a:spcPts val="0"/>
              </a:spcAft>
              <a:buFont typeface="Arial" panose="020B0604020202020204" pitchFamily="34" charset="0"/>
              <a:buChar char="•"/>
              <a:defRPr/>
            </a:pPr>
            <a:r>
              <a:rPr lang="ru-RU" sz="2000" dirty="0" smtClean="0">
                <a:latin typeface="Times New Roman" pitchFamily="18" charset="0"/>
                <a:cs typeface="Times New Roman" pitchFamily="18" charset="0"/>
              </a:rPr>
              <a:t>1921 г. – окончила </a:t>
            </a:r>
            <a:r>
              <a:rPr lang="ru-RU" sz="2000" dirty="0" err="1" smtClean="0">
                <a:latin typeface="Times New Roman" pitchFamily="18" charset="0"/>
                <a:cs typeface="Times New Roman" pitchFamily="18" charset="0"/>
              </a:rPr>
              <a:t>Северо</a:t>
            </a:r>
            <a:r>
              <a:rPr lang="ru-RU" sz="2000" dirty="0" smtClean="0">
                <a:latin typeface="Times New Roman" pitchFamily="18" charset="0"/>
                <a:cs typeface="Times New Roman" pitchFamily="18" charset="0"/>
              </a:rPr>
              <a:t> – Кавказский университет </a:t>
            </a:r>
            <a:endParaRPr lang="ru-RU" sz="2000" dirty="0">
              <a:latin typeface="Times New Roman" pitchFamily="18" charset="0"/>
              <a:cs typeface="Times New Roman" pitchFamily="18" charset="0"/>
            </a:endParaRPr>
          </a:p>
          <a:p>
            <a:pPr eaLnBrk="1" fontAlgn="auto" hangingPunct="1">
              <a:spcAft>
                <a:spcPts val="0"/>
              </a:spcAft>
              <a:buFont typeface="Arial" panose="020B0604020202020204" pitchFamily="34" charset="0"/>
              <a:buChar char="•"/>
              <a:defRPr/>
            </a:pPr>
            <a:r>
              <a:rPr lang="ru-RU" sz="2000" dirty="0" smtClean="0">
                <a:latin typeface="Times New Roman" pitchFamily="18" charset="0"/>
                <a:cs typeface="Times New Roman" pitchFamily="18" charset="0"/>
              </a:rPr>
              <a:t>1921 </a:t>
            </a:r>
            <a:r>
              <a:rPr lang="ru-RU" sz="2000" dirty="0">
                <a:latin typeface="Times New Roman" pitchFamily="18" charset="0"/>
                <a:cs typeface="Times New Roman" pitchFamily="18" charset="0"/>
              </a:rPr>
              <a:t>г. </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ассистент </a:t>
            </a:r>
            <a:r>
              <a:rPr lang="ru-RU" sz="2000" dirty="0" smtClean="0">
                <a:latin typeface="Times New Roman" pitchFamily="18" charset="0"/>
                <a:cs typeface="Times New Roman" pitchFamily="18" charset="0"/>
              </a:rPr>
              <a:t>на кафедре  </a:t>
            </a:r>
            <a:r>
              <a:rPr lang="ru-RU" sz="2000" dirty="0">
                <a:latin typeface="Times New Roman" pitchFamily="18" charset="0"/>
                <a:cs typeface="Times New Roman" pitchFamily="18" charset="0"/>
              </a:rPr>
              <a:t>микробиологии</a:t>
            </a:r>
          </a:p>
          <a:p>
            <a:pPr eaLnBrk="1" fontAlgn="auto" hangingPunct="1">
              <a:spcAft>
                <a:spcPts val="0"/>
              </a:spcAft>
              <a:buFont typeface="Arial" panose="020B0604020202020204" pitchFamily="34" charset="0"/>
              <a:buNone/>
              <a:defRPr/>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Кавказского Университета </a:t>
            </a:r>
            <a:r>
              <a:rPr lang="ru-RU" sz="2000" dirty="0">
                <a:latin typeface="Times New Roman" pitchFamily="18" charset="0"/>
                <a:cs typeface="Times New Roman" pitchFamily="18" charset="0"/>
              </a:rPr>
              <a:t>в </a:t>
            </a:r>
            <a:r>
              <a:rPr lang="ru-RU" sz="2000" dirty="0" smtClean="0">
                <a:latin typeface="Times New Roman" pitchFamily="18" charset="0"/>
                <a:cs typeface="Times New Roman" pitchFamily="18" charset="0"/>
              </a:rPr>
              <a:t>Ростове-на-Дону, </a:t>
            </a:r>
          </a:p>
          <a:p>
            <a:pPr eaLnBrk="1" fontAlgn="auto" hangingPunct="1">
              <a:spcAft>
                <a:spcPts val="0"/>
              </a:spcAft>
              <a:buFont typeface="Arial" panose="020B0604020202020204" pitchFamily="34" charset="0"/>
              <a:buNone/>
              <a:defRPr/>
            </a:pPr>
            <a:r>
              <a:rPr lang="ru-RU" sz="2000" dirty="0" smtClean="0">
                <a:latin typeface="Times New Roman" pitchFamily="18" charset="0"/>
                <a:cs typeface="Times New Roman" pitchFamily="18" charset="0"/>
              </a:rPr>
              <a:t>одновременно </a:t>
            </a:r>
            <a:r>
              <a:rPr lang="ru-RU" sz="2000" dirty="0">
                <a:latin typeface="Times New Roman" pitchFamily="18" charset="0"/>
                <a:cs typeface="Times New Roman" pitchFamily="18" charset="0"/>
              </a:rPr>
              <a:t>заведует </a:t>
            </a:r>
            <a:r>
              <a:rPr lang="ru-RU" sz="2000" dirty="0" smtClean="0">
                <a:latin typeface="Times New Roman" pitchFamily="18" charset="0"/>
                <a:cs typeface="Times New Roman" pitchFamily="18" charset="0"/>
              </a:rPr>
              <a:t>бактериологическим </a:t>
            </a:r>
          </a:p>
          <a:p>
            <a:pPr eaLnBrk="1" fontAlgn="auto" hangingPunct="1">
              <a:spcAft>
                <a:spcPts val="0"/>
              </a:spcAft>
              <a:buFont typeface="Arial" panose="020B0604020202020204" pitchFamily="34" charset="0"/>
              <a:buNone/>
              <a:defRPr/>
            </a:pPr>
            <a:r>
              <a:rPr lang="ru-RU" sz="2000" dirty="0">
                <a:latin typeface="Times New Roman" pitchFamily="18" charset="0"/>
                <a:cs typeface="Times New Roman" pitchFamily="18" charset="0"/>
              </a:rPr>
              <a:t>отделением </a:t>
            </a:r>
            <a:r>
              <a:rPr lang="ru-RU" sz="2000" dirty="0" smtClean="0">
                <a:latin typeface="Times New Roman" pitchFamily="18" charset="0"/>
                <a:cs typeface="Times New Roman" pitchFamily="18" charset="0"/>
              </a:rPr>
              <a:t>Северо-Кавказского </a:t>
            </a:r>
          </a:p>
          <a:p>
            <a:pPr eaLnBrk="1" fontAlgn="auto" hangingPunct="1">
              <a:spcAft>
                <a:spcPts val="0"/>
              </a:spcAft>
              <a:buFont typeface="Arial" panose="020B0604020202020204" pitchFamily="34" charset="0"/>
              <a:buNone/>
              <a:defRPr/>
            </a:pPr>
            <a:r>
              <a:rPr lang="ru-RU" sz="2000" dirty="0" smtClean="0">
                <a:latin typeface="Times New Roman" pitchFamily="18" charset="0"/>
                <a:cs typeface="Times New Roman" pitchFamily="18" charset="0"/>
              </a:rPr>
              <a:t>бактериологического института</a:t>
            </a:r>
            <a:endParaRPr lang="ru-RU" sz="2000" dirty="0">
              <a:latin typeface="Times New Roman" pitchFamily="18" charset="0"/>
              <a:cs typeface="Times New Roman" pitchFamily="18" charset="0"/>
            </a:endParaRPr>
          </a:p>
          <a:p>
            <a:pPr eaLnBrk="1" fontAlgn="auto" hangingPunct="1">
              <a:spcAft>
                <a:spcPts val="0"/>
              </a:spcAft>
              <a:buFont typeface="Arial" panose="020B0604020202020204" pitchFamily="34" charset="0"/>
              <a:buChar char="•"/>
              <a:defRPr/>
            </a:pPr>
            <a:r>
              <a:rPr lang="ru-RU" sz="2000" dirty="0" smtClean="0">
                <a:latin typeface="Times New Roman" pitchFamily="18" charset="0"/>
                <a:cs typeface="Times New Roman" pitchFamily="18" charset="0"/>
              </a:rPr>
              <a:t>1925 </a:t>
            </a:r>
            <a:r>
              <a:rPr lang="ru-RU" sz="2000" dirty="0">
                <a:latin typeface="Times New Roman" pitchFamily="18" charset="0"/>
                <a:cs typeface="Times New Roman" pitchFamily="18" charset="0"/>
              </a:rPr>
              <a:t>г.  -  возглавляет отдел биохимии микробов в </a:t>
            </a:r>
            <a:endParaRPr lang="ru-RU" sz="2000" dirty="0" smtClean="0">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r>
              <a:rPr lang="ru-RU" sz="2000" dirty="0" smtClean="0">
                <a:latin typeface="Times New Roman" pitchFamily="18" charset="0"/>
                <a:cs typeface="Times New Roman" pitchFamily="18" charset="0"/>
              </a:rPr>
              <a:t>Биохимическом </a:t>
            </a:r>
            <a:r>
              <a:rPr lang="ru-RU" sz="2000" dirty="0">
                <a:latin typeface="Times New Roman" pitchFamily="18" charset="0"/>
                <a:cs typeface="Times New Roman" pitchFamily="18" charset="0"/>
              </a:rPr>
              <a:t>институте им. А. Н. Баха в Москве</a:t>
            </a:r>
          </a:p>
          <a:p>
            <a:pPr eaLnBrk="1" fontAlgn="auto" hangingPunct="1">
              <a:spcAft>
                <a:spcPts val="0"/>
              </a:spcAft>
              <a:buFont typeface="Arial" panose="020B0604020202020204" pitchFamily="34" charset="0"/>
              <a:buChar char="•"/>
              <a:defRPr/>
            </a:pPr>
            <a:endParaRPr lang="ru-RU" sz="2000" dirty="0">
              <a:latin typeface="Times New Roman" pitchFamily="18" charset="0"/>
              <a:cs typeface="Times New Roman" pitchFamily="18" charset="0"/>
            </a:endParaRPr>
          </a:p>
          <a:p>
            <a:pPr eaLnBrk="1" fontAlgn="auto" hangingPunct="1">
              <a:spcAft>
                <a:spcPts val="0"/>
              </a:spcAft>
              <a:buFont typeface="Arial" panose="020B0604020202020204" pitchFamily="34" charset="0"/>
              <a:buNone/>
              <a:defRPr/>
            </a:pPr>
            <a:endParaRPr lang="ru-RU" sz="1800" dirty="0">
              <a:latin typeface="Times New Roman" pitchFamily="18" charset="0"/>
              <a:cs typeface="Times New Roman" pitchFamily="18" charset="0"/>
            </a:endParaRPr>
          </a:p>
        </p:txBody>
      </p:sp>
      <p:sp>
        <p:nvSpPr>
          <p:cNvPr id="61443" name="Содержимое 9"/>
          <p:cNvSpPr>
            <a:spLocks noGrp="1"/>
          </p:cNvSpPr>
          <p:nvPr>
            <p:ph sz="half" idx="4294967295"/>
          </p:nvPr>
        </p:nvSpPr>
        <p:spPr>
          <a:xfrm>
            <a:off x="6510338" y="6148388"/>
            <a:ext cx="4241800" cy="339725"/>
          </a:xfrm>
        </p:spPr>
        <p:txBody>
          <a:bodyPr/>
          <a:lstStyle/>
          <a:p>
            <a:pPr algn="ctr" eaLnBrk="1" hangingPunct="1">
              <a:buFont typeface="Arial" charset="0"/>
              <a:buNone/>
            </a:pPr>
            <a:r>
              <a:rPr lang="ru-RU" altLang="ru-RU" sz="1400" smtClean="0">
                <a:latin typeface="Times New Roman" pitchFamily="18" charset="0"/>
                <a:cs typeface="Times New Roman" pitchFamily="18" charset="0"/>
              </a:rPr>
              <a:t>Сидят: в центре А.Н. Бах, слева З. Ермольева</a:t>
            </a:r>
          </a:p>
        </p:txBody>
      </p:sp>
      <p:pic>
        <p:nvPicPr>
          <p:cNvPr id="31748" name="Picture 4" descr="http://www.inbi.ras.ru/history/bach/photo/bach21.jpg"/>
          <p:cNvPicPr>
            <a:picLocks noChangeAspect="1" noChangeArrowheads="1"/>
          </p:cNvPicPr>
          <p:nvPr/>
        </p:nvPicPr>
        <p:blipFill>
          <a:blip r:embed="rId2" cstate="email">
            <a:duotone>
              <a:prstClr val="black"/>
              <a:srgbClr val="D9C3A5">
                <a:tint val="50000"/>
                <a:satMod val="180000"/>
              </a:srgbClr>
            </a:duotone>
            <a:lum contrast="30000"/>
            <a:extLst>
              <a:ext uri="{28A0092B-C50C-407E-A947-70E740481C1C}">
                <a14:useLocalDpi xmlns:a14="http://schemas.microsoft.com/office/drawing/2010/main"/>
              </a:ext>
            </a:extLst>
          </a:blip>
          <a:srcRect/>
          <a:stretch>
            <a:fillRect/>
          </a:stretch>
        </p:blipFill>
        <p:spPr bwMode="auto">
          <a:xfrm>
            <a:off x="6602536" y="3712572"/>
            <a:ext cx="4058451" cy="24055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0338" y="396875"/>
            <a:ext cx="4241800" cy="2990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9475" y="3713163"/>
            <a:ext cx="4624388" cy="2873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1000"/>
                                        <p:tgtEl>
                                          <p:spTgt spid="3">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1000"/>
                                        <p:tgtEl>
                                          <p:spTgt spid="3">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1000"/>
                                        <p:tgtEl>
                                          <p:spTgt spid="3">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1000"/>
                                        <p:tgtEl>
                                          <p:spTgt spid="3">
                                            <p:txEl>
                                              <p:pRg st="5" end="5"/>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1000"/>
                                        <p:tgtEl>
                                          <p:spTgt spid="3">
                                            <p:txEl>
                                              <p:pRg st="6" end="6"/>
                                            </p:txEl>
                                          </p:spTgt>
                                        </p:tgtEl>
                                      </p:cBhvr>
                                    </p:animEffect>
                                  </p:childTnLst>
                                </p:cTn>
                              </p:par>
                            </p:childTnLst>
                          </p:cTn>
                        </p:par>
                        <p:par>
                          <p:cTn id="36" fill="hold" nodeType="afterGroup">
                            <p:stCondLst>
                              <p:cond delay="800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1000"/>
                                        <p:tgtEl>
                                          <p:spTgt spid="5"/>
                                        </p:tgtEl>
                                      </p:cBhvr>
                                    </p:animEffect>
                                  </p:childTnLst>
                                </p:cTn>
                              </p:par>
                            </p:childTnLst>
                          </p:cTn>
                        </p:par>
                        <p:par>
                          <p:cTn id="40" fill="hold" nodeType="afterGroup">
                            <p:stCondLst>
                              <p:cond delay="9000"/>
                            </p:stCondLst>
                            <p:childTnLst>
                              <p:par>
                                <p:cTn id="41" presetID="22" presetClass="entr" presetSubtype="8"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left)">
                                      <p:cBhvr>
                                        <p:cTn id="43" dur="1000"/>
                                        <p:tgtEl>
                                          <p:spTgt spid="3">
                                            <p:txEl>
                                              <p:pRg st="7" end="7"/>
                                            </p:txEl>
                                          </p:spTgt>
                                        </p:tgtEl>
                                      </p:cBhvr>
                                    </p:animEffect>
                                  </p:childTnLst>
                                </p:cTn>
                              </p:par>
                            </p:childTnLst>
                          </p:cTn>
                        </p:par>
                        <p:par>
                          <p:cTn id="44" fill="hold" nodeType="afterGroup">
                            <p:stCondLst>
                              <p:cond delay="10000"/>
                            </p:stCondLst>
                            <p:childTnLst>
                              <p:par>
                                <p:cTn id="45" presetID="22" presetClass="entr" presetSubtype="8" fill="hold" nodeType="afterEffect">
                                  <p:stCondLst>
                                    <p:cond delay="0"/>
                                  </p:stCondLst>
                                  <p:childTnLst>
                                    <p:set>
                                      <p:cBhvr>
                                        <p:cTn id="46" dur="1" fill="hold">
                                          <p:stCondLst>
                                            <p:cond delay="0"/>
                                          </p:stCondLst>
                                        </p:cTn>
                                        <p:tgtEl>
                                          <p:spTgt spid="31748"/>
                                        </p:tgtEl>
                                        <p:attrNameLst>
                                          <p:attrName>style.visibility</p:attrName>
                                        </p:attrNameLst>
                                      </p:cBhvr>
                                      <p:to>
                                        <p:strVal val="visible"/>
                                      </p:to>
                                    </p:set>
                                    <p:animEffect transition="in" filter="wipe(left)">
                                      <p:cBhvr>
                                        <p:cTn id="47" dur="1000"/>
                                        <p:tgtEl>
                                          <p:spTgt spid="3174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61443">
                                            <p:txEl>
                                              <p:pRg st="0" end="0"/>
                                            </p:txEl>
                                          </p:spTgt>
                                        </p:tgtEl>
                                        <p:attrNameLst>
                                          <p:attrName>style.visibility</p:attrName>
                                        </p:attrNameLst>
                                      </p:cBhvr>
                                      <p:to>
                                        <p:strVal val="visible"/>
                                      </p:to>
                                    </p:set>
                                    <p:animEffect transition="in" filter="wipe(left)">
                                      <p:cBhvr>
                                        <p:cTn id="50" dur="10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5"/>
          <p:cNvSpPr>
            <a:spLocks noGrp="1"/>
          </p:cNvSpPr>
          <p:nvPr>
            <p:ph type="title"/>
          </p:nvPr>
        </p:nvSpPr>
        <p:spPr>
          <a:xfrm>
            <a:off x="1981200" y="260350"/>
            <a:ext cx="8229600" cy="647700"/>
          </a:xfrm>
        </p:spPr>
        <p:txBody>
          <a:bodyPr/>
          <a:lstStyle/>
          <a:p>
            <a:pPr eaLnBrk="1" hangingPunct="1"/>
            <a:r>
              <a:rPr lang="ru-RU" altLang="ru-RU" sz="3600" smtClean="0">
                <a:solidFill>
                  <a:srgbClr val="FF0000"/>
                </a:solidFill>
                <a:latin typeface="Times New Roman" pitchFamily="18" charset="0"/>
                <a:cs typeface="Times New Roman" pitchFamily="18" charset="0"/>
              </a:rPr>
              <a:t>Изучение холероподобных вибрионов</a:t>
            </a:r>
          </a:p>
        </p:txBody>
      </p:sp>
      <p:sp>
        <p:nvSpPr>
          <p:cNvPr id="62467" name="Содержимое 2"/>
          <p:cNvSpPr>
            <a:spLocks noGrp="1"/>
          </p:cNvSpPr>
          <p:nvPr>
            <p:ph sz="half" idx="4294967295"/>
          </p:nvPr>
        </p:nvSpPr>
        <p:spPr>
          <a:xfrm>
            <a:off x="69850" y="1196975"/>
            <a:ext cx="6383338" cy="5400675"/>
          </a:xfrm>
        </p:spPr>
        <p:txBody>
          <a:bodyPr/>
          <a:lstStyle/>
          <a:p>
            <a:pPr eaLnBrk="1" hangingPunct="1">
              <a:lnSpc>
                <a:spcPct val="114000"/>
              </a:lnSpc>
              <a:spcBef>
                <a:spcPct val="0"/>
              </a:spcBef>
              <a:buFont typeface="Arial" panose="020B0604020202020204" pitchFamily="34" charset="0"/>
              <a:buChar char="•"/>
              <a:defRPr/>
            </a:pPr>
            <a:r>
              <a:rPr lang="ru-RU" altLang="ru-RU" sz="2400" dirty="0" smtClean="0">
                <a:latin typeface="Times New Roman" panose="02020603050405020304" pitchFamily="18" charset="0"/>
                <a:cs typeface="Times New Roman" panose="02020603050405020304" pitchFamily="18" charset="0"/>
              </a:rPr>
              <a:t>1922 г. - во время вспышки холеры в Ростове-на-Дону выделяет светящийся в темноте </a:t>
            </a:r>
            <a:r>
              <a:rPr lang="ru-RU" altLang="ru-RU" sz="2400" dirty="0" err="1" smtClean="0">
                <a:latin typeface="Times New Roman" panose="02020603050405020304" pitchFamily="18" charset="0"/>
                <a:cs typeface="Times New Roman" panose="02020603050405020304" pitchFamily="18" charset="0"/>
              </a:rPr>
              <a:t>холероподобный</a:t>
            </a:r>
            <a:r>
              <a:rPr lang="ru-RU" altLang="ru-RU" sz="2400" dirty="0" smtClean="0">
                <a:latin typeface="Times New Roman" panose="02020603050405020304" pitchFamily="18" charset="0"/>
                <a:cs typeface="Times New Roman" panose="02020603050405020304" pitchFamily="18" charset="0"/>
              </a:rPr>
              <a:t> вибрион</a:t>
            </a:r>
          </a:p>
          <a:p>
            <a:pPr eaLnBrk="1" hangingPunct="1">
              <a:lnSpc>
                <a:spcPct val="114000"/>
              </a:lnSpc>
              <a:spcBef>
                <a:spcPct val="0"/>
              </a:spcBef>
              <a:buFont typeface="Arial" panose="020B0604020202020204" pitchFamily="34" charset="0"/>
              <a:buChar char="•"/>
              <a:defRPr/>
            </a:pPr>
            <a:r>
              <a:rPr lang="ru-RU" altLang="ru-RU" sz="2400" dirty="0" smtClean="0">
                <a:latin typeface="Times New Roman" panose="02020603050405020304" pitchFamily="18" charset="0"/>
                <a:cs typeface="Times New Roman" panose="02020603050405020304" pitchFamily="18" charset="0"/>
              </a:rPr>
              <a:t>разрабатывает метод экспресс-диагностики холеры </a:t>
            </a:r>
          </a:p>
          <a:p>
            <a:pPr eaLnBrk="1" hangingPunct="1">
              <a:lnSpc>
                <a:spcPct val="70000"/>
              </a:lnSpc>
              <a:buFont typeface="Arial" panose="020B0604020202020204" pitchFamily="34" charset="0"/>
              <a:buChar char="•"/>
              <a:defRPr/>
            </a:pPr>
            <a:r>
              <a:rPr lang="ru-RU" altLang="ru-RU" sz="2400" dirty="0" smtClean="0">
                <a:latin typeface="Times New Roman" panose="02020603050405020304" pitchFamily="18" charset="0"/>
                <a:cs typeface="Times New Roman" panose="02020603050405020304" pitchFamily="18" charset="0"/>
              </a:rPr>
              <a:t>1939 г. - командировка в Афганистан,</a:t>
            </a:r>
          </a:p>
          <a:p>
            <a:pPr marL="0" indent="0" eaLnBrk="1" hangingPunct="1">
              <a:lnSpc>
                <a:spcPct val="70000"/>
              </a:lnSpc>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впервые применяется препарат холерного</a:t>
            </a:r>
          </a:p>
          <a:p>
            <a:pPr marL="0" indent="0" eaLnBrk="1" hangingPunct="1">
              <a:lnSpc>
                <a:spcPct val="70000"/>
              </a:lnSpc>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бактериофага</a:t>
            </a:r>
          </a:p>
          <a:p>
            <a:pPr eaLnBrk="1" hangingPunct="1">
              <a:lnSpc>
                <a:spcPct val="70000"/>
              </a:lnSpc>
              <a:buFont typeface="Arial" panose="020B0604020202020204" pitchFamily="34" charset="0"/>
              <a:buChar char="•"/>
              <a:defRPr/>
            </a:pPr>
            <a:r>
              <a:rPr lang="ru-RU" altLang="ru-RU" sz="2400" dirty="0" smtClean="0">
                <a:latin typeface="Times New Roman" panose="02020603050405020304" pitchFamily="18" charset="0"/>
                <a:cs typeface="Times New Roman" panose="02020603050405020304" pitchFamily="18" charset="0"/>
              </a:rPr>
              <a:t>разработала метод обеззараживания воды </a:t>
            </a:r>
          </a:p>
          <a:p>
            <a:pPr marL="0" indent="0" eaLnBrk="1" hangingPunct="1">
              <a:lnSpc>
                <a:spcPct val="70000"/>
              </a:lnSpc>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от возбудителей холеры с помощью хлора</a:t>
            </a:r>
          </a:p>
          <a:p>
            <a:pPr eaLnBrk="1" hangingPunct="1">
              <a:lnSpc>
                <a:spcPct val="70000"/>
              </a:lnSpc>
              <a:buFont typeface="Arial" panose="020B0604020202020204" pitchFamily="34" charset="0"/>
              <a:buChar char="•"/>
              <a:defRPr/>
            </a:pPr>
            <a:r>
              <a:rPr lang="ru-RU" altLang="ru-RU" sz="2400" dirty="0" smtClean="0">
                <a:latin typeface="Times New Roman" panose="02020603050405020304" pitchFamily="18" charset="0"/>
                <a:cs typeface="Times New Roman" panose="02020603050405020304" pitchFamily="18" charset="0"/>
              </a:rPr>
              <a:t>изучала применение бактериофагов для</a:t>
            </a:r>
          </a:p>
          <a:p>
            <a:pPr eaLnBrk="1" hangingPunct="1">
              <a:lnSpc>
                <a:spcPct val="70000"/>
              </a:lnSpc>
              <a:buFont typeface="Arial" panose="020B0604020202020204" pitchFamily="34" charset="0"/>
              <a:buNone/>
              <a:defRPr/>
            </a:pPr>
            <a:r>
              <a:rPr lang="ru-RU" altLang="ru-RU" sz="2400" dirty="0" smtClean="0">
                <a:latin typeface="Times New Roman" panose="02020603050405020304" pitchFamily="18" charset="0"/>
                <a:cs typeface="Times New Roman" panose="02020603050405020304" pitchFamily="18" charset="0"/>
              </a:rPr>
              <a:t>   профилактики и лечения кишечных</a:t>
            </a:r>
          </a:p>
          <a:p>
            <a:pPr eaLnBrk="1" hangingPunct="1">
              <a:lnSpc>
                <a:spcPct val="70000"/>
              </a:lnSpc>
              <a:buFont typeface="Arial" panose="020B0604020202020204" pitchFamily="34" charset="0"/>
              <a:buNone/>
              <a:defRPr/>
            </a:pPr>
            <a:r>
              <a:rPr lang="ru-RU" altLang="ru-RU" sz="2400" dirty="0">
                <a:latin typeface="Times New Roman" panose="02020603050405020304" pitchFamily="18" charset="0"/>
                <a:cs typeface="Times New Roman" panose="02020603050405020304" pitchFamily="18" charset="0"/>
              </a:rPr>
              <a:t> </a:t>
            </a:r>
            <a:r>
              <a:rPr lang="ru-RU" altLang="ru-RU" sz="2400" dirty="0" smtClean="0">
                <a:latin typeface="Times New Roman" panose="02020603050405020304" pitchFamily="18" charset="0"/>
                <a:cs typeface="Times New Roman" panose="02020603050405020304" pitchFamily="18" charset="0"/>
              </a:rPr>
              <a:t>  инфекций</a:t>
            </a:r>
          </a:p>
          <a:p>
            <a:pPr eaLnBrk="1" hangingPunct="1">
              <a:lnSpc>
                <a:spcPct val="70000"/>
              </a:lnSpc>
              <a:buFont typeface="Arial" panose="020B0604020202020204" pitchFamily="34" charset="0"/>
              <a:buNone/>
              <a:defRPr/>
            </a:pPr>
            <a:endParaRPr lang="ru-RU" altLang="ru-RU" sz="600" dirty="0" smtClean="0">
              <a:latin typeface="Times New Roman" panose="02020603050405020304" pitchFamily="18" charset="0"/>
              <a:cs typeface="Times New Roman" panose="02020603050405020304" pitchFamily="18" charset="0"/>
            </a:endParaRPr>
          </a:p>
          <a:p>
            <a:pPr eaLnBrk="1" hangingPunct="1">
              <a:lnSpc>
                <a:spcPct val="70000"/>
              </a:lnSpc>
              <a:buFont typeface="Arial" panose="020B0604020202020204" pitchFamily="34" charset="0"/>
              <a:buNone/>
              <a:defRPr/>
            </a:pPr>
            <a:r>
              <a:rPr lang="ru-RU" altLang="ru-RU" sz="600" dirty="0" smtClean="0">
                <a:latin typeface="Times New Roman" panose="02020603050405020304" pitchFamily="18" charset="0"/>
                <a:cs typeface="Times New Roman" panose="02020603050405020304" pitchFamily="18" charset="0"/>
              </a:rPr>
              <a:t> </a:t>
            </a:r>
          </a:p>
          <a:p>
            <a:pPr eaLnBrk="1" hangingPunct="1">
              <a:lnSpc>
                <a:spcPct val="70000"/>
              </a:lnSpc>
              <a:spcBef>
                <a:spcPct val="0"/>
              </a:spcBef>
              <a:buFont typeface="Arial" panose="020B0604020202020204" pitchFamily="34" charset="0"/>
              <a:buNone/>
              <a:defRPr/>
            </a:pPr>
            <a:r>
              <a:rPr lang="ru-RU" altLang="ru-RU" sz="600" dirty="0" smtClean="0">
                <a:latin typeface="Times New Roman" panose="02020603050405020304" pitchFamily="18" charset="0"/>
                <a:cs typeface="Times New Roman" panose="02020603050405020304" pitchFamily="18" charset="0"/>
              </a:rPr>
              <a:t> </a:t>
            </a:r>
          </a:p>
          <a:p>
            <a:pPr eaLnBrk="1" hangingPunct="1">
              <a:lnSpc>
                <a:spcPct val="70000"/>
              </a:lnSpc>
              <a:spcBef>
                <a:spcPct val="0"/>
              </a:spcBef>
              <a:buFont typeface="Arial" panose="020B0604020202020204" pitchFamily="34" charset="0"/>
              <a:buNone/>
              <a:defRPr/>
            </a:pPr>
            <a:r>
              <a:rPr lang="ru-RU" altLang="ru-RU" sz="600" dirty="0" smtClean="0">
                <a:latin typeface="Times New Roman" panose="02020603050405020304" pitchFamily="18" charset="0"/>
                <a:cs typeface="Times New Roman" panose="02020603050405020304" pitchFamily="18" charset="0"/>
              </a:rPr>
              <a:t>   </a:t>
            </a:r>
          </a:p>
          <a:p>
            <a:pPr eaLnBrk="1" hangingPunct="1">
              <a:lnSpc>
                <a:spcPct val="70000"/>
              </a:lnSpc>
              <a:buFont typeface="Arial" panose="020B0604020202020204" pitchFamily="34" charset="0"/>
              <a:buNone/>
              <a:defRPr/>
            </a:pPr>
            <a:endParaRPr lang="ru-RU" altLang="ru-RU" sz="600" dirty="0" smtClean="0">
              <a:latin typeface="Times New Roman" panose="02020603050405020304" pitchFamily="18" charset="0"/>
              <a:cs typeface="Times New Roman" panose="02020603050405020304" pitchFamily="18" charset="0"/>
            </a:endParaRPr>
          </a:p>
          <a:p>
            <a:pPr eaLnBrk="1" hangingPunct="1">
              <a:lnSpc>
                <a:spcPct val="114000"/>
              </a:lnSpc>
              <a:spcBef>
                <a:spcPct val="0"/>
              </a:spcBef>
              <a:buFont typeface="Arial" panose="020B0604020202020204" pitchFamily="34" charset="0"/>
              <a:buNone/>
              <a:defRPr/>
            </a:pPr>
            <a:r>
              <a:rPr lang="ru-RU" altLang="ru-RU" sz="700" dirty="0" smtClean="0">
                <a:latin typeface="Times New Roman" panose="02020603050405020304" pitchFamily="18" charset="0"/>
                <a:cs typeface="Times New Roman" panose="02020603050405020304" pitchFamily="18" charset="0"/>
              </a:rPr>
              <a:t>                                                     </a:t>
            </a:r>
          </a:p>
        </p:txBody>
      </p:sp>
      <p:pic>
        <p:nvPicPr>
          <p:cNvPr id="2" name="Рисунок 1"/>
          <p:cNvPicPr>
            <a:picLocks noChangeAspect="1"/>
          </p:cNvPicPr>
          <p:nvPr/>
        </p:nvPicPr>
        <p:blipFill>
          <a:blip r:embed="rId3"/>
          <a:stretch>
            <a:fillRect/>
          </a:stretch>
        </p:blipFill>
        <p:spPr>
          <a:xfrm>
            <a:off x="5954713" y="1860550"/>
            <a:ext cx="5459412" cy="4071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wipe(left)">
                                      <p:cBhvr>
                                        <p:cTn id="7" dur="1000"/>
                                        <p:tgtEl>
                                          <p:spTgt spid="62466"/>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2467">
                                            <p:txEl>
                                              <p:pRg st="0" end="0"/>
                                            </p:txEl>
                                          </p:spTgt>
                                        </p:tgtEl>
                                        <p:attrNameLst>
                                          <p:attrName>style.visibility</p:attrName>
                                        </p:attrNameLst>
                                      </p:cBhvr>
                                      <p:to>
                                        <p:strVal val="visible"/>
                                      </p:to>
                                    </p:set>
                                    <p:animEffect transition="in" filter="wipe(left)">
                                      <p:cBhvr>
                                        <p:cTn id="11" dur="1000"/>
                                        <p:tgtEl>
                                          <p:spTgt spid="62467">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animEffect transition="in" filter="wipe(left)">
                                      <p:cBhvr>
                                        <p:cTn id="15" dur="1000"/>
                                        <p:tgtEl>
                                          <p:spTgt spid="62467">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62467">
                                            <p:txEl>
                                              <p:pRg st="2" end="2"/>
                                            </p:txEl>
                                          </p:spTgt>
                                        </p:tgtEl>
                                        <p:attrNameLst>
                                          <p:attrName>style.visibility</p:attrName>
                                        </p:attrNameLst>
                                      </p:cBhvr>
                                      <p:to>
                                        <p:strVal val="visible"/>
                                      </p:to>
                                    </p:set>
                                    <p:animEffect transition="in" filter="wipe(left)">
                                      <p:cBhvr>
                                        <p:cTn id="23" dur="1000"/>
                                        <p:tgtEl>
                                          <p:spTgt spid="62467">
                                            <p:txEl>
                                              <p:pRg st="2" end="2"/>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62467">
                                            <p:txEl>
                                              <p:pRg st="3" end="3"/>
                                            </p:txEl>
                                          </p:spTgt>
                                        </p:tgtEl>
                                        <p:attrNameLst>
                                          <p:attrName>style.visibility</p:attrName>
                                        </p:attrNameLst>
                                      </p:cBhvr>
                                      <p:to>
                                        <p:strVal val="visible"/>
                                      </p:to>
                                    </p:set>
                                    <p:animEffect transition="in" filter="wipe(left)">
                                      <p:cBhvr>
                                        <p:cTn id="27" dur="1000"/>
                                        <p:tgtEl>
                                          <p:spTgt spid="62467">
                                            <p:txEl>
                                              <p:pRg st="3" end="3"/>
                                            </p:txEl>
                                          </p:spTgt>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Effect transition="in" filter="wipe(left)">
                                      <p:cBhvr>
                                        <p:cTn id="31" dur="1000"/>
                                        <p:tgtEl>
                                          <p:spTgt spid="62467">
                                            <p:txEl>
                                              <p:pRg st="4" end="4"/>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62467">
                                            <p:txEl>
                                              <p:pRg st="5" end="5"/>
                                            </p:txEl>
                                          </p:spTgt>
                                        </p:tgtEl>
                                        <p:attrNameLst>
                                          <p:attrName>style.visibility</p:attrName>
                                        </p:attrNameLst>
                                      </p:cBhvr>
                                      <p:to>
                                        <p:strVal val="visible"/>
                                      </p:to>
                                    </p:set>
                                    <p:animEffect transition="in" filter="wipe(left)">
                                      <p:cBhvr>
                                        <p:cTn id="35" dur="1000"/>
                                        <p:tgtEl>
                                          <p:spTgt spid="62467">
                                            <p:txEl>
                                              <p:pRg st="5" end="5"/>
                                            </p:txEl>
                                          </p:spTgt>
                                        </p:tgtEl>
                                      </p:cBhvr>
                                    </p:animEffect>
                                  </p:childTnLst>
                                </p:cTn>
                              </p:par>
                            </p:childTnLst>
                          </p:cTn>
                        </p:par>
                        <p:par>
                          <p:cTn id="36" fill="hold" nodeType="afterGroup">
                            <p:stCondLst>
                              <p:cond delay="8000"/>
                            </p:stCondLst>
                            <p:childTnLst>
                              <p:par>
                                <p:cTn id="37" presetID="22" presetClass="entr" presetSubtype="8" fill="hold" nodeType="afterEffect">
                                  <p:stCondLst>
                                    <p:cond delay="0"/>
                                  </p:stCondLst>
                                  <p:childTnLst>
                                    <p:set>
                                      <p:cBhvr>
                                        <p:cTn id="38" dur="1" fill="hold">
                                          <p:stCondLst>
                                            <p:cond delay="0"/>
                                          </p:stCondLst>
                                        </p:cTn>
                                        <p:tgtEl>
                                          <p:spTgt spid="62467">
                                            <p:txEl>
                                              <p:pRg st="6" end="6"/>
                                            </p:txEl>
                                          </p:spTgt>
                                        </p:tgtEl>
                                        <p:attrNameLst>
                                          <p:attrName>style.visibility</p:attrName>
                                        </p:attrNameLst>
                                      </p:cBhvr>
                                      <p:to>
                                        <p:strVal val="visible"/>
                                      </p:to>
                                    </p:set>
                                    <p:animEffect transition="in" filter="wipe(left)">
                                      <p:cBhvr>
                                        <p:cTn id="39" dur="1000"/>
                                        <p:tgtEl>
                                          <p:spTgt spid="62467">
                                            <p:txEl>
                                              <p:pRg st="6" end="6"/>
                                            </p:txEl>
                                          </p:spTgt>
                                        </p:tgtEl>
                                      </p:cBhvr>
                                    </p:animEffect>
                                  </p:childTnLst>
                                </p:cTn>
                              </p:par>
                            </p:childTnLst>
                          </p:cTn>
                        </p:par>
                        <p:par>
                          <p:cTn id="40" fill="hold" nodeType="afterGroup">
                            <p:stCondLst>
                              <p:cond delay="9000"/>
                            </p:stCondLst>
                            <p:childTnLst>
                              <p:par>
                                <p:cTn id="41" presetID="22" presetClass="entr" presetSubtype="8" fill="hold" nodeType="after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Effect transition="in" filter="wipe(left)">
                                      <p:cBhvr>
                                        <p:cTn id="43" dur="1000"/>
                                        <p:tgtEl>
                                          <p:spTgt spid="62467">
                                            <p:txEl>
                                              <p:pRg st="7" end="7"/>
                                            </p:txEl>
                                          </p:spTgt>
                                        </p:tgtEl>
                                      </p:cBhvr>
                                    </p:animEffect>
                                  </p:childTnLst>
                                </p:cTn>
                              </p:par>
                            </p:childTnLst>
                          </p:cTn>
                        </p:par>
                        <p:par>
                          <p:cTn id="44" fill="hold" nodeType="afterGroup">
                            <p:stCondLst>
                              <p:cond delay="10000"/>
                            </p:stCondLst>
                            <p:childTnLst>
                              <p:par>
                                <p:cTn id="45" presetID="22" presetClass="entr" presetSubtype="8" fill="hold" nodeType="afterEffect">
                                  <p:stCondLst>
                                    <p:cond delay="0"/>
                                  </p:stCondLst>
                                  <p:childTnLst>
                                    <p:set>
                                      <p:cBhvr>
                                        <p:cTn id="46" dur="1" fill="hold">
                                          <p:stCondLst>
                                            <p:cond delay="0"/>
                                          </p:stCondLst>
                                        </p:cTn>
                                        <p:tgtEl>
                                          <p:spTgt spid="62467">
                                            <p:txEl>
                                              <p:pRg st="8" end="8"/>
                                            </p:txEl>
                                          </p:spTgt>
                                        </p:tgtEl>
                                        <p:attrNameLst>
                                          <p:attrName>style.visibility</p:attrName>
                                        </p:attrNameLst>
                                      </p:cBhvr>
                                      <p:to>
                                        <p:strVal val="visible"/>
                                      </p:to>
                                    </p:set>
                                    <p:animEffect transition="in" filter="wipe(left)">
                                      <p:cBhvr>
                                        <p:cTn id="47" dur="1000"/>
                                        <p:tgtEl>
                                          <p:spTgt spid="62467">
                                            <p:txEl>
                                              <p:pRg st="8" end="8"/>
                                            </p:txEl>
                                          </p:spTgt>
                                        </p:tgtEl>
                                      </p:cBhvr>
                                    </p:animEffect>
                                  </p:childTnLst>
                                </p:cTn>
                              </p:par>
                            </p:childTnLst>
                          </p:cTn>
                        </p:par>
                        <p:par>
                          <p:cTn id="48" fill="hold" nodeType="afterGroup">
                            <p:stCondLst>
                              <p:cond delay="11000"/>
                            </p:stCondLst>
                            <p:childTnLst>
                              <p:par>
                                <p:cTn id="49" presetID="22" presetClass="entr" presetSubtype="8" fill="hold" nodeType="afterEffect">
                                  <p:stCondLst>
                                    <p:cond delay="0"/>
                                  </p:stCondLst>
                                  <p:childTnLst>
                                    <p:set>
                                      <p:cBhvr>
                                        <p:cTn id="50" dur="1" fill="hold">
                                          <p:stCondLst>
                                            <p:cond delay="0"/>
                                          </p:stCondLst>
                                        </p:cTn>
                                        <p:tgtEl>
                                          <p:spTgt spid="62467">
                                            <p:txEl>
                                              <p:pRg st="9" end="9"/>
                                            </p:txEl>
                                          </p:spTgt>
                                        </p:tgtEl>
                                        <p:attrNameLst>
                                          <p:attrName>style.visibility</p:attrName>
                                        </p:attrNameLst>
                                      </p:cBhvr>
                                      <p:to>
                                        <p:strVal val="visible"/>
                                      </p:to>
                                    </p:set>
                                    <p:animEffect transition="in" filter="wipe(left)">
                                      <p:cBhvr>
                                        <p:cTn id="51" dur="1000"/>
                                        <p:tgtEl>
                                          <p:spTgt spid="6246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patents.su/patents/37976-sposob-konservirovaniya-ikry-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96238" y="112713"/>
            <a:ext cx="3971925" cy="5832475"/>
          </a:xfrm>
          <a:prstGeom prst="rect">
            <a:avLst/>
          </a:prstGeom>
          <a:ln w="88900" cap="sq" cmpd="thickThin">
            <a:solidFill>
              <a:srgbClr val="000000"/>
            </a:solidFill>
            <a:prstDash val="solid"/>
            <a:miter lim="800000"/>
          </a:ln>
          <a:effectLst>
            <a:innerShdw blurRad="76200">
              <a:srgbClr val="000000"/>
            </a:innerShdw>
          </a:effectLst>
        </p:spPr>
      </p:pic>
      <p:sp>
        <p:nvSpPr>
          <p:cNvPr id="64515" name="Заголовок 1"/>
          <p:cNvSpPr>
            <a:spLocks noGrp="1"/>
          </p:cNvSpPr>
          <p:nvPr>
            <p:ph type="title"/>
          </p:nvPr>
        </p:nvSpPr>
        <p:spPr>
          <a:xfrm>
            <a:off x="520700" y="471488"/>
            <a:ext cx="4537075" cy="765175"/>
          </a:xfrm>
        </p:spPr>
        <p:txBody>
          <a:bodyPr/>
          <a:lstStyle/>
          <a:p>
            <a:pPr eaLnBrk="1" hangingPunct="1"/>
            <a:r>
              <a:rPr lang="ru-RU" altLang="ru-RU" sz="3600" smtClean="0">
                <a:solidFill>
                  <a:srgbClr val="FF0000"/>
                </a:solidFill>
                <a:latin typeface="Times New Roman" pitchFamily="18" charset="0"/>
                <a:cs typeface="Times New Roman" pitchFamily="18" charset="0"/>
              </a:rPr>
              <a:t>Получение лизоцима</a:t>
            </a:r>
          </a:p>
        </p:txBody>
      </p:sp>
      <p:sp>
        <p:nvSpPr>
          <p:cNvPr id="64516" name="Прямоугольник 2"/>
          <p:cNvSpPr>
            <a:spLocks noChangeArrowheads="1"/>
          </p:cNvSpPr>
          <p:nvPr/>
        </p:nvSpPr>
        <p:spPr bwMode="auto">
          <a:xfrm>
            <a:off x="33338" y="1419225"/>
            <a:ext cx="53117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pPr>
            <a:r>
              <a:rPr lang="ru-RU" altLang="ru-RU">
                <a:latin typeface="Times New Roman" pitchFamily="18" charset="0"/>
                <a:cs typeface="Times New Roman" pitchFamily="18" charset="0"/>
              </a:rPr>
              <a:t>1934 – 1943 гг. - разрабатывает метод выделения и концентрации лизоцима</a:t>
            </a:r>
          </a:p>
          <a:p>
            <a:pPr eaLnBrk="1" hangingPunct="1">
              <a:lnSpc>
                <a:spcPct val="100000"/>
              </a:lnSpc>
              <a:spcBef>
                <a:spcPct val="0"/>
              </a:spcBef>
            </a:pPr>
            <a:r>
              <a:rPr lang="ru-RU" altLang="ru-RU">
                <a:latin typeface="Times New Roman" pitchFamily="18" charset="0"/>
                <a:cs typeface="Times New Roman" pitchFamily="18" charset="0"/>
              </a:rPr>
              <a:t>1935 г. -  З.В. Ермольевой присуждается докторская степень </a:t>
            </a:r>
          </a:p>
          <a:p>
            <a:pPr eaLnBrk="1" hangingPunct="1">
              <a:lnSpc>
                <a:spcPct val="100000"/>
              </a:lnSpc>
              <a:spcBef>
                <a:spcPct val="0"/>
              </a:spcBef>
            </a:pPr>
            <a:r>
              <a:rPr lang="ru-RU" altLang="ru-RU">
                <a:latin typeface="Times New Roman" pitchFamily="18" charset="0"/>
                <a:cs typeface="Times New Roman" pitchFamily="18" charset="0"/>
              </a:rPr>
              <a:t>1939 г. - З.В. Ермольевой присуждается  ученое  звание профессора</a:t>
            </a:r>
            <a:endParaRPr lang="ru-RU" altLang="ru-RU">
              <a:solidFill>
                <a:srgbClr val="FF0000"/>
              </a:solidFill>
              <a:latin typeface="Times New Roman" pitchFamily="18" charset="0"/>
              <a:cs typeface="Times New Roman" pitchFamily="18" charset="0"/>
            </a:endParaRPr>
          </a:p>
        </p:txBody>
      </p:sp>
      <p:pic>
        <p:nvPicPr>
          <p:cNvPr id="35846" name="Picture 6" descr="http://fb.ru/misc/i/gallery/11333/1129786.jpg"/>
          <p:cNvPicPr>
            <a:picLocks noChangeAspect="1" noChangeArrowheads="1"/>
          </p:cNvPicPr>
          <p:nvPr/>
        </p:nvPicPr>
        <p:blipFill>
          <a:blip r:embed="rId4"/>
          <a:srcRect/>
          <a:stretch>
            <a:fillRect/>
          </a:stretch>
        </p:blipFill>
        <p:spPr bwMode="auto">
          <a:xfrm>
            <a:off x="5441950" y="2862263"/>
            <a:ext cx="2200275" cy="3600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wipe(left)">
                                      <p:cBhvr>
                                        <p:cTn id="7" dur="1000"/>
                                        <p:tgtEl>
                                          <p:spTgt spid="64515"/>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4516">
                                            <p:txEl>
                                              <p:pRg st="0" end="0"/>
                                            </p:txEl>
                                          </p:spTgt>
                                        </p:tgtEl>
                                        <p:attrNameLst>
                                          <p:attrName>style.visibility</p:attrName>
                                        </p:attrNameLst>
                                      </p:cBhvr>
                                      <p:to>
                                        <p:strVal val="visible"/>
                                      </p:to>
                                    </p:set>
                                    <p:animEffect transition="in" filter="wipe(left)">
                                      <p:cBhvr>
                                        <p:cTn id="11" dur="1000"/>
                                        <p:tgtEl>
                                          <p:spTgt spid="64516">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5846"/>
                                        </p:tgtEl>
                                        <p:attrNameLst>
                                          <p:attrName>style.visibility</p:attrName>
                                        </p:attrNameLst>
                                      </p:cBhvr>
                                      <p:to>
                                        <p:strVal val="visible"/>
                                      </p:to>
                                    </p:set>
                                    <p:animEffect transition="in" filter="wipe(left)">
                                      <p:cBhvr>
                                        <p:cTn id="15" dur="1000"/>
                                        <p:tgtEl>
                                          <p:spTgt spid="35846"/>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64516">
                                            <p:txEl>
                                              <p:pRg st="1" end="1"/>
                                            </p:txEl>
                                          </p:spTgt>
                                        </p:tgtEl>
                                        <p:attrNameLst>
                                          <p:attrName>style.visibility</p:attrName>
                                        </p:attrNameLst>
                                      </p:cBhvr>
                                      <p:to>
                                        <p:strVal val="visible"/>
                                      </p:to>
                                    </p:set>
                                    <p:animEffect transition="in" filter="wipe(left)">
                                      <p:cBhvr>
                                        <p:cTn id="19" dur="1000"/>
                                        <p:tgtEl>
                                          <p:spTgt spid="64516">
                                            <p:txEl>
                                              <p:pRg st="1" end="1"/>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35844"/>
                                        </p:tgtEl>
                                        <p:attrNameLst>
                                          <p:attrName>style.visibility</p:attrName>
                                        </p:attrNameLst>
                                      </p:cBhvr>
                                      <p:to>
                                        <p:strVal val="visible"/>
                                      </p:to>
                                    </p:set>
                                    <p:animEffect transition="in" filter="wipe(left)">
                                      <p:cBhvr>
                                        <p:cTn id="23" dur="1000"/>
                                        <p:tgtEl>
                                          <p:spTgt spid="35844"/>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64516">
                                            <p:txEl>
                                              <p:pRg st="2" end="2"/>
                                            </p:txEl>
                                          </p:spTgt>
                                        </p:tgtEl>
                                        <p:attrNameLst>
                                          <p:attrName>style.visibility</p:attrName>
                                        </p:attrNameLst>
                                      </p:cBhvr>
                                      <p:to>
                                        <p:strVal val="visible"/>
                                      </p:to>
                                    </p:set>
                                    <p:animEffect transition="in" filter="wipe(left)">
                                      <p:cBhvr>
                                        <p:cTn id="27" dur="1000"/>
                                        <p:tgtEl>
                                          <p:spTgt spid="645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875" y="106363"/>
            <a:ext cx="11083925" cy="1016000"/>
          </a:xfrm>
        </p:spPr>
        <p:txBody>
          <a:bodyPr/>
          <a:lstStyle/>
          <a:p>
            <a:pPr algn="ctr" eaLnBrk="1" hangingPunct="1"/>
            <a:r>
              <a:rPr lang="ru-RU" altLang="ru-RU" sz="4000" smtClean="0">
                <a:solidFill>
                  <a:srgbClr val="FF0000"/>
                </a:solidFill>
                <a:latin typeface="Times New Roman" pitchFamily="18" charset="0"/>
                <a:cs typeface="Times New Roman" pitchFamily="18" charset="0"/>
              </a:rPr>
              <a:t>Работа в период Великой Отечественной Войны</a:t>
            </a:r>
          </a:p>
        </p:txBody>
      </p:sp>
      <p:sp>
        <p:nvSpPr>
          <p:cNvPr id="5" name="Объект 4"/>
          <p:cNvSpPr>
            <a:spLocks noGrp="1"/>
          </p:cNvSpPr>
          <p:nvPr>
            <p:ph idx="1"/>
          </p:nvPr>
        </p:nvSpPr>
        <p:spPr>
          <a:xfrm>
            <a:off x="393700" y="1122363"/>
            <a:ext cx="5294313" cy="5316537"/>
          </a:xfrm>
        </p:spPr>
        <p:txBody>
          <a:bodyPr/>
          <a:lstStyle/>
          <a:p>
            <a:pPr eaLnBrk="1" fontAlgn="auto" hangingPunct="1">
              <a:spcAft>
                <a:spcPts val="0"/>
              </a:spcAft>
              <a:buFont typeface="Arial" panose="020B0604020202020204" pitchFamily="34" charset="0"/>
              <a:buChar char="•"/>
              <a:defRPr/>
            </a:pPr>
            <a:r>
              <a:rPr lang="ru-RU" sz="2400" dirty="0" smtClean="0">
                <a:latin typeface="Times New Roman" pitchFamily="18" charset="0"/>
                <a:cs typeface="Times New Roman" pitchFamily="18" charset="0"/>
              </a:rPr>
              <a:t>1942 г</a:t>
            </a:r>
            <a:r>
              <a:rPr lang="ru-RU" sz="2400" dirty="0">
                <a:latin typeface="Times New Roman" pitchFamily="18" charset="0"/>
                <a:cs typeface="Times New Roman" pitchFamily="18" charset="0"/>
              </a:rPr>
              <a:t>. - руководитель</a:t>
            </a:r>
          </a:p>
          <a:p>
            <a:pPr eaLnBrk="1" fontAlgn="auto" hangingPunct="1">
              <a:spcAft>
                <a:spcPts val="0"/>
              </a:spcAft>
              <a:buFont typeface="Arial" panose="020B0604020202020204" pitchFamily="34" charset="0"/>
              <a:buNone/>
              <a:defRPr/>
            </a:pPr>
            <a:r>
              <a:rPr lang="ru-RU" sz="2400" dirty="0">
                <a:latin typeface="Times New Roman" pitchFamily="18" charset="0"/>
                <a:cs typeface="Times New Roman" pitchFamily="18" charset="0"/>
              </a:rPr>
              <a:t>Лаборатории биохимии микробов</a:t>
            </a:r>
          </a:p>
          <a:p>
            <a:pPr eaLnBrk="1" fontAlgn="auto" hangingPunct="1">
              <a:spcAft>
                <a:spcPts val="0"/>
              </a:spcAft>
              <a:buFont typeface="Arial" panose="020B0604020202020204" pitchFamily="34" charset="0"/>
              <a:buNone/>
              <a:defRPr/>
            </a:pPr>
            <a:r>
              <a:rPr lang="ru-RU" sz="2400" dirty="0">
                <a:latin typeface="Times New Roman" pitchFamily="18" charset="0"/>
                <a:cs typeface="Times New Roman" pitchFamily="18" charset="0"/>
              </a:rPr>
              <a:t>Всесоюзного института</a:t>
            </a:r>
          </a:p>
          <a:p>
            <a:pPr eaLnBrk="1" fontAlgn="auto" hangingPunct="1">
              <a:spcAft>
                <a:spcPts val="0"/>
              </a:spcAft>
              <a:buFont typeface="Arial" panose="020B0604020202020204" pitchFamily="34" charset="0"/>
              <a:buNone/>
              <a:defRPr/>
            </a:pPr>
            <a:r>
              <a:rPr lang="ru-RU" sz="2400" dirty="0">
                <a:latin typeface="Times New Roman" pitchFamily="18" charset="0"/>
                <a:cs typeface="Times New Roman" pitchFamily="18" charset="0"/>
              </a:rPr>
              <a:t>экспериментальной медицины</a:t>
            </a:r>
          </a:p>
          <a:p>
            <a:pPr eaLnBrk="1" fontAlgn="auto" hangingPunct="1">
              <a:spcAft>
                <a:spcPts val="0"/>
              </a:spcAft>
              <a:buFont typeface="Arial" panose="020B0604020202020204" pitchFamily="34" charset="0"/>
              <a:buChar char="•"/>
              <a:defRPr/>
            </a:pPr>
            <a:r>
              <a:rPr lang="ru-RU" sz="2400" dirty="0">
                <a:latin typeface="Times New Roman" pitchFamily="18" charset="0"/>
                <a:cs typeface="Times New Roman" pitchFamily="18" charset="0"/>
              </a:rPr>
              <a:t> впервые получен отечественный</a:t>
            </a:r>
          </a:p>
          <a:p>
            <a:pPr marL="0" indent="0" eaLnBrk="1" fontAlgn="auto" hangingPunct="1">
              <a:spcAft>
                <a:spcPts val="0"/>
              </a:spcAft>
              <a:buFont typeface="Arial" panose="020B0604020202020204" pitchFamily="34" charset="0"/>
              <a:buNone/>
              <a:defRPr/>
            </a:pPr>
            <a:r>
              <a:rPr lang="ru-RU" sz="2400" dirty="0">
                <a:latin typeface="Times New Roman" pitchFamily="18" charset="0"/>
                <a:cs typeface="Times New Roman" pitchFamily="18" charset="0"/>
              </a:rPr>
              <a:t>антибиотик - пенициллин</a:t>
            </a:r>
          </a:p>
          <a:p>
            <a:pPr eaLnBrk="1" fontAlgn="auto" hangingPunct="1">
              <a:spcAft>
                <a:spcPts val="0"/>
              </a:spcAft>
              <a:buFont typeface="Arial" panose="020B0604020202020204" pitchFamily="34" charset="0"/>
              <a:buChar char="•"/>
              <a:defRPr/>
            </a:pPr>
            <a:r>
              <a:rPr lang="ru-RU" sz="2400" dirty="0">
                <a:latin typeface="Times New Roman" pitchFamily="18" charset="0"/>
                <a:cs typeface="Times New Roman" pitchFamily="18" charset="0"/>
              </a:rPr>
              <a:t>созданный препарат пенициллина – </a:t>
            </a:r>
          </a:p>
          <a:p>
            <a:pPr marL="0" indent="0" eaLnBrk="1" fontAlgn="auto" hangingPunct="1">
              <a:spcAft>
                <a:spcPts val="0"/>
              </a:spcAft>
              <a:buFont typeface="Arial" panose="020B0604020202020204" pitchFamily="34" charset="0"/>
              <a:buNone/>
              <a:defRPr/>
            </a:pPr>
            <a:r>
              <a:rPr lang="ru-RU" sz="2400" dirty="0" err="1">
                <a:latin typeface="Times New Roman" pitchFamily="18" charset="0"/>
                <a:cs typeface="Times New Roman" pitchFamily="18" charset="0"/>
              </a:rPr>
              <a:t>крустозин</a:t>
            </a:r>
            <a:r>
              <a:rPr lang="ru-RU" sz="2400" dirty="0">
                <a:latin typeface="Times New Roman" pitchFamily="18" charset="0"/>
                <a:cs typeface="Times New Roman" pitchFamily="18" charset="0"/>
              </a:rPr>
              <a:t> ВИЭМ был выделен из </a:t>
            </a:r>
            <a:endParaRPr lang="ru-RU" sz="2400" dirty="0" smtClean="0">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r>
              <a:rPr lang="ru-RU" sz="2400" dirty="0" smtClean="0">
                <a:latin typeface="Times New Roman" pitchFamily="18" charset="0"/>
                <a:cs typeface="Times New Roman" pitchFamily="18" charset="0"/>
              </a:rPr>
              <a:t>штамма </a:t>
            </a:r>
            <a:r>
              <a:rPr lang="ru-RU" sz="2400" dirty="0">
                <a:latin typeface="Times New Roman" pitchFamily="18" charset="0"/>
                <a:cs typeface="Times New Roman" pitchFamily="18" charset="0"/>
              </a:rPr>
              <a:t>гриба вида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Penicillium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crustosum</a:t>
            </a:r>
            <a:r>
              <a:rPr lang="ru-RU" sz="2400" dirty="0">
                <a:latin typeface="Times New Roman" pitchFamily="18" charset="0"/>
                <a:cs typeface="Times New Roman" pitchFamily="18" charset="0"/>
              </a:rPr>
              <a:t> </a:t>
            </a:r>
          </a:p>
          <a:p>
            <a:pPr marL="0" indent="0">
              <a:buFont typeface="Arial" panose="020B0604020202020204" pitchFamily="34" charset="0"/>
              <a:buNone/>
              <a:defRPr/>
            </a:pPr>
            <a:endParaRPr lang="ru-RU" dirty="0"/>
          </a:p>
        </p:txBody>
      </p:sp>
      <p:pic>
        <p:nvPicPr>
          <p:cNvPr id="15364" name="Picture 4" descr="http://farm5.static.flickr.com/4127/5191052870_5e6edc60bf.jpg"/>
          <p:cNvPicPr>
            <a:picLocks noChangeAspect="1" noChangeArrowheads="1"/>
          </p:cNvPicPr>
          <p:nvPr/>
        </p:nvPicPr>
        <p:blipFill>
          <a:blip r:embed="rId3"/>
          <a:srcRect/>
          <a:stretch>
            <a:fillRect/>
          </a:stretch>
        </p:blipFill>
        <p:spPr bwMode="auto">
          <a:xfrm>
            <a:off x="8909050" y="3840163"/>
            <a:ext cx="2471738" cy="1854200"/>
          </a:xfrm>
          <a:prstGeom prst="rect">
            <a:avLst/>
          </a:prstGeom>
          <a:ln>
            <a:noFill/>
          </a:ln>
          <a:effectLst>
            <a:outerShdw blurRad="292100" dist="139700" dir="2700000" algn="tl" rotWithShape="0">
              <a:srgbClr val="333333">
                <a:alpha val="65000"/>
              </a:srgbClr>
            </a:outerShdw>
          </a:effectLst>
        </p:spPr>
      </p:pic>
      <p:sp>
        <p:nvSpPr>
          <p:cNvPr id="66565" name="Прямоугольник 5"/>
          <p:cNvSpPr>
            <a:spLocks noChangeArrowheads="1"/>
          </p:cNvSpPr>
          <p:nvPr/>
        </p:nvSpPr>
        <p:spPr bwMode="auto">
          <a:xfrm>
            <a:off x="7583488" y="5694363"/>
            <a:ext cx="4608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20000"/>
              </a:spcBef>
              <a:buFontTx/>
              <a:buNone/>
            </a:pPr>
            <a:r>
              <a:rPr lang="ru-RU" altLang="ru-RU" sz="2000">
                <a:solidFill>
                  <a:srgbClr val="000000"/>
                </a:solidFill>
                <a:latin typeface="Times New Roman" pitchFamily="18" charset="0"/>
                <a:cs typeface="Times New Roman" pitchFamily="18" charset="0"/>
              </a:rPr>
              <a:t>Культура  </a:t>
            </a:r>
            <a:r>
              <a:rPr lang="en-US" altLang="ru-RU" sz="2000">
                <a:solidFill>
                  <a:srgbClr val="000000"/>
                </a:solidFill>
                <a:latin typeface="Times New Roman" pitchFamily="18" charset="0"/>
                <a:cs typeface="Times New Roman" pitchFamily="18" charset="0"/>
              </a:rPr>
              <a:t>Penicillium crustosum</a:t>
            </a:r>
            <a:endParaRPr lang="ru-RU" altLang="ru-RU" sz="2000">
              <a:solidFill>
                <a:srgbClr val="000000"/>
              </a:solidFill>
              <a:latin typeface="Times New Roman" pitchFamily="18" charset="0"/>
              <a:cs typeface="Times New Roman" pitchFamily="18" charset="0"/>
            </a:endParaRPr>
          </a:p>
        </p:txBody>
      </p:sp>
      <p:pic>
        <p:nvPicPr>
          <p:cNvPr id="66566" name="Рисунок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08140" y="1577357"/>
            <a:ext cx="2781300" cy="3790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1000"/>
                                        <p:tgtEl>
                                          <p:spTgt spid="5">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1000"/>
                                        <p:tgtEl>
                                          <p:spTgt spid="5">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left)">
                                      <p:cBhvr>
                                        <p:cTn id="23" dur="1000"/>
                                        <p:tgtEl>
                                          <p:spTgt spid="5">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66566"/>
                                        </p:tgtEl>
                                        <p:attrNameLst>
                                          <p:attrName>style.visibility</p:attrName>
                                        </p:attrNameLst>
                                      </p:cBhvr>
                                      <p:to>
                                        <p:strVal val="visible"/>
                                      </p:to>
                                    </p:set>
                                    <p:animEffect transition="in" filter="wipe(left)">
                                      <p:cBhvr>
                                        <p:cTn id="27" dur="1000"/>
                                        <p:tgtEl>
                                          <p:spTgt spid="66566"/>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wipe(left)">
                                      <p:cBhvr>
                                        <p:cTn id="31" dur="1000"/>
                                        <p:tgtEl>
                                          <p:spTgt spid="5">
                                            <p:txEl>
                                              <p:pRg st="4" end="4"/>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wipe(left)">
                                      <p:cBhvr>
                                        <p:cTn id="35" dur="1000"/>
                                        <p:tgtEl>
                                          <p:spTgt spid="5">
                                            <p:txEl>
                                              <p:pRg st="5" end="5"/>
                                            </p:txEl>
                                          </p:spTgt>
                                        </p:tgtEl>
                                      </p:cBhvr>
                                    </p:animEffect>
                                  </p:childTnLst>
                                </p:cTn>
                              </p:par>
                            </p:childTnLst>
                          </p:cTn>
                        </p:par>
                        <p:par>
                          <p:cTn id="36" fill="hold" nodeType="afterGroup">
                            <p:stCondLst>
                              <p:cond delay="8000"/>
                            </p:stCondLst>
                            <p:childTnLst>
                              <p:par>
                                <p:cTn id="37" presetID="22" presetClass="entr" presetSubtype="8" fill="hold" nodeType="afterEffect">
                                  <p:stCondLst>
                                    <p:cond delay="0"/>
                                  </p:stCondLst>
                                  <p:childTnLst>
                                    <p:set>
                                      <p:cBhvr>
                                        <p:cTn id="38" dur="1" fill="hold">
                                          <p:stCondLst>
                                            <p:cond delay="0"/>
                                          </p:stCondLst>
                                        </p:cTn>
                                        <p:tgtEl>
                                          <p:spTgt spid="15364"/>
                                        </p:tgtEl>
                                        <p:attrNameLst>
                                          <p:attrName>style.visibility</p:attrName>
                                        </p:attrNameLst>
                                      </p:cBhvr>
                                      <p:to>
                                        <p:strVal val="visible"/>
                                      </p:to>
                                    </p:set>
                                    <p:animEffect transition="in" filter="wipe(left)">
                                      <p:cBhvr>
                                        <p:cTn id="39" dur="1000"/>
                                        <p:tgtEl>
                                          <p:spTgt spid="1536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6565"/>
                                        </p:tgtEl>
                                        <p:attrNameLst>
                                          <p:attrName>style.visibility</p:attrName>
                                        </p:attrNameLst>
                                      </p:cBhvr>
                                      <p:to>
                                        <p:strVal val="visible"/>
                                      </p:to>
                                    </p:set>
                                    <p:animEffect transition="in" filter="wipe(left)">
                                      <p:cBhvr>
                                        <p:cTn id="42" dur="500"/>
                                        <p:tgtEl>
                                          <p:spTgt spid="66565"/>
                                        </p:tgtEl>
                                      </p:cBhvr>
                                    </p:animEffect>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wipe(left)">
                                      <p:cBhvr>
                                        <p:cTn id="46" dur="1000"/>
                                        <p:tgtEl>
                                          <p:spTgt spid="5">
                                            <p:txEl>
                                              <p:pRg st="6" end="6"/>
                                            </p:txEl>
                                          </p:spTgt>
                                        </p:tgtEl>
                                      </p:cBhvr>
                                    </p:animEffect>
                                  </p:childTnLst>
                                </p:cTn>
                              </p:par>
                            </p:childTnLst>
                          </p:cTn>
                        </p:par>
                        <p:par>
                          <p:cTn id="47" fill="hold" nodeType="afterGroup">
                            <p:stCondLst>
                              <p:cond delay="10000"/>
                            </p:stCondLst>
                            <p:childTnLst>
                              <p:par>
                                <p:cTn id="48" presetID="22" presetClass="entr" presetSubtype="8" fill="hold" nodeType="after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left)">
                                      <p:cBhvr>
                                        <p:cTn id="50" dur="1000"/>
                                        <p:tgtEl>
                                          <p:spTgt spid="5">
                                            <p:txEl>
                                              <p:pRg st="7" end="7"/>
                                            </p:txEl>
                                          </p:spTgt>
                                        </p:tgtEl>
                                      </p:cBhvr>
                                    </p:animEffect>
                                  </p:childTnLst>
                                </p:cTn>
                              </p:par>
                            </p:childTnLst>
                          </p:cTn>
                        </p:par>
                        <p:par>
                          <p:cTn id="51" fill="hold" nodeType="afterGroup">
                            <p:stCondLst>
                              <p:cond delay="11000"/>
                            </p:stCondLst>
                            <p:childTnLst>
                              <p:par>
                                <p:cTn id="52" presetID="22" presetClass="entr" presetSubtype="8" fill="hold" nodeType="after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wipe(left)">
                                      <p:cBhvr>
                                        <p:cTn id="54"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656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Содержимое 2"/>
          <p:cNvSpPr>
            <a:spLocks noGrp="1"/>
          </p:cNvSpPr>
          <p:nvPr>
            <p:ph idx="4294967295"/>
          </p:nvPr>
        </p:nvSpPr>
        <p:spPr>
          <a:xfrm>
            <a:off x="209550" y="765175"/>
            <a:ext cx="5573713" cy="6092825"/>
          </a:xfrm>
        </p:spPr>
        <p:txBody>
          <a:bodyPr/>
          <a:lstStyle/>
          <a:p>
            <a:pPr eaLnBrk="1" hangingPunct="1"/>
            <a:r>
              <a:rPr lang="ru-RU" altLang="ru-RU" sz="2400" smtClean="0">
                <a:latin typeface="Times New Roman" pitchFamily="18" charset="0"/>
                <a:cs typeface="Times New Roman" pitchFamily="18" charset="0"/>
              </a:rPr>
              <a:t>1942 г.</a:t>
            </a:r>
            <a:r>
              <a:rPr lang="ru-RU" altLang="ru-RU" sz="2400" b="1" smtClean="0">
                <a:latin typeface="Times New Roman" pitchFamily="18" charset="0"/>
                <a:cs typeface="Times New Roman" pitchFamily="18" charset="0"/>
              </a:rPr>
              <a:t> - </a:t>
            </a:r>
            <a:r>
              <a:rPr lang="ru-RU" altLang="ru-RU" sz="2400" smtClean="0">
                <a:latin typeface="Times New Roman" pitchFamily="18" charset="0"/>
                <a:cs typeface="Times New Roman" pitchFamily="18" charset="0"/>
              </a:rPr>
              <a:t>вспышка холеры в</a:t>
            </a:r>
          </a:p>
          <a:p>
            <a:pPr eaLnBrk="1" hangingPunct="1">
              <a:buFont typeface="Arial" charset="0"/>
              <a:buNone/>
            </a:pPr>
            <a:r>
              <a:rPr lang="ru-RU" altLang="ru-RU" sz="2400" smtClean="0">
                <a:latin typeface="Times New Roman" pitchFamily="18" charset="0"/>
                <a:cs typeface="Times New Roman" pitchFamily="18" charset="0"/>
              </a:rPr>
              <a:t> осажденном Сталинграде </a:t>
            </a:r>
          </a:p>
          <a:p>
            <a:pPr eaLnBrk="1" hangingPunct="1">
              <a:buFont typeface="Arial" charset="0"/>
              <a:buNone/>
            </a:pPr>
            <a:r>
              <a:rPr lang="ru-RU" altLang="ru-RU" sz="2400" smtClean="0">
                <a:latin typeface="Times New Roman" pitchFamily="18" charset="0"/>
                <a:cs typeface="Times New Roman" pitchFamily="18" charset="0"/>
              </a:rPr>
              <a:t> З.В. Ермольевой в специально</a:t>
            </a:r>
          </a:p>
          <a:p>
            <a:pPr eaLnBrk="1" hangingPunct="1">
              <a:buFont typeface="Arial" charset="0"/>
              <a:buNone/>
            </a:pPr>
            <a:r>
              <a:rPr lang="ru-RU" altLang="ru-RU" sz="2400" smtClean="0">
                <a:latin typeface="Times New Roman" pitchFamily="18" charset="0"/>
                <a:cs typeface="Times New Roman" pitchFamily="18" charset="0"/>
              </a:rPr>
              <a:t> созданной подземной лаборатории, под</a:t>
            </a:r>
          </a:p>
          <a:p>
            <a:pPr eaLnBrk="1" hangingPunct="1">
              <a:buFont typeface="Arial" charset="0"/>
              <a:buNone/>
            </a:pPr>
            <a:r>
              <a:rPr lang="ru-RU" altLang="ru-RU" sz="2400" smtClean="0">
                <a:latin typeface="Times New Roman" pitchFamily="18" charset="0"/>
                <a:cs typeface="Times New Roman" pitchFamily="18" charset="0"/>
              </a:rPr>
              <a:t> обстрелом, в кратчайшие сроки было </a:t>
            </a:r>
          </a:p>
          <a:p>
            <a:pPr eaLnBrk="1" hangingPunct="1">
              <a:buFont typeface="Arial" charset="0"/>
              <a:buNone/>
            </a:pPr>
            <a:r>
              <a:rPr lang="ru-RU" altLang="ru-RU" sz="2400" smtClean="0">
                <a:latin typeface="Times New Roman" pitchFamily="18" charset="0"/>
                <a:cs typeface="Times New Roman" pitchFamily="18" charset="0"/>
              </a:rPr>
              <a:t> налажено производство холерного</a:t>
            </a:r>
          </a:p>
          <a:p>
            <a:pPr eaLnBrk="1" hangingPunct="1">
              <a:buFont typeface="Arial" charset="0"/>
              <a:buNone/>
            </a:pPr>
            <a:r>
              <a:rPr lang="ru-RU" altLang="ru-RU" sz="2400" smtClean="0">
                <a:latin typeface="Times New Roman" pitchFamily="18" charset="0"/>
                <a:cs typeface="Times New Roman" pitchFamily="18" charset="0"/>
              </a:rPr>
              <a:t> бактериофага</a:t>
            </a:r>
          </a:p>
          <a:p>
            <a:pPr eaLnBrk="1" hangingPunct="1"/>
            <a:r>
              <a:rPr lang="ru-RU" altLang="ru-RU" sz="2400" smtClean="0">
                <a:latin typeface="Times New Roman" pitchFamily="18" charset="0"/>
                <a:cs typeface="Times New Roman" pitchFamily="18" charset="0"/>
              </a:rPr>
              <a:t>1944 г. - Советская военно -</a:t>
            </a:r>
          </a:p>
          <a:p>
            <a:pPr eaLnBrk="1" hangingPunct="1">
              <a:buFont typeface="Arial" charset="0"/>
              <a:buNone/>
            </a:pPr>
            <a:r>
              <a:rPr lang="ru-RU" altLang="ru-RU" sz="2400" smtClean="0">
                <a:latin typeface="Times New Roman" pitchFamily="18" charset="0"/>
                <a:cs typeface="Times New Roman" pitchFamily="18" charset="0"/>
              </a:rPr>
              <a:t>медицинская  служба применила</a:t>
            </a:r>
          </a:p>
          <a:p>
            <a:pPr eaLnBrk="1" hangingPunct="1">
              <a:buFont typeface="Arial" charset="0"/>
              <a:buNone/>
            </a:pPr>
            <a:r>
              <a:rPr lang="ru-RU" altLang="ru-RU" sz="2400" smtClean="0">
                <a:latin typeface="Times New Roman" pitchFamily="18" charset="0"/>
                <a:cs typeface="Times New Roman" pitchFamily="18" charset="0"/>
              </a:rPr>
              <a:t>пенициллин на фронте</a:t>
            </a:r>
          </a:p>
          <a:p>
            <a:pPr eaLnBrk="1" hangingPunct="1">
              <a:buFont typeface="Arial" charset="0"/>
              <a:buNone/>
            </a:pPr>
            <a:endParaRPr lang="ru-RU" altLang="ru-RU" sz="2400" smtClean="0">
              <a:latin typeface="Times New Roman" pitchFamily="18" charset="0"/>
              <a:cs typeface="Times New Roman" pitchFamily="18" charset="0"/>
            </a:endParaRPr>
          </a:p>
        </p:txBody>
      </p:sp>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0725" y="190500"/>
            <a:ext cx="4468813" cy="3054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41938" y="3244850"/>
            <a:ext cx="3962400" cy="342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Effect transition="in" filter="wipe(left)">
                                      <p:cBhvr>
                                        <p:cTn id="7" dur="1000"/>
                                        <p:tgtEl>
                                          <p:spTgt spid="68610">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8610">
                                            <p:txEl>
                                              <p:pRg st="1" end="1"/>
                                            </p:txEl>
                                          </p:spTgt>
                                        </p:tgtEl>
                                        <p:attrNameLst>
                                          <p:attrName>style.visibility</p:attrName>
                                        </p:attrNameLst>
                                      </p:cBhvr>
                                      <p:to>
                                        <p:strVal val="visible"/>
                                      </p:to>
                                    </p:set>
                                    <p:animEffect transition="in" filter="wipe(left)">
                                      <p:cBhvr>
                                        <p:cTn id="11" dur="1000"/>
                                        <p:tgtEl>
                                          <p:spTgt spid="68610">
                                            <p:txEl>
                                              <p:pRg st="1" end="1"/>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68610">
                                            <p:txEl>
                                              <p:pRg st="2" end="2"/>
                                            </p:txEl>
                                          </p:spTgt>
                                        </p:tgtEl>
                                        <p:attrNameLst>
                                          <p:attrName>style.visibility</p:attrName>
                                        </p:attrNameLst>
                                      </p:cBhvr>
                                      <p:to>
                                        <p:strVal val="visible"/>
                                      </p:to>
                                    </p:set>
                                    <p:animEffect transition="in" filter="wipe(left)">
                                      <p:cBhvr>
                                        <p:cTn id="15" dur="1000"/>
                                        <p:tgtEl>
                                          <p:spTgt spid="68610">
                                            <p:txEl>
                                              <p:pRg st="2" end="2"/>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68610">
                                            <p:txEl>
                                              <p:pRg st="3" end="3"/>
                                            </p:txEl>
                                          </p:spTgt>
                                        </p:tgtEl>
                                        <p:attrNameLst>
                                          <p:attrName>style.visibility</p:attrName>
                                        </p:attrNameLst>
                                      </p:cBhvr>
                                      <p:to>
                                        <p:strVal val="visible"/>
                                      </p:to>
                                    </p:set>
                                    <p:animEffect transition="in" filter="wipe(left)">
                                      <p:cBhvr>
                                        <p:cTn id="23" dur="1000"/>
                                        <p:tgtEl>
                                          <p:spTgt spid="68610">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68610">
                                            <p:txEl>
                                              <p:pRg st="4" end="4"/>
                                            </p:txEl>
                                          </p:spTgt>
                                        </p:tgtEl>
                                        <p:attrNameLst>
                                          <p:attrName>style.visibility</p:attrName>
                                        </p:attrNameLst>
                                      </p:cBhvr>
                                      <p:to>
                                        <p:strVal val="visible"/>
                                      </p:to>
                                    </p:set>
                                    <p:animEffect transition="in" filter="wipe(left)">
                                      <p:cBhvr>
                                        <p:cTn id="27" dur="1000"/>
                                        <p:tgtEl>
                                          <p:spTgt spid="68610">
                                            <p:txEl>
                                              <p:pRg st="4" end="4"/>
                                            </p:txEl>
                                          </p:spTgt>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68610">
                                            <p:txEl>
                                              <p:pRg st="5" end="5"/>
                                            </p:txEl>
                                          </p:spTgt>
                                        </p:tgtEl>
                                        <p:attrNameLst>
                                          <p:attrName>style.visibility</p:attrName>
                                        </p:attrNameLst>
                                      </p:cBhvr>
                                      <p:to>
                                        <p:strVal val="visible"/>
                                      </p:to>
                                    </p:set>
                                    <p:animEffect transition="in" filter="wipe(left)">
                                      <p:cBhvr>
                                        <p:cTn id="31" dur="1000"/>
                                        <p:tgtEl>
                                          <p:spTgt spid="68610">
                                            <p:txEl>
                                              <p:pRg st="5" end="5"/>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68610">
                                            <p:txEl>
                                              <p:pRg st="6" end="6"/>
                                            </p:txEl>
                                          </p:spTgt>
                                        </p:tgtEl>
                                        <p:attrNameLst>
                                          <p:attrName>style.visibility</p:attrName>
                                        </p:attrNameLst>
                                      </p:cBhvr>
                                      <p:to>
                                        <p:strVal val="visible"/>
                                      </p:to>
                                    </p:set>
                                    <p:animEffect transition="in" filter="wipe(left)">
                                      <p:cBhvr>
                                        <p:cTn id="35" dur="1000"/>
                                        <p:tgtEl>
                                          <p:spTgt spid="68610">
                                            <p:txEl>
                                              <p:pRg st="6" end="6"/>
                                            </p:txEl>
                                          </p:spTgt>
                                        </p:tgtEl>
                                      </p:cBhvr>
                                    </p:animEffect>
                                  </p:childTnLst>
                                </p:cTn>
                              </p:par>
                            </p:childTnLst>
                          </p:cTn>
                        </p:par>
                        <p:par>
                          <p:cTn id="36" fill="hold" nodeType="afterGroup">
                            <p:stCondLst>
                              <p:cond delay="8000"/>
                            </p:stCondLst>
                            <p:childTnLst>
                              <p:par>
                                <p:cTn id="37" presetID="2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1000"/>
                                        <p:tgtEl>
                                          <p:spTgt spid="7"/>
                                        </p:tgtEl>
                                      </p:cBhvr>
                                    </p:animEffect>
                                  </p:childTnLst>
                                </p:cTn>
                              </p:par>
                            </p:childTnLst>
                          </p:cTn>
                        </p:par>
                        <p:par>
                          <p:cTn id="40" fill="hold" nodeType="afterGroup">
                            <p:stCondLst>
                              <p:cond delay="9000"/>
                            </p:stCondLst>
                            <p:childTnLst>
                              <p:par>
                                <p:cTn id="41" presetID="22" presetClass="entr" presetSubtype="8" fill="hold" nodeType="afterEffect">
                                  <p:stCondLst>
                                    <p:cond delay="0"/>
                                  </p:stCondLst>
                                  <p:childTnLst>
                                    <p:set>
                                      <p:cBhvr>
                                        <p:cTn id="42" dur="1" fill="hold">
                                          <p:stCondLst>
                                            <p:cond delay="0"/>
                                          </p:stCondLst>
                                        </p:cTn>
                                        <p:tgtEl>
                                          <p:spTgt spid="68610">
                                            <p:txEl>
                                              <p:pRg st="7" end="7"/>
                                            </p:txEl>
                                          </p:spTgt>
                                        </p:tgtEl>
                                        <p:attrNameLst>
                                          <p:attrName>style.visibility</p:attrName>
                                        </p:attrNameLst>
                                      </p:cBhvr>
                                      <p:to>
                                        <p:strVal val="visible"/>
                                      </p:to>
                                    </p:set>
                                    <p:animEffect transition="in" filter="wipe(left)">
                                      <p:cBhvr>
                                        <p:cTn id="43" dur="1000"/>
                                        <p:tgtEl>
                                          <p:spTgt spid="68610">
                                            <p:txEl>
                                              <p:pRg st="7" end="7"/>
                                            </p:txEl>
                                          </p:spTgt>
                                        </p:tgtEl>
                                      </p:cBhvr>
                                    </p:animEffect>
                                  </p:childTnLst>
                                </p:cTn>
                              </p:par>
                            </p:childTnLst>
                          </p:cTn>
                        </p:par>
                        <p:par>
                          <p:cTn id="44" fill="hold" nodeType="afterGroup">
                            <p:stCondLst>
                              <p:cond delay="10000"/>
                            </p:stCondLst>
                            <p:childTnLst>
                              <p:par>
                                <p:cTn id="45" presetID="22" presetClass="entr" presetSubtype="8" fill="hold" nodeType="afterEffect">
                                  <p:stCondLst>
                                    <p:cond delay="0"/>
                                  </p:stCondLst>
                                  <p:childTnLst>
                                    <p:set>
                                      <p:cBhvr>
                                        <p:cTn id="46" dur="1" fill="hold">
                                          <p:stCondLst>
                                            <p:cond delay="0"/>
                                          </p:stCondLst>
                                        </p:cTn>
                                        <p:tgtEl>
                                          <p:spTgt spid="68610">
                                            <p:txEl>
                                              <p:pRg st="8" end="8"/>
                                            </p:txEl>
                                          </p:spTgt>
                                        </p:tgtEl>
                                        <p:attrNameLst>
                                          <p:attrName>style.visibility</p:attrName>
                                        </p:attrNameLst>
                                      </p:cBhvr>
                                      <p:to>
                                        <p:strVal val="visible"/>
                                      </p:to>
                                    </p:set>
                                    <p:animEffect transition="in" filter="wipe(left)">
                                      <p:cBhvr>
                                        <p:cTn id="47" dur="1000"/>
                                        <p:tgtEl>
                                          <p:spTgt spid="68610">
                                            <p:txEl>
                                              <p:pRg st="8" end="8"/>
                                            </p:txEl>
                                          </p:spTgt>
                                        </p:tgtEl>
                                      </p:cBhvr>
                                    </p:animEffect>
                                  </p:childTnLst>
                                </p:cTn>
                              </p:par>
                            </p:childTnLst>
                          </p:cTn>
                        </p:par>
                        <p:par>
                          <p:cTn id="48" fill="hold" nodeType="afterGroup">
                            <p:stCondLst>
                              <p:cond delay="11000"/>
                            </p:stCondLst>
                            <p:childTnLst>
                              <p:par>
                                <p:cTn id="49" presetID="22" presetClass="entr" presetSubtype="8" fill="hold" nodeType="afterEffect">
                                  <p:stCondLst>
                                    <p:cond delay="0"/>
                                  </p:stCondLst>
                                  <p:childTnLst>
                                    <p:set>
                                      <p:cBhvr>
                                        <p:cTn id="50" dur="1" fill="hold">
                                          <p:stCondLst>
                                            <p:cond delay="0"/>
                                          </p:stCondLst>
                                        </p:cTn>
                                        <p:tgtEl>
                                          <p:spTgt spid="68610">
                                            <p:txEl>
                                              <p:pRg st="9" end="9"/>
                                            </p:txEl>
                                          </p:spTgt>
                                        </p:tgtEl>
                                        <p:attrNameLst>
                                          <p:attrName>style.visibility</p:attrName>
                                        </p:attrNameLst>
                                      </p:cBhvr>
                                      <p:to>
                                        <p:strVal val="visible"/>
                                      </p:to>
                                    </p:set>
                                    <p:animEffect transition="in" filter="wipe(left)">
                                      <p:cBhvr>
                                        <p:cTn id="51" dur="1000"/>
                                        <p:tgtEl>
                                          <p:spTgt spid="686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1963" y="274638"/>
            <a:ext cx="3570287" cy="633412"/>
          </a:xfrm>
        </p:spPr>
        <p:txBody>
          <a:bodyPr rtlCol="0">
            <a:normAutofit fontScale="90000"/>
          </a:bodyPr>
          <a:lstStyle/>
          <a:p>
            <a:pPr eaLnBrk="1" fontAlgn="auto" hangingPunct="1">
              <a:spcAft>
                <a:spcPts val="0"/>
              </a:spcAft>
              <a:defRPr/>
            </a:pPr>
            <a:r>
              <a:rPr lang="ru-RU" dirty="0">
                <a:solidFill>
                  <a:srgbClr val="FF0000"/>
                </a:solidFill>
                <a:latin typeface="Times New Roman" pitchFamily="18" charset="0"/>
                <a:cs typeface="Times New Roman" pitchFamily="18" charset="0"/>
              </a:rPr>
              <a:t>После </a:t>
            </a:r>
            <a:r>
              <a:rPr lang="ru-RU" dirty="0" smtClean="0">
                <a:solidFill>
                  <a:srgbClr val="FF0000"/>
                </a:solidFill>
                <a:latin typeface="Times New Roman" pitchFamily="18" charset="0"/>
                <a:cs typeface="Times New Roman" pitchFamily="18" charset="0"/>
              </a:rPr>
              <a:t>войны</a:t>
            </a:r>
            <a:endParaRPr lang="ru-RU" dirty="0">
              <a:solidFill>
                <a:srgbClr val="FF0000"/>
              </a:solidFill>
              <a:latin typeface="Times New Roman" pitchFamily="18" charset="0"/>
              <a:cs typeface="Times New Roman" pitchFamily="18" charset="0"/>
            </a:endParaRPr>
          </a:p>
        </p:txBody>
      </p:sp>
      <p:sp>
        <p:nvSpPr>
          <p:cNvPr id="3" name="Объект 2"/>
          <p:cNvSpPr>
            <a:spLocks noGrp="1"/>
          </p:cNvSpPr>
          <p:nvPr>
            <p:ph sz="half" idx="1"/>
          </p:nvPr>
        </p:nvSpPr>
        <p:spPr>
          <a:xfrm>
            <a:off x="130175" y="1125538"/>
            <a:ext cx="6708775" cy="5173662"/>
          </a:xfrm>
        </p:spPr>
        <p:txBody>
          <a:bodyPr rtlCol="0">
            <a:normAutofit/>
          </a:bodyPr>
          <a:lstStyle/>
          <a:p>
            <a:pPr eaLnBrk="1" fontAlgn="auto" hangingPunct="1">
              <a:spcAft>
                <a:spcPts val="0"/>
              </a:spcAft>
              <a:buFont typeface="Arial" panose="020B0604020202020204" pitchFamily="34" charset="0"/>
              <a:buChar char="•"/>
              <a:defRPr/>
            </a:pPr>
            <a:r>
              <a:rPr lang="ru-RU" dirty="0">
                <a:latin typeface="Times New Roman" pitchFamily="18" charset="0"/>
                <a:cs typeface="Times New Roman" pitchFamily="18" charset="0"/>
              </a:rPr>
              <a:t>З.В. Ермольева – основатель</a:t>
            </a:r>
          </a:p>
          <a:p>
            <a:pP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  отечественной </a:t>
            </a:r>
            <a:r>
              <a:rPr lang="ru-RU" dirty="0">
                <a:latin typeface="Times New Roman" pitchFamily="18" charset="0"/>
                <a:cs typeface="Times New Roman" pitchFamily="18" charset="0"/>
              </a:rPr>
              <a:t>науки об </a:t>
            </a:r>
          </a:p>
          <a:p>
            <a:pP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  антибиотиках</a:t>
            </a:r>
            <a:r>
              <a:rPr lang="ru-RU" dirty="0">
                <a:latin typeface="Times New Roman" pitchFamily="18" charset="0"/>
                <a:cs typeface="Times New Roman" pitchFamily="18" charset="0"/>
              </a:rPr>
              <a:t>. Создала в СССР </a:t>
            </a:r>
          </a:p>
          <a:p>
            <a:pP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  новую </a:t>
            </a:r>
            <a:r>
              <a:rPr lang="ru-RU" dirty="0">
                <a:latin typeface="Times New Roman" pitchFamily="18" charset="0"/>
                <a:cs typeface="Times New Roman" pitchFamily="18" charset="0"/>
              </a:rPr>
              <a:t>отрасль промышленности – </a:t>
            </a:r>
          </a:p>
          <a:p>
            <a:pPr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  биотехнологию антибиотиков </a:t>
            </a:r>
          </a:p>
          <a:p>
            <a:pPr eaLnBrk="1" fontAlgn="auto" hangingPunct="1">
              <a:spcAft>
                <a:spcPts val="0"/>
              </a:spcAft>
              <a:buFont typeface="Arial" panose="020B0604020202020204" pitchFamily="34" charset="0"/>
              <a:buChar char="•"/>
              <a:defRPr/>
            </a:pPr>
            <a:r>
              <a:rPr lang="ru-RU" dirty="0" smtClean="0">
                <a:latin typeface="Times New Roman" pitchFamily="18" charset="0"/>
                <a:cs typeface="Times New Roman" pitchFamily="18" charset="0"/>
              </a:rPr>
              <a:t>1956 г. -  возглавила </a:t>
            </a:r>
            <a:r>
              <a:rPr lang="ru-RU" dirty="0">
                <a:latin typeface="Times New Roman" pitchFamily="18" charset="0"/>
                <a:cs typeface="Times New Roman" pitchFamily="18" charset="0"/>
              </a:rPr>
              <a:t>Комитет по </a:t>
            </a:r>
            <a:endParaRPr lang="ru-RU" dirty="0" smtClean="0">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   антибиотикам</a:t>
            </a:r>
          </a:p>
          <a:p>
            <a:pPr eaLnBrk="1" fontAlgn="auto" hangingPunct="1">
              <a:spcAft>
                <a:spcPts val="0"/>
              </a:spcAft>
              <a:buFont typeface="Arial" panose="020B0604020202020204" pitchFamily="34" charset="0"/>
              <a:buChar char="•"/>
              <a:defRPr/>
            </a:pPr>
            <a:r>
              <a:rPr lang="ru-RU" dirty="0" smtClean="0">
                <a:latin typeface="Times New Roman" pitchFamily="18" charset="0"/>
                <a:cs typeface="Times New Roman" pitchFamily="18" charset="0"/>
              </a:rPr>
              <a:t>представляла </a:t>
            </a:r>
            <a:r>
              <a:rPr lang="ru-RU" dirty="0">
                <a:latin typeface="Times New Roman" pitchFamily="18" charset="0"/>
                <a:cs typeface="Times New Roman" pitchFamily="18" charset="0"/>
              </a:rPr>
              <a:t>нашу страну </a:t>
            </a:r>
            <a:r>
              <a:rPr lang="ru-RU" dirty="0" smtClean="0">
                <a:latin typeface="Times New Roman" pitchFamily="18" charset="0"/>
                <a:cs typeface="Times New Roman" pitchFamily="18" charset="0"/>
              </a:rPr>
              <a:t>во</a:t>
            </a:r>
          </a:p>
          <a:p>
            <a:pPr marL="0" indent="0" eaLnBrk="1" fontAlgn="auto" hangingPunct="1">
              <a:spcAft>
                <a:spcPts val="0"/>
              </a:spcAft>
              <a:buFont typeface="Arial" panose="020B0604020202020204" pitchFamily="34" charset="0"/>
              <a:buNone/>
              <a:defRPr/>
            </a:pPr>
            <a:r>
              <a:rPr lang="ru-RU" dirty="0" smtClean="0">
                <a:latin typeface="Times New Roman" pitchFamily="18" charset="0"/>
                <a:cs typeface="Times New Roman" pitchFamily="18" charset="0"/>
              </a:rPr>
              <a:t> Всемирной организации здравоохранения</a:t>
            </a:r>
            <a:endParaRPr lang="ru-RU" dirty="0">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endParaRPr lang="ru-RU" dirty="0">
              <a:latin typeface="Times New Roman" pitchFamily="18" charset="0"/>
              <a:cs typeface="Times New Roman" pitchFamily="18" charset="0"/>
            </a:endParaRPr>
          </a:p>
          <a:p>
            <a:pPr eaLnBrk="1" fontAlgn="auto" hangingPunct="1">
              <a:spcAft>
                <a:spcPts val="0"/>
              </a:spcAft>
              <a:buFont typeface="Arial" panose="020B0604020202020204" pitchFamily="34" charset="0"/>
              <a:buNone/>
              <a:defRPr/>
            </a:pPr>
            <a:endParaRPr lang="ru-RU" sz="2200" dirty="0">
              <a:latin typeface="Times New Roman" pitchFamily="18" charset="0"/>
              <a:cs typeface="Times New Roman" pitchFamily="18" charset="0"/>
            </a:endParaRPr>
          </a:p>
          <a:p>
            <a:pPr eaLnBrk="1" fontAlgn="auto" hangingPunct="1">
              <a:spcAft>
                <a:spcPts val="0"/>
              </a:spcAft>
              <a:buFont typeface="Arial" panose="020B0604020202020204" pitchFamily="34" charset="0"/>
              <a:buNone/>
              <a:defRPr/>
            </a:pPr>
            <a:endParaRPr lang="ru-RU" dirty="0"/>
          </a:p>
        </p:txBody>
      </p:sp>
      <p:pic>
        <p:nvPicPr>
          <p:cNvPr id="4" name="Рисунок 3"/>
          <p:cNvPicPr>
            <a:picLocks noChangeAspect="1"/>
          </p:cNvPicPr>
          <p:nvPr/>
        </p:nvPicPr>
        <p:blipFill>
          <a:blip r:embed="rId3"/>
          <a:stretch>
            <a:fillRect/>
          </a:stretch>
        </p:blipFill>
        <p:spPr>
          <a:xfrm>
            <a:off x="6838950" y="844550"/>
            <a:ext cx="4524375" cy="514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000"/>
                                        <p:tgtEl>
                                          <p:spTgt spid="3">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1000"/>
                                        <p:tgtEl>
                                          <p:spTgt spid="3">
                                            <p:txEl>
                                              <p:pRg st="1" end="1"/>
                                            </p:txEl>
                                          </p:spTgt>
                                        </p:tgtEl>
                                      </p:cBhvr>
                                    </p:animEffect>
                                  </p:childTnLst>
                                </p:cTn>
                              </p:par>
                            </p:childTnLst>
                          </p:cTn>
                        </p:par>
                        <p:par>
                          <p:cTn id="19" fill="hold" nodeType="afterGroup">
                            <p:stCondLst>
                              <p:cond delay="3000"/>
                            </p:stCondLst>
                            <p:childTnLst>
                              <p:par>
                                <p:cTn id="20" presetID="22" presetClass="entr" presetSubtype="8"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par>
                          <p:cTn id="23" fill="hold" nodeType="afterGroup">
                            <p:stCondLst>
                              <p:cond delay="4000"/>
                            </p:stCondLst>
                            <p:childTnLst>
                              <p:par>
                                <p:cTn id="24" presetID="22" presetClass="entr" presetSubtype="8"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childTnLst>
                          </p:cTn>
                        </p:par>
                        <p:par>
                          <p:cTn id="27" fill="hold" nodeType="afterGroup">
                            <p:stCondLst>
                              <p:cond delay="5000"/>
                            </p:stCondLst>
                            <p:childTnLst>
                              <p:par>
                                <p:cTn id="28" presetID="22" presetClass="entr" presetSubtype="8"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1000"/>
                                        <p:tgtEl>
                                          <p:spTgt spid="3">
                                            <p:txEl>
                                              <p:pRg st="4" end="4"/>
                                            </p:txEl>
                                          </p:spTgt>
                                        </p:tgtEl>
                                      </p:cBhvr>
                                    </p:animEffect>
                                  </p:childTnLst>
                                </p:cTn>
                              </p:par>
                            </p:childTnLst>
                          </p:cTn>
                        </p:par>
                        <p:par>
                          <p:cTn id="31" fill="hold" nodeType="afterGroup">
                            <p:stCondLst>
                              <p:cond delay="6000"/>
                            </p:stCondLst>
                            <p:childTnLst>
                              <p:par>
                                <p:cTn id="32" presetID="22" presetClass="entr" presetSubtype="8"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1000"/>
                                        <p:tgtEl>
                                          <p:spTgt spid="3">
                                            <p:txEl>
                                              <p:pRg st="5" end="5"/>
                                            </p:txEl>
                                          </p:spTgt>
                                        </p:tgtEl>
                                      </p:cBhvr>
                                    </p:animEffect>
                                  </p:childTnLst>
                                </p:cTn>
                              </p:par>
                            </p:childTnLst>
                          </p:cTn>
                        </p:par>
                        <p:par>
                          <p:cTn id="35" fill="hold" nodeType="afterGroup">
                            <p:stCondLst>
                              <p:cond delay="7000"/>
                            </p:stCondLst>
                            <p:childTnLst>
                              <p:par>
                                <p:cTn id="36" presetID="22" presetClass="entr" presetSubtype="8"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1000"/>
                                        <p:tgtEl>
                                          <p:spTgt spid="3">
                                            <p:txEl>
                                              <p:pRg st="6" end="6"/>
                                            </p:txEl>
                                          </p:spTgt>
                                        </p:tgtEl>
                                      </p:cBhvr>
                                    </p:animEffect>
                                  </p:childTnLst>
                                </p:cTn>
                              </p:par>
                            </p:childTnLst>
                          </p:cTn>
                        </p:par>
                        <p:par>
                          <p:cTn id="39" fill="hold" nodeType="afterGroup">
                            <p:stCondLst>
                              <p:cond delay="8000"/>
                            </p:stCondLst>
                            <p:childTnLst>
                              <p:par>
                                <p:cTn id="40" presetID="22" presetClass="entr" presetSubtype="8"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1000"/>
                                        <p:tgtEl>
                                          <p:spTgt spid="3">
                                            <p:txEl>
                                              <p:pRg st="7" end="7"/>
                                            </p:txEl>
                                          </p:spTgt>
                                        </p:tgtEl>
                                      </p:cBhvr>
                                    </p:animEffect>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left)">
                                      <p:cBhvr>
                                        <p:cTn id="46"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3"/>
          <p:cNvSpPr>
            <a:spLocks noGrp="1"/>
          </p:cNvSpPr>
          <p:nvPr>
            <p:ph type="ctrTitle"/>
          </p:nvPr>
        </p:nvSpPr>
        <p:spPr>
          <a:xfrm>
            <a:off x="1524000" y="1212850"/>
            <a:ext cx="9144000" cy="1568450"/>
          </a:xfrm>
        </p:spPr>
        <p:txBody>
          <a:bodyPr/>
          <a:lstStyle/>
          <a:p>
            <a:pPr eaLnBrk="1" hangingPunct="1"/>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Страничка 2</a:t>
            </a:r>
            <a:r>
              <a:rPr lang="ru-RU" altLang="ru-RU" smtClean="0">
                <a:latin typeface="Times New Roman" pitchFamily="18" charset="0"/>
                <a:cs typeface="Times New Roman" pitchFamily="18" charset="0"/>
              </a:rPr>
              <a:t/>
            </a:r>
            <a:br>
              <a:rPr lang="ru-RU" altLang="ru-RU" smtClean="0">
                <a:latin typeface="Times New Roman" pitchFamily="18" charset="0"/>
                <a:cs typeface="Times New Roman" pitchFamily="18" charset="0"/>
              </a:rPr>
            </a:br>
            <a:endParaRPr lang="ru-RU" altLang="ru-RU" smtClean="0">
              <a:latin typeface="Times New Roman" pitchFamily="18" charset="0"/>
              <a:cs typeface="Times New Roman" pitchFamily="18" charset="0"/>
            </a:endParaRPr>
          </a:p>
        </p:txBody>
      </p:sp>
      <p:sp>
        <p:nvSpPr>
          <p:cNvPr id="2" name="Текст 1"/>
          <p:cNvSpPr>
            <a:spLocks noGrp="1"/>
          </p:cNvSpPr>
          <p:nvPr>
            <p:ph type="subTitle" idx="1"/>
          </p:nvPr>
        </p:nvSpPr>
        <p:spPr/>
        <p:txBody>
          <a:bodyPr/>
          <a:lstStyle/>
          <a:p>
            <a:r>
              <a:rPr lang="ru-RU" altLang="ru-RU" sz="6000" smtClean="0">
                <a:solidFill>
                  <a:srgbClr val="FF0000"/>
                </a:solidFill>
                <a:latin typeface="Times New Roman" pitchFamily="18" charset="0"/>
                <a:cs typeface="Times New Roman" pitchFamily="18" charset="0"/>
              </a:rPr>
              <a:t>Их имена рядом с нами…</a:t>
            </a:r>
            <a:br>
              <a:rPr lang="ru-RU" altLang="ru-RU" sz="6000" smtClean="0">
                <a:solidFill>
                  <a:srgbClr val="FF0000"/>
                </a:solidFill>
                <a:latin typeface="Times New Roman" pitchFamily="18" charset="0"/>
                <a:cs typeface="Times New Roman" pitchFamily="18" charset="0"/>
              </a:rPr>
            </a:br>
            <a:r>
              <a:rPr lang="ru-RU" altLang="ru-RU" sz="6000" smtClean="0">
                <a:latin typeface="Times New Roman" pitchFamily="18" charset="0"/>
                <a:cs typeface="Times New Roman" pitchFamily="18" charset="0"/>
              </a:rPr>
              <a:t/>
            </a:r>
            <a:br>
              <a:rPr lang="ru-RU" altLang="ru-RU" sz="6000" smtClean="0">
                <a:latin typeface="Times New Roman" pitchFamily="18" charset="0"/>
                <a:cs typeface="Times New Roman" pitchFamily="18" charset="0"/>
              </a:rPr>
            </a:br>
            <a:endParaRPr lang="ru-RU" altLang="ru-RU" sz="6000" smtClean="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wipe(left)">
                                      <p:cBhvr>
                                        <p:cTn id="7" dur="1000"/>
                                        <p:tgtEl>
                                          <p:spTgt spid="727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13" y="60325"/>
            <a:ext cx="8134350" cy="1630363"/>
          </a:xfrm>
        </p:spPr>
        <p:txBody>
          <a:bodyPr rtlCol="0">
            <a:normAutofit fontScale="90000"/>
          </a:bodyPr>
          <a:lstStyle/>
          <a:p>
            <a:pPr algn="ctr" eaLnBrk="1" fontAlgn="auto" hangingPunct="1">
              <a:spcAft>
                <a:spcPts val="0"/>
              </a:spcAft>
              <a:defRPr/>
            </a:pPr>
            <a:r>
              <a:rPr lang="ru-RU" sz="3100" b="1" dirty="0" smtClean="0">
                <a:solidFill>
                  <a:srgbClr val="FF0000"/>
                </a:solidFill>
                <a:latin typeface="Times New Roman" panose="02020603050405020304" pitchFamily="18" charset="0"/>
                <a:cs typeface="Times New Roman" panose="02020603050405020304" pitchFamily="18" charset="0"/>
              </a:rPr>
              <a:t/>
            </a:r>
            <a:br>
              <a:rPr lang="ru-RU" sz="3100" b="1" dirty="0" smtClean="0">
                <a:solidFill>
                  <a:srgbClr val="FF0000"/>
                </a:solidFill>
                <a:latin typeface="Times New Roman" panose="02020603050405020304" pitchFamily="18" charset="0"/>
                <a:cs typeface="Times New Roman" panose="02020603050405020304" pitchFamily="18" charset="0"/>
              </a:rPr>
            </a:br>
            <a:r>
              <a:rPr lang="ru-RU" sz="3100" b="1" dirty="0" smtClean="0">
                <a:solidFill>
                  <a:srgbClr val="FF0000"/>
                </a:solidFill>
                <a:latin typeface="Times New Roman" panose="02020603050405020304" pitchFamily="18" charset="0"/>
                <a:cs typeface="Times New Roman" panose="02020603050405020304" pitchFamily="18" charset="0"/>
              </a:rPr>
              <a:t>Московский </a:t>
            </a:r>
            <a:r>
              <a:rPr lang="ru-RU" sz="3100" b="1" dirty="0">
                <a:solidFill>
                  <a:srgbClr val="FF0000"/>
                </a:solidFill>
                <a:latin typeface="Times New Roman" panose="02020603050405020304" pitchFamily="18" charset="0"/>
                <a:cs typeface="Times New Roman" panose="02020603050405020304" pitchFamily="18" charset="0"/>
              </a:rPr>
              <a:t>научно-исследовательский институт эпидемиологии и микробиологии им. Г. Н. </a:t>
            </a:r>
            <a:r>
              <a:rPr lang="ru-RU" sz="3100" b="1" dirty="0" err="1">
                <a:solidFill>
                  <a:srgbClr val="FF0000"/>
                </a:solidFill>
                <a:latin typeface="Times New Roman" panose="02020603050405020304" pitchFamily="18" charset="0"/>
                <a:cs typeface="Times New Roman" panose="02020603050405020304" pitchFamily="18" charset="0"/>
              </a:rPr>
              <a:t>Габричевского</a:t>
            </a:r>
            <a:r>
              <a:rPr lang="ru-RU" sz="3100" b="1" dirty="0">
                <a:solidFill>
                  <a:srgbClr val="FF0000"/>
                </a:solidFill>
                <a:latin typeface="Times New Roman" panose="02020603050405020304" pitchFamily="18" charset="0"/>
                <a:cs typeface="Times New Roman" panose="02020603050405020304" pitchFamily="18" charset="0"/>
              </a:rPr>
              <a:t> </a:t>
            </a:r>
            <a:br>
              <a:rPr lang="ru-RU" sz="3100" b="1" dirty="0">
                <a:solidFill>
                  <a:srgbClr val="FF0000"/>
                </a:solidFill>
                <a:latin typeface="Times New Roman" panose="02020603050405020304" pitchFamily="18" charset="0"/>
                <a:cs typeface="Times New Roman" panose="02020603050405020304" pitchFamily="18" charset="0"/>
              </a:rPr>
            </a:br>
            <a:r>
              <a:rPr lang="ru-RU" dirty="0"/>
              <a:t> </a:t>
            </a:r>
            <a:r>
              <a:rPr lang="ru-RU" dirty="0">
                <a:solidFill>
                  <a:srgbClr val="0070C0"/>
                </a:solidFill>
              </a:rPr>
              <a:t> </a:t>
            </a:r>
            <a:r>
              <a:rPr lang="ru-RU" sz="2200" b="1" dirty="0">
                <a:solidFill>
                  <a:srgbClr val="0070C0"/>
                </a:solidFill>
                <a:latin typeface="Times New Roman" panose="02020603050405020304" pitchFamily="18" charset="0"/>
                <a:cs typeface="Times New Roman" panose="02020603050405020304" pitchFamily="18" charset="0"/>
              </a:rPr>
              <a:t>г. Москва, ул. Адмирала Макарова, д. 10</a:t>
            </a:r>
            <a:br>
              <a:rPr lang="ru-RU" sz="2200" b="1" dirty="0">
                <a:solidFill>
                  <a:srgbClr val="0070C0"/>
                </a:solidFill>
                <a:latin typeface="Times New Roman" panose="02020603050405020304" pitchFamily="18" charset="0"/>
                <a:cs typeface="Times New Roman" panose="02020603050405020304" pitchFamily="18" charset="0"/>
              </a:rPr>
            </a:br>
            <a:endParaRPr lang="ru-RU" sz="2200" b="1" dirty="0">
              <a:solidFill>
                <a:srgbClr val="0070C0"/>
              </a:solidFill>
              <a:latin typeface="Times New Roman" panose="02020603050405020304" pitchFamily="18" charset="0"/>
              <a:cs typeface="Times New Roman" panose="02020603050405020304" pitchFamily="18" charset="0"/>
            </a:endParaRPr>
          </a:p>
        </p:txBody>
      </p:sp>
      <p:sp>
        <p:nvSpPr>
          <p:cNvPr id="73731" name="Объект 2"/>
          <p:cNvSpPr>
            <a:spLocks noGrp="1"/>
          </p:cNvSpPr>
          <p:nvPr>
            <p:ph idx="1"/>
          </p:nvPr>
        </p:nvSpPr>
        <p:spPr>
          <a:xfrm>
            <a:off x="-28575" y="2087563"/>
            <a:ext cx="7218363" cy="4533900"/>
          </a:xfrm>
        </p:spPr>
        <p:txBody>
          <a:bodyPr/>
          <a:lstStyle/>
          <a:p>
            <a:pPr eaLnBrk="1" hangingPunct="1"/>
            <a:r>
              <a:rPr lang="ru-RU" altLang="ru-RU" sz="1800" smtClean="0">
                <a:latin typeface="Times New Roman" pitchFamily="18" charset="0"/>
                <a:cs typeface="Times New Roman" pitchFamily="18" charset="0"/>
              </a:rPr>
              <a:t>был организован на базе Бактериологического Императорского Московского Университета, созданного в 1895 г. Г. Н. Габричевским</a:t>
            </a:r>
          </a:p>
          <a:p>
            <a:pPr eaLnBrk="1" hangingPunct="1"/>
            <a:r>
              <a:rPr lang="ru-RU" altLang="ru-RU" sz="1800" smtClean="0">
                <a:latin typeface="Times New Roman" pitchFamily="18" charset="0"/>
                <a:cs typeface="Times New Roman" pitchFamily="18" charset="0"/>
              </a:rPr>
              <a:t>имя Г.Н. Габричевского было присвоено институту в 1979 г. в знак признания успешного развития научных идей его основателя</a:t>
            </a:r>
          </a:p>
          <a:p>
            <a:pPr eaLnBrk="1" hangingPunct="1"/>
            <a:r>
              <a:rPr lang="ru-RU" altLang="ru-RU" sz="1800" smtClean="0">
                <a:latin typeface="Times New Roman" pitchFamily="18" charset="0"/>
                <a:cs typeface="Times New Roman" pitchFamily="18" charset="0"/>
              </a:rPr>
              <a:t>МНИИЭМ является основоположником и активным участником внедрения системы эпидемиологического надзора за дифтерией, коклюшем, корью, менингококковой инфекцией, внутрибольничными инфекциями, сальмонеллезом</a:t>
            </a:r>
          </a:p>
          <a:p>
            <a:pPr eaLnBrk="1" hangingPunct="1"/>
            <a:r>
              <a:rPr lang="ru-RU" altLang="ru-RU" sz="1800" smtClean="0">
                <a:latin typeface="Times New Roman" pitchFamily="18" charset="0"/>
                <a:cs typeface="Times New Roman" pitchFamily="18" charset="0"/>
              </a:rPr>
              <a:t>является пионером среди научных учреждений России по экспериментально-теоретическому обоснованию и разработке биологических препаратов для коррекции микрофлоры человека при дисбактериозах различного генеза</a:t>
            </a:r>
          </a:p>
          <a:p>
            <a:pPr eaLnBrk="1" hangingPunct="1"/>
            <a:r>
              <a:rPr lang="ru-RU" altLang="ru-RU" sz="1800" smtClean="0">
                <a:latin typeface="Times New Roman" pitchFamily="18" charset="0"/>
                <a:cs typeface="Times New Roman" pitchFamily="18" charset="0"/>
              </a:rPr>
              <a:t>в стенах института разработаны и внедрены в здравоохранение широко применяемые биопрепараты: бифидобактерин, бификол, ацилак, бифилонг, созданы их различные лекарственные и кисломолочные формы</a:t>
            </a:r>
            <a:endParaRPr lang="ru-RU" altLang="ru-RU" sz="1800" smtClean="0"/>
          </a:p>
        </p:txBody>
      </p:sp>
      <p:pic>
        <p:nvPicPr>
          <p:cNvPr id="73732" name="Рисунок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42313" y="153988"/>
            <a:ext cx="3673475" cy="2501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Рисунок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7413" y="3074988"/>
            <a:ext cx="4778375" cy="3133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73732"/>
                                        </p:tgtEl>
                                        <p:attrNameLst>
                                          <p:attrName>style.visibility</p:attrName>
                                        </p:attrNameLst>
                                      </p:cBhvr>
                                      <p:to>
                                        <p:strVal val="visible"/>
                                      </p:to>
                                    </p:set>
                                    <p:animEffect transition="in" filter="wipe(left)">
                                      <p:cBhvr>
                                        <p:cTn id="11" dur="1000"/>
                                        <p:tgtEl>
                                          <p:spTgt spid="73732"/>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73731">
                                            <p:txEl>
                                              <p:pRg st="0" end="0"/>
                                            </p:txEl>
                                          </p:spTgt>
                                        </p:tgtEl>
                                        <p:attrNameLst>
                                          <p:attrName>style.visibility</p:attrName>
                                        </p:attrNameLst>
                                      </p:cBhvr>
                                      <p:to>
                                        <p:strVal val="visible"/>
                                      </p:to>
                                    </p:set>
                                    <p:animEffect transition="in" filter="wipe(left)">
                                      <p:cBhvr>
                                        <p:cTn id="15" dur="1000"/>
                                        <p:tgtEl>
                                          <p:spTgt spid="73731">
                                            <p:txEl>
                                              <p:pRg st="0" end="0"/>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73731">
                                            <p:txEl>
                                              <p:pRg st="1" end="1"/>
                                            </p:txEl>
                                          </p:spTgt>
                                        </p:tgtEl>
                                        <p:attrNameLst>
                                          <p:attrName>style.visibility</p:attrName>
                                        </p:attrNameLst>
                                      </p:cBhvr>
                                      <p:to>
                                        <p:strVal val="visible"/>
                                      </p:to>
                                    </p:set>
                                    <p:animEffect transition="in" filter="wipe(left)">
                                      <p:cBhvr>
                                        <p:cTn id="19" dur="1000"/>
                                        <p:tgtEl>
                                          <p:spTgt spid="73731">
                                            <p:txEl>
                                              <p:pRg st="1" end="1"/>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73733"/>
                                        </p:tgtEl>
                                        <p:attrNameLst>
                                          <p:attrName>style.visibility</p:attrName>
                                        </p:attrNameLst>
                                      </p:cBhvr>
                                      <p:to>
                                        <p:strVal val="visible"/>
                                      </p:to>
                                    </p:set>
                                    <p:animEffect transition="in" filter="wipe(left)">
                                      <p:cBhvr>
                                        <p:cTn id="23" dur="1000"/>
                                        <p:tgtEl>
                                          <p:spTgt spid="73733"/>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73731">
                                            <p:txEl>
                                              <p:pRg st="2" end="2"/>
                                            </p:txEl>
                                          </p:spTgt>
                                        </p:tgtEl>
                                        <p:attrNameLst>
                                          <p:attrName>style.visibility</p:attrName>
                                        </p:attrNameLst>
                                      </p:cBhvr>
                                      <p:to>
                                        <p:strVal val="visible"/>
                                      </p:to>
                                    </p:set>
                                    <p:animEffect transition="in" filter="wipe(left)">
                                      <p:cBhvr>
                                        <p:cTn id="27" dur="1000"/>
                                        <p:tgtEl>
                                          <p:spTgt spid="73731">
                                            <p:txEl>
                                              <p:pRg st="2" end="2"/>
                                            </p:txEl>
                                          </p:spTgt>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73731">
                                            <p:txEl>
                                              <p:pRg st="3" end="3"/>
                                            </p:txEl>
                                          </p:spTgt>
                                        </p:tgtEl>
                                        <p:attrNameLst>
                                          <p:attrName>style.visibility</p:attrName>
                                        </p:attrNameLst>
                                      </p:cBhvr>
                                      <p:to>
                                        <p:strVal val="visible"/>
                                      </p:to>
                                    </p:set>
                                    <p:animEffect transition="in" filter="wipe(left)">
                                      <p:cBhvr>
                                        <p:cTn id="31" dur="1000"/>
                                        <p:tgtEl>
                                          <p:spTgt spid="73731">
                                            <p:txEl>
                                              <p:pRg st="3" end="3"/>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73731">
                                            <p:txEl>
                                              <p:pRg st="4" end="4"/>
                                            </p:txEl>
                                          </p:spTgt>
                                        </p:tgtEl>
                                        <p:attrNameLst>
                                          <p:attrName>style.visibility</p:attrName>
                                        </p:attrNameLst>
                                      </p:cBhvr>
                                      <p:to>
                                        <p:strVal val="visible"/>
                                      </p:to>
                                    </p:set>
                                    <p:animEffect transition="in" filter="wipe(left)">
                                      <p:cBhvr>
                                        <p:cTn id="35" dur="1000"/>
                                        <p:tgtEl>
                                          <p:spTgt spid="737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p:cNvSpPr>
          <p:nvPr>
            <p:ph type="body" idx="1"/>
          </p:nvPr>
        </p:nvSpPr>
        <p:spPr>
          <a:xfrm>
            <a:off x="144463" y="3465513"/>
            <a:ext cx="6353175" cy="3235325"/>
          </a:xfrm>
        </p:spPr>
        <p:txBody>
          <a:bodyPr lIns="91425" tIns="45700" rIns="91425" bIns="45700"/>
          <a:lstStyle/>
          <a:p>
            <a:pPr eaLnBrk="1" hangingPunct="1">
              <a:spcBef>
                <a:spcPct val="0"/>
              </a:spcBef>
              <a:buClr>
                <a:srgbClr val="739A28"/>
              </a:buClr>
              <a:buFont typeface="Arial" charset="0"/>
              <a:buNone/>
            </a:pPr>
            <a:r>
              <a:rPr lang="ru-RU" altLang="ru-RU" smtClean="0">
                <a:solidFill>
                  <a:srgbClr val="000000"/>
                </a:solidFill>
                <a:latin typeface="Times New Roman" pitchFamily="18" charset="0"/>
                <a:cs typeface="Times New Roman" pitchFamily="18" charset="0"/>
                <a:sym typeface="Times New Roman" pitchFamily="18" charset="0"/>
              </a:rPr>
              <a:t>1878 г. -  окончил гимназию в Москве</a:t>
            </a:r>
            <a:endParaRPr lang="en-US" altLang="ru-RU" smtClean="0">
              <a:solidFill>
                <a:srgbClr val="FF0000"/>
              </a:solidFill>
              <a:latin typeface="Times New Roman" pitchFamily="18" charset="0"/>
              <a:cs typeface="Times New Roman" pitchFamily="18" charset="0"/>
              <a:sym typeface="Times New Roman" pitchFamily="18" charset="0"/>
            </a:endParaRPr>
          </a:p>
          <a:p>
            <a:pPr eaLnBrk="1" hangingPunct="1">
              <a:spcBef>
                <a:spcPct val="0"/>
              </a:spcBef>
              <a:buClr>
                <a:srgbClr val="739A28"/>
              </a:buClr>
              <a:buFont typeface="Arial" charset="0"/>
              <a:buNone/>
            </a:pPr>
            <a:r>
              <a:rPr lang="ru-RU" altLang="ru-RU" smtClean="0">
                <a:solidFill>
                  <a:srgbClr val="000000"/>
                </a:solidFill>
                <a:latin typeface="Times New Roman" pitchFamily="18" charset="0"/>
                <a:cs typeface="Times New Roman" pitchFamily="18" charset="0"/>
                <a:sym typeface="Times New Roman" pitchFamily="18" charset="0"/>
              </a:rPr>
              <a:t>1884 </a:t>
            </a:r>
            <a:r>
              <a:rPr lang="ru-RU" altLang="ru-RU" smtClean="0">
                <a:latin typeface="Times New Roman" pitchFamily="18" charset="0"/>
                <a:cs typeface="Times New Roman" pitchFamily="18" charset="0"/>
                <a:sym typeface="Times New Roman" pitchFamily="18" charset="0"/>
              </a:rPr>
              <a:t>г. - </a:t>
            </a:r>
            <a:r>
              <a:rPr lang="ru-RU" altLang="ru-RU" smtClean="0">
                <a:solidFill>
                  <a:srgbClr val="000000"/>
                </a:solidFill>
                <a:latin typeface="Times New Roman" pitchFamily="18" charset="0"/>
                <a:cs typeface="Times New Roman" pitchFamily="18" charset="0"/>
                <a:sym typeface="Times New Roman" pitchFamily="18" charset="0"/>
              </a:rPr>
              <a:t> окончил Медицинский факультет Московского университета</a:t>
            </a:r>
          </a:p>
          <a:p>
            <a:pPr eaLnBrk="1" hangingPunct="1">
              <a:spcBef>
                <a:spcPct val="0"/>
              </a:spcBef>
              <a:buClr>
                <a:srgbClr val="739A28"/>
              </a:buClr>
              <a:buFont typeface="Arial" charset="0"/>
              <a:buNone/>
            </a:pPr>
            <a:r>
              <a:rPr lang="ru-RU" altLang="ru-RU" smtClean="0">
                <a:solidFill>
                  <a:srgbClr val="000000"/>
                </a:solidFill>
                <a:latin typeface="Times New Roman" pitchFamily="18" charset="0"/>
                <a:cs typeface="Times New Roman" pitchFamily="18" charset="0"/>
                <a:sym typeface="Times New Roman" pitchFamily="18" charset="0"/>
              </a:rPr>
              <a:t>1888 г. -  стал доктором медицины</a:t>
            </a:r>
          </a:p>
          <a:p>
            <a:pPr eaLnBrk="1" hangingPunct="1">
              <a:spcBef>
                <a:spcPct val="0"/>
              </a:spcBef>
              <a:buClr>
                <a:srgbClr val="739A28"/>
              </a:buClr>
              <a:buFont typeface="Arial" charset="0"/>
              <a:buNone/>
            </a:pPr>
            <a:r>
              <a:rPr lang="ru-RU" altLang="ru-RU" smtClean="0">
                <a:solidFill>
                  <a:srgbClr val="000000"/>
                </a:solidFill>
                <a:latin typeface="Times New Roman" pitchFamily="18" charset="0"/>
                <a:cs typeface="Times New Roman" pitchFamily="18" charset="0"/>
                <a:sym typeface="Times New Roman" pitchFamily="18" charset="0"/>
              </a:rPr>
              <a:t>1889 – 1891г.г. -  стажировался в лабораториях И. И. Мечникова, </a:t>
            </a:r>
            <a:endParaRPr lang="en-US" altLang="ru-RU" smtClean="0">
              <a:solidFill>
                <a:srgbClr val="000000"/>
              </a:solidFill>
              <a:latin typeface="Times New Roman" pitchFamily="18" charset="0"/>
              <a:cs typeface="Times New Roman" pitchFamily="18" charset="0"/>
              <a:sym typeface="Times New Roman" pitchFamily="18" charset="0"/>
            </a:endParaRPr>
          </a:p>
          <a:p>
            <a:pPr eaLnBrk="1" hangingPunct="1">
              <a:spcBef>
                <a:spcPct val="0"/>
              </a:spcBef>
              <a:buClr>
                <a:srgbClr val="739A28"/>
              </a:buClr>
              <a:buFont typeface="Arial" charset="0"/>
              <a:buNone/>
            </a:pPr>
            <a:r>
              <a:rPr lang="en-US" altLang="ru-RU" smtClean="0">
                <a:solidFill>
                  <a:srgbClr val="000000"/>
                </a:solidFill>
                <a:latin typeface="Times New Roman" pitchFamily="18" charset="0"/>
                <a:cs typeface="Times New Roman" pitchFamily="18" charset="0"/>
                <a:sym typeface="Times New Roman" pitchFamily="18" charset="0"/>
              </a:rPr>
              <a:t> </a:t>
            </a:r>
            <a:r>
              <a:rPr lang="ru-RU" altLang="ru-RU" smtClean="0">
                <a:solidFill>
                  <a:srgbClr val="000000"/>
                </a:solidFill>
                <a:latin typeface="Times New Roman" pitchFamily="18" charset="0"/>
                <a:cs typeface="Times New Roman" pitchFamily="18" charset="0"/>
                <a:sym typeface="Times New Roman" pitchFamily="18" charset="0"/>
              </a:rPr>
              <a:t>  Р. Коха, П. Эрлиха</a:t>
            </a:r>
          </a:p>
          <a:p>
            <a:pPr eaLnBrk="1" hangingPunct="1">
              <a:spcBef>
                <a:spcPct val="0"/>
              </a:spcBef>
              <a:buClr>
                <a:srgbClr val="739A28"/>
              </a:buClr>
              <a:buFont typeface="Arial" charset="0"/>
              <a:buNone/>
            </a:pPr>
            <a:endParaRPr lang="ru-RU" altLang="ru-RU" smtClean="0">
              <a:solidFill>
                <a:srgbClr val="FF0000"/>
              </a:solidFill>
              <a:latin typeface="Times New Roman" pitchFamily="18" charset="0"/>
              <a:cs typeface="Times New Roman" pitchFamily="18" charset="0"/>
              <a:sym typeface="Times New Roman" pitchFamily="18" charset="0"/>
            </a:endParaRPr>
          </a:p>
        </p:txBody>
      </p:sp>
      <p:pic>
        <p:nvPicPr>
          <p:cNvPr id="1026" name="Picture 2" descr="C:\Users\Marat\Desktop\микробиология\КОНФЕРЕНЦИЯ\Габричевский\staroe-zdanie-18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604" y="292347"/>
            <a:ext cx="3703638" cy="2932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Рисунок 1"/>
          <p:cNvPicPr>
            <a:picLocks noChangeAspect="1"/>
          </p:cNvPicPr>
          <p:nvPr/>
        </p:nvPicPr>
        <p:blipFill>
          <a:blip r:embed="rId4"/>
          <a:stretch>
            <a:fillRect/>
          </a:stretch>
        </p:blipFill>
        <p:spPr>
          <a:xfrm>
            <a:off x="6737676" y="1587417"/>
            <a:ext cx="5267325" cy="3971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par>
                                <p:cTn id="8" presetID="22" presetClass="entr" presetSubtype="8" fill="hold" nodeType="withEffect">
                                  <p:stCondLst>
                                    <p:cond delay="0"/>
                                  </p:stCondLst>
                                  <p:childTnLst>
                                    <p:set>
                                      <p:cBhvr>
                                        <p:cTn id="9" dur="1" fill="hold">
                                          <p:stCondLst>
                                            <p:cond delay="0"/>
                                          </p:stCondLst>
                                        </p:cTn>
                                        <p:tgtEl>
                                          <p:spTgt spid="105">
                                            <p:txEl>
                                              <p:pRg st="0" end="0"/>
                                            </p:txEl>
                                          </p:spTgt>
                                        </p:tgtEl>
                                        <p:attrNameLst>
                                          <p:attrName>style.visibility</p:attrName>
                                        </p:attrNameLst>
                                      </p:cBhvr>
                                      <p:to>
                                        <p:strVal val="visible"/>
                                      </p:to>
                                    </p:set>
                                    <p:animEffect transition="in" filter="wipe(left)">
                                      <p:cBhvr>
                                        <p:cTn id="10" dur="1000"/>
                                        <p:tgtEl>
                                          <p:spTgt spid="105">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05">
                                            <p:txEl>
                                              <p:pRg st="1" end="1"/>
                                            </p:txEl>
                                          </p:spTgt>
                                        </p:tgtEl>
                                        <p:attrNameLst>
                                          <p:attrName>style.visibility</p:attrName>
                                        </p:attrNameLst>
                                      </p:cBhvr>
                                      <p:to>
                                        <p:strVal val="visible"/>
                                      </p:to>
                                    </p:set>
                                    <p:animEffect transition="in" filter="wipe(left)">
                                      <p:cBhvr>
                                        <p:cTn id="13" dur="1000"/>
                                        <p:tgtEl>
                                          <p:spTgt spid="105">
                                            <p:txEl>
                                              <p:pRg st="1" end="1"/>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05">
                                            <p:txEl>
                                              <p:pRg st="2" end="2"/>
                                            </p:txEl>
                                          </p:spTgt>
                                        </p:tgtEl>
                                        <p:attrNameLst>
                                          <p:attrName>style.visibility</p:attrName>
                                        </p:attrNameLst>
                                      </p:cBhvr>
                                      <p:to>
                                        <p:strVal val="visible"/>
                                      </p:to>
                                    </p:set>
                                    <p:animEffect transition="in" filter="wipe(left)">
                                      <p:cBhvr>
                                        <p:cTn id="16" dur="1000"/>
                                        <p:tgtEl>
                                          <p:spTgt spid="105">
                                            <p:txEl>
                                              <p:pRg st="2" end="2"/>
                                            </p:txEl>
                                          </p:spTgt>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5">
                                            <p:txEl>
                                              <p:pRg st="3" end="3"/>
                                            </p:txEl>
                                          </p:spTgt>
                                        </p:tgtEl>
                                        <p:attrNameLst>
                                          <p:attrName>style.visibility</p:attrName>
                                        </p:attrNameLst>
                                      </p:cBhvr>
                                      <p:to>
                                        <p:strVal val="visible"/>
                                      </p:to>
                                    </p:set>
                                    <p:animEffect transition="in" filter="wipe(left)">
                                      <p:cBhvr>
                                        <p:cTn id="20" dur="1000"/>
                                        <p:tgtEl>
                                          <p:spTgt spid="105">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05">
                                            <p:txEl>
                                              <p:pRg st="4" end="4"/>
                                            </p:txEl>
                                          </p:spTgt>
                                        </p:tgtEl>
                                        <p:attrNameLst>
                                          <p:attrName>style.visibility</p:attrName>
                                        </p:attrNameLst>
                                      </p:cBhvr>
                                      <p:to>
                                        <p:strVal val="visible"/>
                                      </p:to>
                                    </p:set>
                                    <p:animEffect transition="in" filter="wipe(left)">
                                      <p:cBhvr>
                                        <p:cTn id="23" dur="1000"/>
                                        <p:tgtEl>
                                          <p:spTgt spid="105">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7313"/>
            <a:ext cx="10515600" cy="1603375"/>
          </a:xfrm>
        </p:spPr>
        <p:txBody>
          <a:bodyPr rtlCol="0">
            <a:normAutofit fontScale="90000"/>
          </a:bodyPr>
          <a:lstStyle/>
          <a:p>
            <a:pPr algn="ctr" eaLnBrk="1" fontAlgn="auto" hangingPunct="1">
              <a:spcAft>
                <a:spcPts val="0"/>
              </a:spcAft>
              <a:defRPr/>
            </a:pPr>
            <a:r>
              <a:rPr lang="ru-RU" sz="3100" b="1" dirty="0" smtClean="0">
                <a:solidFill>
                  <a:srgbClr val="FF0000"/>
                </a:solidFill>
                <a:latin typeface="Times New Roman" panose="02020603050405020304" pitchFamily="18" charset="0"/>
                <a:cs typeface="Times New Roman" panose="02020603050405020304" pitchFamily="18" charset="0"/>
              </a:rPr>
              <a:t/>
            </a:r>
            <a:br>
              <a:rPr lang="ru-RU" sz="3100" b="1" dirty="0" smtClean="0">
                <a:solidFill>
                  <a:srgbClr val="FF0000"/>
                </a:solidFill>
                <a:latin typeface="Times New Roman" panose="02020603050405020304" pitchFamily="18" charset="0"/>
                <a:cs typeface="Times New Roman" panose="02020603050405020304" pitchFamily="18" charset="0"/>
              </a:rPr>
            </a:br>
            <a:r>
              <a:rPr lang="ru-RU" sz="3100" b="1" dirty="0" smtClean="0">
                <a:solidFill>
                  <a:srgbClr val="FF0000"/>
                </a:solidFill>
                <a:latin typeface="Times New Roman" panose="02020603050405020304" pitchFamily="18" charset="0"/>
                <a:cs typeface="Times New Roman" panose="02020603050405020304" pitchFamily="18" charset="0"/>
              </a:rPr>
              <a:t>Научно-исследовательский </a:t>
            </a:r>
            <a:r>
              <a:rPr lang="ru-RU" sz="3100" b="1" dirty="0">
                <a:solidFill>
                  <a:srgbClr val="FF0000"/>
                </a:solidFill>
                <a:latin typeface="Times New Roman" panose="02020603050405020304" pitchFamily="18" charset="0"/>
                <a:cs typeface="Times New Roman" panose="02020603050405020304" pitchFamily="18" charset="0"/>
              </a:rPr>
              <a:t>институт вирусологии имени </a:t>
            </a:r>
            <a:r>
              <a:rPr lang="ru-RU" sz="3100" b="1" dirty="0" smtClean="0">
                <a:solidFill>
                  <a:srgbClr val="FF0000"/>
                </a:solidFill>
                <a:latin typeface="Times New Roman" panose="02020603050405020304" pitchFamily="18" charset="0"/>
                <a:cs typeface="Times New Roman" panose="02020603050405020304" pitchFamily="18" charset="0"/>
              </a:rPr>
              <a:t/>
            </a:r>
            <a:br>
              <a:rPr lang="ru-RU" sz="3100" b="1" dirty="0" smtClean="0">
                <a:solidFill>
                  <a:srgbClr val="FF0000"/>
                </a:solidFill>
                <a:latin typeface="Times New Roman" panose="02020603050405020304" pitchFamily="18" charset="0"/>
                <a:cs typeface="Times New Roman" panose="02020603050405020304" pitchFamily="18" charset="0"/>
              </a:rPr>
            </a:br>
            <a:r>
              <a:rPr lang="ru-RU" sz="3100" b="1" dirty="0" smtClean="0">
                <a:solidFill>
                  <a:srgbClr val="FF0000"/>
                </a:solidFill>
                <a:latin typeface="Times New Roman" panose="02020603050405020304" pitchFamily="18" charset="0"/>
                <a:cs typeface="Times New Roman" panose="02020603050405020304" pitchFamily="18" charset="0"/>
              </a:rPr>
              <a:t>Д.И. Ивановского</a:t>
            </a:r>
            <a:r>
              <a:rPr lang="ru-RU" sz="3100" b="1" dirty="0">
                <a:solidFill>
                  <a:srgbClr val="FF0000"/>
                </a:solidFill>
                <a:latin typeface="Times New Roman" panose="02020603050405020304" pitchFamily="18" charset="0"/>
                <a:cs typeface="Times New Roman" panose="02020603050405020304" pitchFamily="18" charset="0"/>
              </a:rPr>
              <a:t/>
            </a:r>
            <a:br>
              <a:rPr lang="ru-RU" sz="3100" b="1" dirty="0">
                <a:solidFill>
                  <a:srgbClr val="FF0000"/>
                </a:solidFill>
                <a:latin typeface="Times New Roman" panose="02020603050405020304" pitchFamily="18" charset="0"/>
                <a:cs typeface="Times New Roman" panose="02020603050405020304" pitchFamily="18" charset="0"/>
              </a:rPr>
            </a:br>
            <a:r>
              <a:rPr lang="ru-RU" sz="2700" dirty="0">
                <a:solidFill>
                  <a:srgbClr val="0070C0"/>
                </a:solidFill>
                <a:latin typeface="Times New Roman" panose="02020603050405020304" pitchFamily="18" charset="0"/>
                <a:cs typeface="Times New Roman" panose="02020603050405020304" pitchFamily="18" charset="0"/>
              </a:rPr>
              <a:t>  </a:t>
            </a:r>
            <a:r>
              <a:rPr lang="ru-RU" sz="2200" b="1" dirty="0">
                <a:solidFill>
                  <a:srgbClr val="0070C0"/>
                </a:solidFill>
                <a:latin typeface="Times New Roman" panose="02020603050405020304" pitchFamily="18" charset="0"/>
                <a:cs typeface="Times New Roman" panose="02020603050405020304" pitchFamily="18" charset="0"/>
              </a:rPr>
              <a:t>г. Москва, улица </a:t>
            </a:r>
            <a:r>
              <a:rPr lang="ru-RU" sz="2200" b="1" dirty="0" err="1">
                <a:solidFill>
                  <a:srgbClr val="0070C0"/>
                </a:solidFill>
                <a:latin typeface="Times New Roman" panose="02020603050405020304" pitchFamily="18" charset="0"/>
                <a:cs typeface="Times New Roman" panose="02020603050405020304" pitchFamily="18" charset="0"/>
              </a:rPr>
              <a:t>Гамалеи</a:t>
            </a:r>
            <a:r>
              <a:rPr lang="ru-RU" sz="2200" b="1" dirty="0">
                <a:solidFill>
                  <a:srgbClr val="0070C0"/>
                </a:solidFill>
                <a:latin typeface="Times New Roman" panose="02020603050405020304" pitchFamily="18" charset="0"/>
                <a:cs typeface="Times New Roman" panose="02020603050405020304" pitchFamily="18" charset="0"/>
              </a:rPr>
              <a:t>, д.16</a:t>
            </a:r>
            <a:br>
              <a:rPr lang="ru-RU" sz="2200" b="1" dirty="0">
                <a:solidFill>
                  <a:srgbClr val="0070C0"/>
                </a:solidFill>
                <a:latin typeface="Times New Roman" panose="02020603050405020304" pitchFamily="18" charset="0"/>
                <a:cs typeface="Times New Roman" panose="02020603050405020304" pitchFamily="18" charset="0"/>
              </a:rPr>
            </a:br>
            <a:endParaRPr lang="ru-RU" sz="2200" b="1" dirty="0">
              <a:solidFill>
                <a:srgbClr val="0070C0"/>
              </a:solidFill>
              <a:latin typeface="Times New Roman" panose="02020603050405020304" pitchFamily="18" charset="0"/>
              <a:cs typeface="Times New Roman" panose="02020603050405020304" pitchFamily="18" charset="0"/>
            </a:endParaRPr>
          </a:p>
        </p:txBody>
      </p:sp>
      <p:sp>
        <p:nvSpPr>
          <p:cNvPr id="75779" name="Объект 2"/>
          <p:cNvSpPr>
            <a:spLocks noGrp="1"/>
          </p:cNvSpPr>
          <p:nvPr>
            <p:ph idx="1"/>
          </p:nvPr>
        </p:nvSpPr>
        <p:spPr>
          <a:xfrm>
            <a:off x="838200" y="1825625"/>
            <a:ext cx="7708900" cy="4351338"/>
          </a:xfrm>
        </p:spPr>
        <p:txBody>
          <a:bodyPr/>
          <a:lstStyle/>
          <a:p>
            <a:pPr eaLnBrk="1" hangingPunct="1"/>
            <a:r>
              <a:rPr lang="ru-RU" altLang="ru-RU" smtClean="0">
                <a:latin typeface="Times New Roman" pitchFamily="18" charset="0"/>
                <a:cs typeface="Times New Roman" pitchFamily="18" charset="0"/>
              </a:rPr>
              <a:t>основан в 1944 г.</a:t>
            </a:r>
          </a:p>
          <a:p>
            <a:pPr eaLnBrk="1" hangingPunct="1"/>
            <a:r>
              <a:rPr lang="ru-RU" altLang="ru-RU" smtClean="0">
                <a:latin typeface="Times New Roman" pitchFamily="18" charset="0"/>
                <a:cs typeface="Times New Roman" pitchFamily="18" charset="0"/>
              </a:rPr>
              <a:t>основными направлениями деятельности являются исследования по проблемам вирусных заболеваний: гриппа, СПИДа, гепатитов, бешенства, герпесвирусных болезней, вторичной иммунной недостаточности и др.</a:t>
            </a:r>
          </a:p>
          <a:p>
            <a:pPr eaLnBrk="1" hangingPunct="1"/>
            <a:r>
              <a:rPr lang="ru-RU" altLang="ru-RU" smtClean="0">
                <a:latin typeface="Times New Roman" pitchFamily="18" charset="0"/>
                <a:cs typeface="Times New Roman" pitchFamily="18" charset="0"/>
              </a:rPr>
              <a:t>институт пополняет Государственную коллекцию вирусов, коллекции культур клеток и др.</a:t>
            </a:r>
          </a:p>
          <a:p>
            <a:pPr eaLnBrk="1" hangingPunct="1"/>
            <a:endParaRPr lang="ru-RU" altLang="ru-RU" smtClean="0">
              <a:latin typeface="Times New Roman" pitchFamily="18" charset="0"/>
              <a:cs typeface="Times New Roman" pitchFamily="18" charset="0"/>
            </a:endParaRPr>
          </a:p>
        </p:txBody>
      </p:sp>
      <p:pic>
        <p:nvPicPr>
          <p:cNvPr id="75780" name="Рисунок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29663" y="889000"/>
            <a:ext cx="3048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2713" y="3321050"/>
            <a:ext cx="25019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75780"/>
                                        </p:tgtEl>
                                        <p:attrNameLst>
                                          <p:attrName>style.visibility</p:attrName>
                                        </p:attrNameLst>
                                      </p:cBhvr>
                                      <p:to>
                                        <p:strVal val="visible"/>
                                      </p:to>
                                    </p:set>
                                    <p:animEffect transition="in" filter="wipe(left)">
                                      <p:cBhvr>
                                        <p:cTn id="11" dur="1000"/>
                                        <p:tgtEl>
                                          <p:spTgt spid="75780"/>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75781"/>
                                        </p:tgtEl>
                                        <p:attrNameLst>
                                          <p:attrName>style.visibility</p:attrName>
                                        </p:attrNameLst>
                                      </p:cBhvr>
                                      <p:to>
                                        <p:strVal val="visible"/>
                                      </p:to>
                                    </p:set>
                                    <p:animEffect transition="in" filter="wipe(left)">
                                      <p:cBhvr>
                                        <p:cTn id="15" dur="1000"/>
                                        <p:tgtEl>
                                          <p:spTgt spid="75781"/>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75779">
                                            <p:txEl>
                                              <p:pRg st="0" end="0"/>
                                            </p:txEl>
                                          </p:spTgt>
                                        </p:tgtEl>
                                        <p:attrNameLst>
                                          <p:attrName>style.visibility</p:attrName>
                                        </p:attrNameLst>
                                      </p:cBhvr>
                                      <p:to>
                                        <p:strVal val="visible"/>
                                      </p:to>
                                    </p:set>
                                    <p:animEffect transition="in" filter="wipe(left)">
                                      <p:cBhvr>
                                        <p:cTn id="19" dur="1000"/>
                                        <p:tgtEl>
                                          <p:spTgt spid="75779">
                                            <p:txEl>
                                              <p:pRg st="0" end="0"/>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75779">
                                            <p:txEl>
                                              <p:pRg st="1" end="1"/>
                                            </p:txEl>
                                          </p:spTgt>
                                        </p:tgtEl>
                                        <p:attrNameLst>
                                          <p:attrName>style.visibility</p:attrName>
                                        </p:attrNameLst>
                                      </p:cBhvr>
                                      <p:to>
                                        <p:strVal val="visible"/>
                                      </p:to>
                                    </p:set>
                                    <p:animEffect transition="in" filter="wipe(left)">
                                      <p:cBhvr>
                                        <p:cTn id="23" dur="1000"/>
                                        <p:tgtEl>
                                          <p:spTgt spid="75779">
                                            <p:txEl>
                                              <p:pRg st="1" end="1"/>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75779">
                                            <p:txEl>
                                              <p:pRg st="2" end="2"/>
                                            </p:txEl>
                                          </p:spTgt>
                                        </p:tgtEl>
                                        <p:attrNameLst>
                                          <p:attrName>style.visibility</p:attrName>
                                        </p:attrNameLst>
                                      </p:cBhvr>
                                      <p:to>
                                        <p:strVal val="visible"/>
                                      </p:to>
                                    </p:set>
                                    <p:animEffect transition="in" filter="wipe(left)">
                                      <p:cBhvr>
                                        <p:cTn id="27" dur="1000"/>
                                        <p:tgtEl>
                                          <p:spTgt spid="757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300" y="365125"/>
            <a:ext cx="9575800" cy="1325563"/>
          </a:xfrm>
        </p:spPr>
        <p:txBody>
          <a:bodyPr rtlCol="0">
            <a:normAutofit fontScale="90000"/>
          </a:bodyPr>
          <a:lstStyle/>
          <a:p>
            <a:pPr algn="ctr" eaLnBrk="1" fontAlgn="auto" hangingPunct="1">
              <a:spcAft>
                <a:spcPts val="0"/>
              </a:spcAft>
              <a:defRPr/>
            </a:pPr>
            <a:r>
              <a:rPr lang="ru-RU" sz="3100" b="1" dirty="0">
                <a:solidFill>
                  <a:srgbClr val="FF0000"/>
                </a:solidFill>
                <a:latin typeface="Times New Roman" panose="02020603050405020304" pitchFamily="18" charset="0"/>
                <a:cs typeface="Times New Roman" panose="02020603050405020304" pitchFamily="18" charset="0"/>
              </a:rPr>
              <a:t>Научно-исследовательский центр эпидемиологии и микробиологии им. почетного академика Н.Ф. </a:t>
            </a:r>
            <a:r>
              <a:rPr lang="ru-RU" sz="3100" b="1" dirty="0" err="1">
                <a:solidFill>
                  <a:srgbClr val="FF0000"/>
                </a:solidFill>
                <a:latin typeface="Times New Roman" panose="02020603050405020304" pitchFamily="18" charset="0"/>
                <a:cs typeface="Times New Roman" panose="02020603050405020304" pitchFamily="18" charset="0"/>
              </a:rPr>
              <a:t>Гамалеи</a:t>
            </a:r>
            <a:r>
              <a:rPr lang="ru-RU" sz="3100" b="1" dirty="0">
                <a:latin typeface="Times New Roman" panose="02020603050405020304" pitchFamily="18" charset="0"/>
                <a:cs typeface="Times New Roman" panose="02020603050405020304" pitchFamily="18" charset="0"/>
              </a:rPr>
              <a:t/>
            </a:r>
            <a:br>
              <a:rPr lang="ru-RU" sz="3100" b="1" dirty="0">
                <a:latin typeface="Times New Roman" panose="02020603050405020304" pitchFamily="18" charset="0"/>
                <a:cs typeface="Times New Roman" panose="02020603050405020304" pitchFamily="18" charset="0"/>
              </a:rPr>
            </a:br>
            <a:r>
              <a:rPr lang="ru-RU" sz="2200" b="1" dirty="0">
                <a:solidFill>
                  <a:srgbClr val="0070C0"/>
                </a:solidFill>
                <a:latin typeface="Times New Roman" panose="02020603050405020304" pitchFamily="18" charset="0"/>
                <a:cs typeface="Times New Roman" panose="02020603050405020304" pitchFamily="18" charset="0"/>
              </a:rPr>
              <a:t>г. Москва, ул. </a:t>
            </a:r>
            <a:r>
              <a:rPr lang="ru-RU" sz="2200" b="1" dirty="0" err="1">
                <a:solidFill>
                  <a:srgbClr val="0070C0"/>
                </a:solidFill>
                <a:latin typeface="Times New Roman" panose="02020603050405020304" pitchFamily="18" charset="0"/>
                <a:cs typeface="Times New Roman" panose="02020603050405020304" pitchFamily="18" charset="0"/>
              </a:rPr>
              <a:t>Гамалеи</a:t>
            </a:r>
            <a:r>
              <a:rPr lang="ru-RU" sz="2200" b="1" dirty="0">
                <a:solidFill>
                  <a:srgbClr val="0070C0"/>
                </a:solidFill>
                <a:latin typeface="Times New Roman" panose="02020603050405020304" pitchFamily="18" charset="0"/>
                <a:cs typeface="Times New Roman" panose="02020603050405020304" pitchFamily="18" charset="0"/>
              </a:rPr>
              <a:t>, д.18</a:t>
            </a:r>
            <a:br>
              <a:rPr lang="ru-RU" sz="2200" b="1" dirty="0">
                <a:solidFill>
                  <a:srgbClr val="0070C0"/>
                </a:solidFill>
                <a:latin typeface="Times New Roman" panose="02020603050405020304" pitchFamily="18" charset="0"/>
                <a:cs typeface="Times New Roman" panose="02020603050405020304" pitchFamily="18" charset="0"/>
              </a:rPr>
            </a:br>
            <a:endParaRPr lang="ru-RU" sz="2200" b="1" dirty="0">
              <a:solidFill>
                <a:srgbClr val="0070C0"/>
              </a:solidFill>
              <a:latin typeface="Times New Roman" panose="02020603050405020304" pitchFamily="18" charset="0"/>
              <a:cs typeface="Times New Roman" panose="02020603050405020304" pitchFamily="18" charset="0"/>
            </a:endParaRPr>
          </a:p>
        </p:txBody>
      </p:sp>
      <p:sp>
        <p:nvSpPr>
          <p:cNvPr id="77827" name="Объект 2"/>
          <p:cNvSpPr>
            <a:spLocks noGrp="1"/>
          </p:cNvSpPr>
          <p:nvPr>
            <p:ph idx="1"/>
          </p:nvPr>
        </p:nvSpPr>
        <p:spPr>
          <a:xfrm>
            <a:off x="241300" y="1460500"/>
            <a:ext cx="7999413" cy="4351338"/>
          </a:xfrm>
        </p:spPr>
        <p:txBody>
          <a:bodyPr/>
          <a:lstStyle/>
          <a:p>
            <a:pPr eaLnBrk="1" hangingPunct="1">
              <a:buFont typeface="Arial" panose="020B0604020202020204" pitchFamily="34" charset="0"/>
              <a:buChar char="•"/>
              <a:defRPr/>
            </a:pPr>
            <a:r>
              <a:rPr lang="ru-RU" altLang="ru-RU" sz="2000" dirty="0" smtClean="0">
                <a:latin typeface="Times New Roman" panose="02020603050405020304" pitchFamily="18" charset="0"/>
                <a:cs typeface="Times New Roman" panose="02020603050405020304" pitchFamily="18" charset="0"/>
              </a:rPr>
              <a:t>основан в 1891 г. </a:t>
            </a:r>
          </a:p>
          <a:p>
            <a:pPr eaLnBrk="1" hangingPunct="1">
              <a:buFont typeface="Arial" panose="020B0604020202020204" pitchFamily="34" charset="0"/>
              <a:buChar char="•"/>
              <a:defRPr/>
            </a:pPr>
            <a:r>
              <a:rPr lang="ru-RU" altLang="ru-RU" sz="2000" dirty="0" smtClean="0">
                <a:latin typeface="Times New Roman" panose="02020603050405020304" pitchFamily="18" charset="0"/>
                <a:cs typeface="Times New Roman" panose="02020603050405020304" pitchFamily="18" charset="0"/>
              </a:rPr>
              <a:t>с историей центра связаны имена выдающихся ученых: </a:t>
            </a:r>
          </a:p>
          <a:p>
            <a:pPr eaLnBrk="1" hangingPunct="1">
              <a:buFont typeface="Wingdings" panose="05000000000000000000" pitchFamily="2" charset="2"/>
              <a:buChar char="Ø"/>
              <a:defRPr/>
            </a:pPr>
            <a:r>
              <a:rPr lang="ru-RU" altLang="ru-RU" sz="2000" dirty="0" smtClean="0">
                <a:latin typeface="Times New Roman" panose="02020603050405020304" pitchFamily="18" charset="0"/>
                <a:cs typeface="Times New Roman" panose="02020603050405020304" pitchFamily="18" charset="0"/>
              </a:rPr>
              <a:t>почетного академика </a:t>
            </a:r>
            <a:r>
              <a:rPr lang="ru-RU" altLang="ru-RU" sz="2000" dirty="0" smtClean="0">
                <a:solidFill>
                  <a:srgbClr val="FF0000"/>
                </a:solidFill>
                <a:latin typeface="Times New Roman" panose="02020603050405020304" pitchFamily="18" charset="0"/>
                <a:cs typeface="Times New Roman" panose="02020603050405020304" pitchFamily="18" charset="0"/>
              </a:rPr>
              <a:t>Н.Ф. </a:t>
            </a:r>
            <a:r>
              <a:rPr lang="ru-RU" altLang="ru-RU" sz="2000" dirty="0" err="1" smtClean="0">
                <a:solidFill>
                  <a:srgbClr val="FF0000"/>
                </a:solidFill>
                <a:latin typeface="Times New Roman" panose="02020603050405020304" pitchFamily="18" charset="0"/>
                <a:cs typeface="Times New Roman" panose="02020603050405020304" pitchFamily="18" charset="0"/>
              </a:rPr>
              <a:t>Гамалеи</a:t>
            </a:r>
            <a:r>
              <a:rPr lang="ru-RU" altLang="ru-RU" sz="2000" dirty="0" smtClean="0">
                <a:solidFill>
                  <a:srgbClr val="FF0000"/>
                </a:solidFill>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основателя отечественной медицинской микробиологии</a:t>
            </a:r>
          </a:p>
          <a:p>
            <a:pPr eaLnBrk="1" hangingPunct="1">
              <a:buFont typeface="Wingdings" panose="05000000000000000000" pitchFamily="2" charset="2"/>
              <a:buChar char="Ø"/>
              <a:defRPr/>
            </a:pPr>
            <a:r>
              <a:rPr lang="ru-RU" altLang="ru-RU" sz="2000" dirty="0" smtClean="0">
                <a:latin typeface="Times New Roman" panose="02020603050405020304" pitchFamily="18" charset="0"/>
                <a:cs typeface="Times New Roman" panose="02020603050405020304" pitchFamily="18" charset="0"/>
              </a:rPr>
              <a:t>академика АМН СССР </a:t>
            </a:r>
            <a:r>
              <a:rPr lang="ru-RU" altLang="ru-RU" sz="2000" dirty="0" smtClean="0">
                <a:solidFill>
                  <a:srgbClr val="FF0000"/>
                </a:solidFill>
                <a:latin typeface="Times New Roman" panose="02020603050405020304" pitchFamily="18" charset="0"/>
                <a:cs typeface="Times New Roman" panose="02020603050405020304" pitchFamily="18" charset="0"/>
              </a:rPr>
              <a:t>Л.В. </a:t>
            </a:r>
            <a:r>
              <a:rPr lang="ru-RU" altLang="ru-RU" sz="2000" dirty="0" err="1" smtClean="0">
                <a:solidFill>
                  <a:srgbClr val="FF0000"/>
                </a:solidFill>
                <a:latin typeface="Times New Roman" panose="02020603050405020304" pitchFamily="18" charset="0"/>
                <a:cs typeface="Times New Roman" panose="02020603050405020304" pitchFamily="18" charset="0"/>
              </a:rPr>
              <a:t>Громашевского</a:t>
            </a:r>
            <a:r>
              <a:rPr lang="ru-RU" altLang="ru-RU" sz="2000" dirty="0" smtClean="0">
                <a:solidFill>
                  <a:srgbClr val="FF0000"/>
                </a:solidFill>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defRPr/>
            </a:pP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основоположника отечественной эпидемиологии</a:t>
            </a:r>
          </a:p>
          <a:p>
            <a:pPr eaLnBrk="1" hangingPunct="1">
              <a:buFont typeface="Wingdings" panose="05000000000000000000" pitchFamily="2" charset="2"/>
              <a:buChar char="Ø"/>
              <a:defRPr/>
            </a:pPr>
            <a:r>
              <a:rPr lang="ru-RU" altLang="ru-RU" sz="2000" dirty="0" smtClean="0">
                <a:latin typeface="Times New Roman" panose="02020603050405020304" pitchFamily="18" charset="0"/>
                <a:cs typeface="Times New Roman" panose="02020603050405020304" pitchFamily="18" charset="0"/>
              </a:rPr>
              <a:t> академика </a:t>
            </a:r>
            <a:r>
              <a:rPr lang="ru-RU" altLang="ru-RU" sz="2000" dirty="0" smtClean="0">
                <a:solidFill>
                  <a:srgbClr val="FF0000"/>
                </a:solidFill>
                <a:latin typeface="Times New Roman" panose="02020603050405020304" pitchFamily="18" charset="0"/>
                <a:cs typeface="Times New Roman" panose="02020603050405020304" pitchFamily="18" charset="0"/>
              </a:rPr>
              <a:t>Е.Н. Павловского </a:t>
            </a:r>
            <a:r>
              <a:rPr lang="ru-RU" altLang="ru-RU" sz="2000" dirty="0" smtClean="0">
                <a:latin typeface="Times New Roman" panose="02020603050405020304" pitchFamily="18" charset="0"/>
                <a:cs typeface="Times New Roman" panose="02020603050405020304" pitchFamily="18" charset="0"/>
              </a:rPr>
              <a:t>– создателя учения о </a:t>
            </a:r>
          </a:p>
          <a:p>
            <a:pPr marL="0" indent="0" eaLnBrk="1" hangingPunct="1">
              <a:buFont typeface="Arial" panose="020B0604020202020204" pitchFamily="34" charset="0"/>
              <a:buNone/>
              <a:defRPr/>
            </a:pP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природной </a:t>
            </a:r>
            <a:r>
              <a:rPr lang="ru-RU" altLang="ru-RU" sz="2000" dirty="0" err="1" smtClean="0">
                <a:latin typeface="Times New Roman" panose="02020603050405020304" pitchFamily="18" charset="0"/>
                <a:cs typeface="Times New Roman" panose="02020603050405020304" pitchFamily="18" charset="0"/>
              </a:rPr>
              <a:t>очаговости</a:t>
            </a:r>
            <a:r>
              <a:rPr lang="ru-RU" altLang="ru-RU" sz="2000" dirty="0" smtClean="0">
                <a:latin typeface="Times New Roman" panose="02020603050405020304" pitchFamily="18" charset="0"/>
                <a:cs typeface="Times New Roman" panose="02020603050405020304" pitchFamily="18" charset="0"/>
              </a:rPr>
              <a:t> болезней </a:t>
            </a:r>
          </a:p>
          <a:p>
            <a:pPr eaLnBrk="1" hangingPunct="1">
              <a:buFont typeface="Wingdings" panose="05000000000000000000" pitchFamily="2" charset="2"/>
              <a:buChar char="Ø"/>
              <a:defRPr/>
            </a:pPr>
            <a:r>
              <a:rPr lang="ru-RU" altLang="ru-RU" sz="2000" dirty="0" smtClean="0">
                <a:latin typeface="Times New Roman" panose="02020603050405020304" pitchFamily="18" charset="0"/>
                <a:cs typeface="Times New Roman" panose="02020603050405020304" pitchFamily="18" charset="0"/>
              </a:rPr>
              <a:t>академика АМН СССР </a:t>
            </a:r>
            <a:r>
              <a:rPr lang="ru-RU" altLang="ru-RU" sz="2000" dirty="0" smtClean="0">
                <a:solidFill>
                  <a:srgbClr val="FF0000"/>
                </a:solidFill>
                <a:latin typeface="Times New Roman" panose="02020603050405020304" pitchFamily="18" charset="0"/>
                <a:cs typeface="Times New Roman" panose="02020603050405020304" pitchFamily="18" charset="0"/>
              </a:rPr>
              <a:t>Л.А. Зильбера </a:t>
            </a:r>
            <a:r>
              <a:rPr lang="ru-RU" altLang="ru-RU" sz="2000" dirty="0" smtClean="0">
                <a:latin typeface="Times New Roman" panose="02020603050405020304" pitchFamily="18" charset="0"/>
                <a:cs typeface="Times New Roman" panose="02020603050405020304" pitchFamily="18" charset="0"/>
              </a:rPr>
              <a:t>– автора </a:t>
            </a:r>
          </a:p>
          <a:p>
            <a:pPr marL="0" indent="0" eaLnBrk="1" hangingPunct="1">
              <a:buFont typeface="Arial" panose="020B0604020202020204" pitchFamily="34" charset="0"/>
              <a:buNone/>
              <a:defRPr/>
            </a:pP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a:t>
            </a:r>
            <a:r>
              <a:rPr lang="ru-RU" altLang="ru-RU" sz="2000" dirty="0" err="1" smtClean="0">
                <a:latin typeface="Times New Roman" panose="02020603050405020304" pitchFamily="18" charset="0"/>
                <a:cs typeface="Times New Roman" panose="02020603050405020304" pitchFamily="18" charset="0"/>
              </a:rPr>
              <a:t>вирусо</a:t>
            </a:r>
            <a:r>
              <a:rPr lang="ru-RU" altLang="ru-RU" sz="2000" dirty="0" smtClean="0">
                <a:latin typeface="Times New Roman" panose="02020603050405020304" pitchFamily="18" charset="0"/>
                <a:cs typeface="Times New Roman" panose="02020603050405020304" pitchFamily="18" charset="0"/>
              </a:rPr>
              <a:t>-генетической теории происхождения опухолей</a:t>
            </a:r>
          </a:p>
          <a:p>
            <a:pPr eaLnBrk="1" hangingPunct="1">
              <a:buFont typeface="Arial" panose="020B0604020202020204" pitchFamily="34" charset="0"/>
              <a:buChar char="•"/>
              <a:defRPr/>
            </a:pPr>
            <a:r>
              <a:rPr lang="ru-RU" altLang="ru-RU" sz="2000" dirty="0" smtClean="0">
                <a:latin typeface="Times New Roman" panose="02020603050405020304" pitchFamily="18" charset="0"/>
                <a:cs typeface="Times New Roman" panose="02020603050405020304" pitchFamily="18" charset="0"/>
              </a:rPr>
              <a:t>особое место занимают закономерности распространения </a:t>
            </a:r>
          </a:p>
          <a:p>
            <a:pPr marL="0" indent="0" eaLnBrk="1" hangingPunct="1">
              <a:buFont typeface="Arial" panose="020B0604020202020204" pitchFamily="34" charset="0"/>
              <a:buNone/>
              <a:defRPr/>
            </a:pP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и эпидемического проявления инфекционных заболеваний, </a:t>
            </a:r>
          </a:p>
          <a:p>
            <a:pPr marL="0" indent="0" eaLnBrk="1" hangingPunct="1">
              <a:buFont typeface="Arial" panose="020B0604020202020204" pitchFamily="34" charset="0"/>
              <a:buNone/>
              <a:defRPr/>
            </a:pPr>
            <a:r>
              <a:rPr lang="ru-RU" altLang="ru-RU" sz="2000" dirty="0">
                <a:latin typeface="Times New Roman" panose="02020603050405020304" pitchFamily="18" charset="0"/>
                <a:cs typeface="Times New Roman" panose="02020603050405020304" pitchFamily="18" charset="0"/>
              </a:rPr>
              <a:t> </a:t>
            </a:r>
            <a:r>
              <a:rPr lang="ru-RU" altLang="ru-RU" sz="2000" dirty="0" smtClean="0">
                <a:latin typeface="Times New Roman" panose="02020603050405020304" pitchFamily="18" charset="0"/>
                <a:cs typeface="Times New Roman" panose="02020603050405020304" pitchFamily="18" charset="0"/>
              </a:rPr>
              <a:t>  структура и динамика инфекционной патологии населения</a:t>
            </a:r>
          </a:p>
        </p:txBody>
      </p:sp>
      <p:pic>
        <p:nvPicPr>
          <p:cNvPr id="77828" name="Рисунок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2373" y="3278739"/>
            <a:ext cx="4843462" cy="2908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Рисунок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17100" y="190500"/>
            <a:ext cx="2154238" cy="3000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77829"/>
                                        </p:tgtEl>
                                        <p:attrNameLst>
                                          <p:attrName>style.visibility</p:attrName>
                                        </p:attrNameLst>
                                      </p:cBhvr>
                                      <p:to>
                                        <p:strVal val="visible"/>
                                      </p:to>
                                    </p:set>
                                    <p:animEffect transition="in" filter="wipe(left)">
                                      <p:cBhvr>
                                        <p:cTn id="11" dur="1000"/>
                                        <p:tgtEl>
                                          <p:spTgt spid="77829"/>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77827">
                                            <p:txEl>
                                              <p:pRg st="0" end="0"/>
                                            </p:txEl>
                                          </p:spTgt>
                                        </p:tgtEl>
                                        <p:attrNameLst>
                                          <p:attrName>style.visibility</p:attrName>
                                        </p:attrNameLst>
                                      </p:cBhvr>
                                      <p:to>
                                        <p:strVal val="visible"/>
                                      </p:to>
                                    </p:set>
                                    <p:animEffect transition="in" filter="wipe(left)">
                                      <p:cBhvr>
                                        <p:cTn id="15" dur="1000"/>
                                        <p:tgtEl>
                                          <p:spTgt spid="77827">
                                            <p:txEl>
                                              <p:pRg st="0" end="0"/>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77827">
                                            <p:txEl>
                                              <p:pRg st="1" end="1"/>
                                            </p:txEl>
                                          </p:spTgt>
                                        </p:tgtEl>
                                        <p:attrNameLst>
                                          <p:attrName>style.visibility</p:attrName>
                                        </p:attrNameLst>
                                      </p:cBhvr>
                                      <p:to>
                                        <p:strVal val="visible"/>
                                      </p:to>
                                    </p:set>
                                    <p:animEffect transition="in" filter="wipe(left)">
                                      <p:cBhvr>
                                        <p:cTn id="19" dur="1000"/>
                                        <p:tgtEl>
                                          <p:spTgt spid="77827">
                                            <p:txEl>
                                              <p:pRg st="1" end="1"/>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77828"/>
                                        </p:tgtEl>
                                        <p:attrNameLst>
                                          <p:attrName>style.visibility</p:attrName>
                                        </p:attrNameLst>
                                      </p:cBhvr>
                                      <p:to>
                                        <p:strVal val="visible"/>
                                      </p:to>
                                    </p:set>
                                    <p:animEffect transition="in" filter="wipe(left)">
                                      <p:cBhvr>
                                        <p:cTn id="23" dur="1000"/>
                                        <p:tgtEl>
                                          <p:spTgt spid="77828"/>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77827">
                                            <p:txEl>
                                              <p:pRg st="2" end="2"/>
                                            </p:txEl>
                                          </p:spTgt>
                                        </p:tgtEl>
                                        <p:attrNameLst>
                                          <p:attrName>style.visibility</p:attrName>
                                        </p:attrNameLst>
                                      </p:cBhvr>
                                      <p:to>
                                        <p:strVal val="visible"/>
                                      </p:to>
                                    </p:set>
                                    <p:animEffect transition="in" filter="wipe(left)">
                                      <p:cBhvr>
                                        <p:cTn id="27" dur="1000"/>
                                        <p:tgtEl>
                                          <p:spTgt spid="77827">
                                            <p:txEl>
                                              <p:pRg st="2" end="2"/>
                                            </p:txEl>
                                          </p:spTgt>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77827">
                                            <p:txEl>
                                              <p:pRg st="3" end="3"/>
                                            </p:txEl>
                                          </p:spTgt>
                                        </p:tgtEl>
                                        <p:attrNameLst>
                                          <p:attrName>style.visibility</p:attrName>
                                        </p:attrNameLst>
                                      </p:cBhvr>
                                      <p:to>
                                        <p:strVal val="visible"/>
                                      </p:to>
                                    </p:set>
                                    <p:animEffect transition="in" filter="wipe(left)">
                                      <p:cBhvr>
                                        <p:cTn id="31" dur="1000"/>
                                        <p:tgtEl>
                                          <p:spTgt spid="77827">
                                            <p:txEl>
                                              <p:pRg st="3" end="3"/>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77827">
                                            <p:txEl>
                                              <p:pRg st="4" end="4"/>
                                            </p:txEl>
                                          </p:spTgt>
                                        </p:tgtEl>
                                        <p:attrNameLst>
                                          <p:attrName>style.visibility</p:attrName>
                                        </p:attrNameLst>
                                      </p:cBhvr>
                                      <p:to>
                                        <p:strVal val="visible"/>
                                      </p:to>
                                    </p:set>
                                    <p:animEffect transition="in" filter="wipe(left)">
                                      <p:cBhvr>
                                        <p:cTn id="35" dur="1000"/>
                                        <p:tgtEl>
                                          <p:spTgt spid="77827">
                                            <p:txEl>
                                              <p:pRg st="4" end="4"/>
                                            </p:txEl>
                                          </p:spTgt>
                                        </p:tgtEl>
                                      </p:cBhvr>
                                    </p:animEffect>
                                  </p:childTnLst>
                                </p:cTn>
                              </p:par>
                            </p:childTnLst>
                          </p:cTn>
                        </p:par>
                        <p:par>
                          <p:cTn id="36" fill="hold" nodeType="afterGroup">
                            <p:stCondLst>
                              <p:cond delay="8000"/>
                            </p:stCondLst>
                            <p:childTnLst>
                              <p:par>
                                <p:cTn id="37" presetID="22" presetClass="entr" presetSubtype="8" fill="hold" nodeType="afterEffect">
                                  <p:stCondLst>
                                    <p:cond delay="0"/>
                                  </p:stCondLst>
                                  <p:childTnLst>
                                    <p:set>
                                      <p:cBhvr>
                                        <p:cTn id="38" dur="1" fill="hold">
                                          <p:stCondLst>
                                            <p:cond delay="0"/>
                                          </p:stCondLst>
                                        </p:cTn>
                                        <p:tgtEl>
                                          <p:spTgt spid="77827">
                                            <p:txEl>
                                              <p:pRg st="5" end="5"/>
                                            </p:txEl>
                                          </p:spTgt>
                                        </p:tgtEl>
                                        <p:attrNameLst>
                                          <p:attrName>style.visibility</p:attrName>
                                        </p:attrNameLst>
                                      </p:cBhvr>
                                      <p:to>
                                        <p:strVal val="visible"/>
                                      </p:to>
                                    </p:set>
                                    <p:animEffect transition="in" filter="wipe(left)">
                                      <p:cBhvr>
                                        <p:cTn id="39" dur="1000"/>
                                        <p:tgtEl>
                                          <p:spTgt spid="77827">
                                            <p:txEl>
                                              <p:pRg st="5" end="5"/>
                                            </p:txEl>
                                          </p:spTgt>
                                        </p:tgtEl>
                                      </p:cBhvr>
                                    </p:animEffect>
                                  </p:childTnLst>
                                </p:cTn>
                              </p:par>
                            </p:childTnLst>
                          </p:cTn>
                        </p:par>
                        <p:par>
                          <p:cTn id="40" fill="hold" nodeType="afterGroup">
                            <p:stCondLst>
                              <p:cond delay="9000"/>
                            </p:stCondLst>
                            <p:childTnLst>
                              <p:par>
                                <p:cTn id="41" presetID="22" presetClass="entr" presetSubtype="8" fill="hold" nodeType="afterEffect">
                                  <p:stCondLst>
                                    <p:cond delay="0"/>
                                  </p:stCondLst>
                                  <p:childTnLst>
                                    <p:set>
                                      <p:cBhvr>
                                        <p:cTn id="42" dur="1" fill="hold">
                                          <p:stCondLst>
                                            <p:cond delay="0"/>
                                          </p:stCondLst>
                                        </p:cTn>
                                        <p:tgtEl>
                                          <p:spTgt spid="77827">
                                            <p:txEl>
                                              <p:pRg st="6" end="6"/>
                                            </p:txEl>
                                          </p:spTgt>
                                        </p:tgtEl>
                                        <p:attrNameLst>
                                          <p:attrName>style.visibility</p:attrName>
                                        </p:attrNameLst>
                                      </p:cBhvr>
                                      <p:to>
                                        <p:strVal val="visible"/>
                                      </p:to>
                                    </p:set>
                                    <p:animEffect transition="in" filter="wipe(left)">
                                      <p:cBhvr>
                                        <p:cTn id="43" dur="1000"/>
                                        <p:tgtEl>
                                          <p:spTgt spid="77827">
                                            <p:txEl>
                                              <p:pRg st="6" end="6"/>
                                            </p:txEl>
                                          </p:spTgt>
                                        </p:tgtEl>
                                      </p:cBhvr>
                                    </p:animEffect>
                                  </p:childTnLst>
                                </p:cTn>
                              </p:par>
                            </p:childTnLst>
                          </p:cTn>
                        </p:par>
                        <p:par>
                          <p:cTn id="44" fill="hold" nodeType="afterGroup">
                            <p:stCondLst>
                              <p:cond delay="10000"/>
                            </p:stCondLst>
                            <p:childTnLst>
                              <p:par>
                                <p:cTn id="45" presetID="22" presetClass="entr" presetSubtype="8" fill="hold" nodeType="afterEffect">
                                  <p:stCondLst>
                                    <p:cond delay="0"/>
                                  </p:stCondLst>
                                  <p:childTnLst>
                                    <p:set>
                                      <p:cBhvr>
                                        <p:cTn id="46" dur="1" fill="hold">
                                          <p:stCondLst>
                                            <p:cond delay="0"/>
                                          </p:stCondLst>
                                        </p:cTn>
                                        <p:tgtEl>
                                          <p:spTgt spid="77827">
                                            <p:txEl>
                                              <p:pRg st="7" end="7"/>
                                            </p:txEl>
                                          </p:spTgt>
                                        </p:tgtEl>
                                        <p:attrNameLst>
                                          <p:attrName>style.visibility</p:attrName>
                                        </p:attrNameLst>
                                      </p:cBhvr>
                                      <p:to>
                                        <p:strVal val="visible"/>
                                      </p:to>
                                    </p:set>
                                    <p:animEffect transition="in" filter="wipe(left)">
                                      <p:cBhvr>
                                        <p:cTn id="47" dur="1000"/>
                                        <p:tgtEl>
                                          <p:spTgt spid="77827">
                                            <p:txEl>
                                              <p:pRg st="7" end="7"/>
                                            </p:txEl>
                                          </p:spTgt>
                                        </p:tgtEl>
                                      </p:cBhvr>
                                    </p:animEffect>
                                  </p:childTnLst>
                                </p:cTn>
                              </p:par>
                            </p:childTnLst>
                          </p:cTn>
                        </p:par>
                        <p:par>
                          <p:cTn id="48" fill="hold" nodeType="afterGroup">
                            <p:stCondLst>
                              <p:cond delay="11000"/>
                            </p:stCondLst>
                            <p:childTnLst>
                              <p:par>
                                <p:cTn id="49" presetID="22" presetClass="entr" presetSubtype="8" fill="hold" nodeType="afterEffect">
                                  <p:stCondLst>
                                    <p:cond delay="0"/>
                                  </p:stCondLst>
                                  <p:childTnLst>
                                    <p:set>
                                      <p:cBhvr>
                                        <p:cTn id="50" dur="1" fill="hold">
                                          <p:stCondLst>
                                            <p:cond delay="0"/>
                                          </p:stCondLst>
                                        </p:cTn>
                                        <p:tgtEl>
                                          <p:spTgt spid="77827">
                                            <p:txEl>
                                              <p:pRg st="8" end="8"/>
                                            </p:txEl>
                                          </p:spTgt>
                                        </p:tgtEl>
                                        <p:attrNameLst>
                                          <p:attrName>style.visibility</p:attrName>
                                        </p:attrNameLst>
                                      </p:cBhvr>
                                      <p:to>
                                        <p:strVal val="visible"/>
                                      </p:to>
                                    </p:set>
                                    <p:animEffect transition="in" filter="wipe(left)">
                                      <p:cBhvr>
                                        <p:cTn id="51" dur="1000"/>
                                        <p:tgtEl>
                                          <p:spTgt spid="77827">
                                            <p:txEl>
                                              <p:pRg st="8" end="8"/>
                                            </p:txEl>
                                          </p:spTgt>
                                        </p:tgtEl>
                                      </p:cBhvr>
                                    </p:animEffect>
                                  </p:childTnLst>
                                </p:cTn>
                              </p:par>
                            </p:childTnLst>
                          </p:cTn>
                        </p:par>
                        <p:par>
                          <p:cTn id="52" fill="hold" nodeType="afterGroup">
                            <p:stCondLst>
                              <p:cond delay="12000"/>
                            </p:stCondLst>
                            <p:childTnLst>
                              <p:par>
                                <p:cTn id="53" presetID="22" presetClass="entr" presetSubtype="8" fill="hold" nodeType="afterEffect">
                                  <p:stCondLst>
                                    <p:cond delay="0"/>
                                  </p:stCondLst>
                                  <p:childTnLst>
                                    <p:set>
                                      <p:cBhvr>
                                        <p:cTn id="54" dur="1" fill="hold">
                                          <p:stCondLst>
                                            <p:cond delay="0"/>
                                          </p:stCondLst>
                                        </p:cTn>
                                        <p:tgtEl>
                                          <p:spTgt spid="77827">
                                            <p:txEl>
                                              <p:pRg st="9" end="9"/>
                                            </p:txEl>
                                          </p:spTgt>
                                        </p:tgtEl>
                                        <p:attrNameLst>
                                          <p:attrName>style.visibility</p:attrName>
                                        </p:attrNameLst>
                                      </p:cBhvr>
                                      <p:to>
                                        <p:strVal val="visible"/>
                                      </p:to>
                                    </p:set>
                                    <p:animEffect transition="in" filter="wipe(left)">
                                      <p:cBhvr>
                                        <p:cTn id="55" dur="1000"/>
                                        <p:tgtEl>
                                          <p:spTgt spid="77827">
                                            <p:txEl>
                                              <p:pRg st="9" end="9"/>
                                            </p:txEl>
                                          </p:spTgt>
                                        </p:tgtEl>
                                      </p:cBhvr>
                                    </p:animEffect>
                                  </p:childTnLst>
                                </p:cTn>
                              </p:par>
                            </p:childTnLst>
                          </p:cTn>
                        </p:par>
                        <p:par>
                          <p:cTn id="56" fill="hold" nodeType="afterGroup">
                            <p:stCondLst>
                              <p:cond delay="13000"/>
                            </p:stCondLst>
                            <p:childTnLst>
                              <p:par>
                                <p:cTn id="57" presetID="22" presetClass="entr" presetSubtype="8" fill="hold" nodeType="afterEffect">
                                  <p:stCondLst>
                                    <p:cond delay="0"/>
                                  </p:stCondLst>
                                  <p:childTnLst>
                                    <p:set>
                                      <p:cBhvr>
                                        <p:cTn id="58" dur="1" fill="hold">
                                          <p:stCondLst>
                                            <p:cond delay="0"/>
                                          </p:stCondLst>
                                        </p:cTn>
                                        <p:tgtEl>
                                          <p:spTgt spid="77827">
                                            <p:txEl>
                                              <p:pRg st="10" end="10"/>
                                            </p:txEl>
                                          </p:spTgt>
                                        </p:tgtEl>
                                        <p:attrNameLst>
                                          <p:attrName>style.visibility</p:attrName>
                                        </p:attrNameLst>
                                      </p:cBhvr>
                                      <p:to>
                                        <p:strVal val="visible"/>
                                      </p:to>
                                    </p:set>
                                    <p:animEffect transition="in" filter="wipe(left)">
                                      <p:cBhvr>
                                        <p:cTn id="59" dur="1000"/>
                                        <p:tgtEl>
                                          <p:spTgt spid="77827">
                                            <p:txEl>
                                              <p:pRg st="10" end="10"/>
                                            </p:txEl>
                                          </p:spTgt>
                                        </p:tgtEl>
                                      </p:cBhvr>
                                    </p:animEffect>
                                  </p:childTnLst>
                                </p:cTn>
                              </p:par>
                            </p:childTnLst>
                          </p:cTn>
                        </p:par>
                        <p:par>
                          <p:cTn id="60" fill="hold" nodeType="afterGroup">
                            <p:stCondLst>
                              <p:cond delay="14000"/>
                            </p:stCondLst>
                            <p:childTnLst>
                              <p:par>
                                <p:cTn id="61" presetID="22" presetClass="entr" presetSubtype="8" fill="hold" nodeType="afterEffect">
                                  <p:stCondLst>
                                    <p:cond delay="0"/>
                                  </p:stCondLst>
                                  <p:childTnLst>
                                    <p:set>
                                      <p:cBhvr>
                                        <p:cTn id="62" dur="1" fill="hold">
                                          <p:stCondLst>
                                            <p:cond delay="0"/>
                                          </p:stCondLst>
                                        </p:cTn>
                                        <p:tgtEl>
                                          <p:spTgt spid="77827">
                                            <p:txEl>
                                              <p:pRg st="11" end="11"/>
                                            </p:txEl>
                                          </p:spTgt>
                                        </p:tgtEl>
                                        <p:attrNameLst>
                                          <p:attrName>style.visibility</p:attrName>
                                        </p:attrNameLst>
                                      </p:cBhvr>
                                      <p:to>
                                        <p:strVal val="visible"/>
                                      </p:to>
                                    </p:set>
                                    <p:animEffect transition="in" filter="wipe(left)">
                                      <p:cBhvr>
                                        <p:cTn id="63" dur="1000"/>
                                        <p:tgtEl>
                                          <p:spTgt spid="7782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Заголовок 3"/>
          <p:cNvSpPr>
            <a:spLocks noGrp="1"/>
          </p:cNvSpPr>
          <p:nvPr>
            <p:ph type="title"/>
          </p:nvPr>
        </p:nvSpPr>
        <p:spPr>
          <a:xfrm>
            <a:off x="831850" y="439738"/>
            <a:ext cx="10515600" cy="2852737"/>
          </a:xfrm>
        </p:spPr>
        <p:txBody>
          <a:bodyPr/>
          <a:lstStyle/>
          <a:p>
            <a:pPr algn="ctr" eaLnBrk="1" hangingPunct="1"/>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latin typeface="Times New Roman" pitchFamily="18" charset="0"/>
                <a:cs typeface="Times New Roman" pitchFamily="18" charset="0"/>
              </a:rPr>
              <a:t/>
            </a:r>
            <a:br>
              <a:rPr lang="ru-RU" altLang="ru-RU" smtClean="0">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Страничка 3</a:t>
            </a:r>
            <a:r>
              <a:rPr lang="ru-RU" altLang="ru-RU" smtClean="0">
                <a:latin typeface="Times New Roman" pitchFamily="18" charset="0"/>
                <a:cs typeface="Times New Roman" pitchFamily="18" charset="0"/>
              </a:rPr>
              <a:t/>
            </a:r>
            <a:br>
              <a:rPr lang="ru-RU" altLang="ru-RU" smtClean="0">
                <a:latin typeface="Times New Roman" pitchFamily="18" charset="0"/>
                <a:cs typeface="Times New Roman" pitchFamily="18" charset="0"/>
              </a:rPr>
            </a:br>
            <a:endParaRPr lang="ru-RU" altLang="ru-RU" smtClean="0">
              <a:solidFill>
                <a:srgbClr val="FF0000"/>
              </a:solidFill>
              <a:latin typeface="Times New Roman" pitchFamily="18" charset="0"/>
              <a:cs typeface="Times New Roman" pitchFamily="18" charset="0"/>
            </a:endParaRPr>
          </a:p>
        </p:txBody>
      </p:sp>
      <p:sp>
        <p:nvSpPr>
          <p:cNvPr id="2" name="Подзаголовок 1"/>
          <p:cNvSpPr>
            <a:spLocks noGrp="1"/>
          </p:cNvSpPr>
          <p:nvPr>
            <p:ph type="body" idx="1"/>
          </p:nvPr>
        </p:nvSpPr>
        <p:spPr>
          <a:xfrm>
            <a:off x="1023938" y="3292475"/>
            <a:ext cx="10515600" cy="1500188"/>
          </a:xfrm>
        </p:spPr>
        <p:txBody>
          <a:bodyPr/>
          <a:lstStyle/>
          <a:p>
            <a:pPr algn="ctr">
              <a:buFont typeface="Arial" panose="020B0604020202020204" pitchFamily="34" charset="0"/>
              <a:buNone/>
              <a:defRPr/>
            </a:pPr>
            <a:r>
              <a:rPr lang="ru-RU" altLang="ru-RU" sz="6000" dirty="0" smtClean="0">
                <a:solidFill>
                  <a:srgbClr val="FF0000"/>
                </a:solidFill>
                <a:latin typeface="Times New Roman" panose="02020603050405020304" pitchFamily="18" charset="0"/>
                <a:cs typeface="Times New Roman" panose="02020603050405020304" pitchFamily="18" charset="0"/>
              </a:rPr>
              <a:t>Это интересно…</a:t>
            </a:r>
            <a:endParaRPr lang="ru-RU" altLang="ru-RU" dirty="0" smtClean="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wipe(left)">
                                      <p:cBhvr>
                                        <p:cTn id="7" dur="1000"/>
                                        <p:tgtEl>
                                          <p:spTgt spid="798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808163" y="404813"/>
            <a:ext cx="8305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4000">
                <a:solidFill>
                  <a:srgbClr val="F70303"/>
                </a:solidFill>
                <a:latin typeface="Goudy Stout" pitchFamily="18" charset="0"/>
              </a:rPr>
              <a:t>Стеклянные скульптуры</a:t>
            </a:r>
            <a:endParaRPr lang="ru-RU" altLang="ru-RU" sz="4000">
              <a:solidFill>
                <a:srgbClr val="F70303"/>
              </a:solidFill>
              <a:latin typeface="Times New Roman" pitchFamily="18" charset="0"/>
              <a:cs typeface="Times New Roman" pitchFamily="18" charset="0"/>
            </a:endParaRPr>
          </a:p>
          <a:p>
            <a:pPr algn="ctr" eaLnBrk="1" hangingPunct="1">
              <a:lnSpc>
                <a:spcPct val="100000"/>
              </a:lnSpc>
              <a:spcBef>
                <a:spcPct val="0"/>
              </a:spcBef>
              <a:buFontTx/>
              <a:buNone/>
            </a:pPr>
            <a:r>
              <a:rPr lang="ru-RU" altLang="ru-RU" sz="4000">
                <a:solidFill>
                  <a:srgbClr val="F70303"/>
                </a:solidFill>
                <a:latin typeface="Goudy Stout" pitchFamily="18" charset="0"/>
              </a:rPr>
              <a:t>невидимых глазу существ</a:t>
            </a:r>
            <a:endParaRPr lang="ru-RU" altLang="ru-RU">
              <a:latin typeface="Goudy Stout" pitchFamily="18" charset="0"/>
            </a:endParaRPr>
          </a:p>
        </p:txBody>
      </p:sp>
      <p:pic>
        <p:nvPicPr>
          <p:cNvPr id="80899" name="Picture 5" descr="Стеклянные скульптуры невидимых врагов – работы Люка Джеррема (Luke Jerram) — фото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365375"/>
            <a:ext cx="4286250" cy="24098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0900" name="Picture 7" descr="Стеклянные скульптуры невидимых врагов – работы Люка Джеррема (Luke Jerram) — фото 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81725" y="3289300"/>
            <a:ext cx="4286250" cy="26955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animEffect transition="in" filter="wipe(left)">
                                      <p:cBhvr>
                                        <p:cTn id="7" dur="1000"/>
                                        <p:tgtEl>
                                          <p:spTgt spid="8089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0898">
                                            <p:txEl>
                                              <p:pRg st="1" end="1"/>
                                            </p:txEl>
                                          </p:spTgt>
                                        </p:tgtEl>
                                        <p:attrNameLst>
                                          <p:attrName>style.visibility</p:attrName>
                                        </p:attrNameLst>
                                      </p:cBhvr>
                                      <p:to>
                                        <p:strVal val="visible"/>
                                      </p:to>
                                    </p:set>
                                    <p:animEffect transition="in" filter="wipe(left)">
                                      <p:cBhvr>
                                        <p:cTn id="10" dur="1000"/>
                                        <p:tgtEl>
                                          <p:spTgt spid="80898">
                                            <p:txEl>
                                              <p:pRg st="1" end="1"/>
                                            </p:txEl>
                                          </p:spTgt>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80899"/>
                                        </p:tgtEl>
                                        <p:attrNameLst>
                                          <p:attrName>style.visibility</p:attrName>
                                        </p:attrNameLst>
                                      </p:cBhvr>
                                      <p:to>
                                        <p:strVal val="visible"/>
                                      </p:to>
                                    </p:set>
                                    <p:animEffect transition="in" filter="fade">
                                      <p:cBhvr>
                                        <p:cTn id="14" dur="1000"/>
                                        <p:tgtEl>
                                          <p:spTgt spid="80899"/>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80900"/>
                                        </p:tgtEl>
                                        <p:attrNameLst>
                                          <p:attrName>style.visibility</p:attrName>
                                        </p:attrNameLst>
                                      </p:cBhvr>
                                      <p:to>
                                        <p:strVal val="visible"/>
                                      </p:to>
                                    </p:set>
                                    <p:animEffect transition="in" filter="fade">
                                      <p:cBhvr>
                                        <p:cTn id="18" dur="1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Рисунок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388" y="236538"/>
            <a:ext cx="4572000" cy="28225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1923" name="Прямоугольник 2"/>
          <p:cNvSpPr>
            <a:spLocks noChangeArrowheads="1"/>
          </p:cNvSpPr>
          <p:nvPr/>
        </p:nvSpPr>
        <p:spPr bwMode="auto">
          <a:xfrm>
            <a:off x="1949450" y="3157538"/>
            <a:ext cx="147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1800" b="1">
                <a:solidFill>
                  <a:srgbClr val="F70303"/>
                </a:solidFill>
              </a:rPr>
              <a:t>Аденовирус</a:t>
            </a:r>
            <a:r>
              <a:rPr lang="ru-RU" altLang="ru-RU" sz="1800"/>
              <a:t> </a:t>
            </a:r>
          </a:p>
        </p:txBody>
      </p:sp>
      <p:pic>
        <p:nvPicPr>
          <p:cNvPr id="81924" name="Picture 5" descr="Амеба"/>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9667" y="127000"/>
            <a:ext cx="5562600" cy="3498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1925" name="Прямоугольник 3"/>
          <p:cNvSpPr>
            <a:spLocks noChangeArrowheads="1"/>
          </p:cNvSpPr>
          <p:nvPr/>
        </p:nvSpPr>
        <p:spPr bwMode="auto">
          <a:xfrm>
            <a:off x="10531475" y="3668713"/>
            <a:ext cx="893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1800" b="1">
                <a:solidFill>
                  <a:srgbClr val="F70303"/>
                </a:solidFill>
              </a:rPr>
              <a:t>Амеба</a:t>
            </a:r>
            <a:r>
              <a:rPr lang="ru-RU" altLang="ru-RU" sz="1800"/>
              <a:t> </a:t>
            </a:r>
          </a:p>
        </p:txBody>
      </p:sp>
      <p:pic>
        <p:nvPicPr>
          <p:cNvPr id="81926" name="Picture 7" descr="Стеклянные скульптуры невидимых врагов – работы Люка Джеррема (Luke Jerram) — фото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063" y="3625850"/>
            <a:ext cx="4876800" cy="2695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81927" name="Прямоугольник 5"/>
          <p:cNvSpPr>
            <a:spLocks noChangeArrowheads="1"/>
          </p:cNvSpPr>
          <p:nvPr/>
        </p:nvSpPr>
        <p:spPr bwMode="auto">
          <a:xfrm>
            <a:off x="1555750" y="6334125"/>
            <a:ext cx="2074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ru-RU" altLang="ru-RU" sz="1800" b="1">
                <a:solidFill>
                  <a:srgbClr val="F70303"/>
                </a:solidFill>
              </a:rPr>
              <a:t>Кишечная палочка</a:t>
            </a:r>
            <a:endParaRPr lang="ru-RU" altLang="ru-RU" sz="1800"/>
          </a:p>
        </p:txBody>
      </p:sp>
      <p:pic>
        <p:nvPicPr>
          <p:cNvPr id="81928" name="Picture 5" descr="Сальмонелла"/>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89667" y="4080934"/>
            <a:ext cx="4154019" cy="253359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1929" name="Прямоугольник 7"/>
          <p:cNvSpPr>
            <a:spLocks noChangeArrowheads="1"/>
          </p:cNvSpPr>
          <p:nvPr/>
        </p:nvSpPr>
        <p:spPr bwMode="auto">
          <a:xfrm>
            <a:off x="10461625" y="6518275"/>
            <a:ext cx="158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ru-RU" altLang="ru-RU" sz="1800" b="1">
                <a:solidFill>
                  <a:srgbClr val="F70303"/>
                </a:solidFill>
              </a:rPr>
              <a:t>Сальмонелла</a:t>
            </a:r>
            <a:r>
              <a:rPr lang="ru-RU" altLang="ru-RU" sz="1600">
                <a:solidFill>
                  <a:srgbClr val="F70303"/>
                </a:solidFill>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1923"/>
                                        </p:tgtEl>
                                        <p:attrNameLst>
                                          <p:attrName>style.visibility</p:attrName>
                                        </p:attrNameLst>
                                      </p:cBhvr>
                                      <p:to>
                                        <p:strVal val="visible"/>
                                      </p:to>
                                    </p:set>
                                    <p:animEffect transition="in" filter="wipe(left)">
                                      <p:cBhvr>
                                        <p:cTn id="10" dur="1000"/>
                                        <p:tgtEl>
                                          <p:spTgt spid="81923"/>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81928"/>
                                        </p:tgtEl>
                                        <p:attrNameLst>
                                          <p:attrName>style.visibility</p:attrName>
                                        </p:attrNameLst>
                                      </p:cBhvr>
                                      <p:to>
                                        <p:strVal val="visible"/>
                                      </p:to>
                                    </p:set>
                                    <p:animEffect transition="in" filter="fade">
                                      <p:cBhvr>
                                        <p:cTn id="14" dur="1000"/>
                                        <p:tgtEl>
                                          <p:spTgt spid="8192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1929"/>
                                        </p:tgtEl>
                                        <p:attrNameLst>
                                          <p:attrName>style.visibility</p:attrName>
                                        </p:attrNameLst>
                                      </p:cBhvr>
                                      <p:to>
                                        <p:strVal val="visible"/>
                                      </p:to>
                                    </p:set>
                                    <p:animEffect transition="in" filter="wipe(left)">
                                      <p:cBhvr>
                                        <p:cTn id="17" dur="1000"/>
                                        <p:tgtEl>
                                          <p:spTgt spid="81929"/>
                                        </p:tgtEl>
                                      </p:cBhvr>
                                    </p:animEffect>
                                  </p:childTnLst>
                                </p:cTn>
                              </p:par>
                            </p:childTnLst>
                          </p:cTn>
                        </p:par>
                        <p:par>
                          <p:cTn id="18" fill="hold" nodeType="afterGroup">
                            <p:stCondLst>
                              <p:cond delay="2000"/>
                            </p:stCondLst>
                            <p:childTnLst>
                              <p:par>
                                <p:cTn id="19" presetID="10" presetClass="entr" presetSubtype="0" fill="hold" nodeType="afterEffect">
                                  <p:stCondLst>
                                    <p:cond delay="0"/>
                                  </p:stCondLst>
                                  <p:childTnLst>
                                    <p:set>
                                      <p:cBhvr>
                                        <p:cTn id="20" dur="1" fill="hold">
                                          <p:stCondLst>
                                            <p:cond delay="0"/>
                                          </p:stCondLst>
                                        </p:cTn>
                                        <p:tgtEl>
                                          <p:spTgt spid="81924"/>
                                        </p:tgtEl>
                                        <p:attrNameLst>
                                          <p:attrName>style.visibility</p:attrName>
                                        </p:attrNameLst>
                                      </p:cBhvr>
                                      <p:to>
                                        <p:strVal val="visible"/>
                                      </p:to>
                                    </p:set>
                                    <p:animEffect transition="in" filter="fade">
                                      <p:cBhvr>
                                        <p:cTn id="21" dur="1000"/>
                                        <p:tgtEl>
                                          <p:spTgt spid="8192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1925"/>
                                        </p:tgtEl>
                                        <p:attrNameLst>
                                          <p:attrName>style.visibility</p:attrName>
                                        </p:attrNameLst>
                                      </p:cBhvr>
                                      <p:to>
                                        <p:strVal val="visible"/>
                                      </p:to>
                                    </p:set>
                                    <p:animEffect transition="in" filter="wipe(left)">
                                      <p:cBhvr>
                                        <p:cTn id="24" dur="1000"/>
                                        <p:tgtEl>
                                          <p:spTgt spid="81925"/>
                                        </p:tgtEl>
                                      </p:cBhvr>
                                    </p:animEffect>
                                  </p:childTnLst>
                                </p:cTn>
                              </p:par>
                            </p:childTnLst>
                          </p:cTn>
                        </p:par>
                        <p:par>
                          <p:cTn id="25" fill="hold" nodeType="afterGroup">
                            <p:stCondLst>
                              <p:cond delay="3000"/>
                            </p:stCondLst>
                            <p:childTnLst>
                              <p:par>
                                <p:cTn id="26" presetID="10" presetClass="entr" presetSubtype="0" fill="hold" nodeType="afterEffect">
                                  <p:stCondLst>
                                    <p:cond delay="0"/>
                                  </p:stCondLst>
                                  <p:childTnLst>
                                    <p:set>
                                      <p:cBhvr>
                                        <p:cTn id="27" dur="1" fill="hold">
                                          <p:stCondLst>
                                            <p:cond delay="0"/>
                                          </p:stCondLst>
                                        </p:cTn>
                                        <p:tgtEl>
                                          <p:spTgt spid="81926"/>
                                        </p:tgtEl>
                                        <p:attrNameLst>
                                          <p:attrName>style.visibility</p:attrName>
                                        </p:attrNameLst>
                                      </p:cBhvr>
                                      <p:to>
                                        <p:strVal val="visible"/>
                                      </p:to>
                                    </p:set>
                                    <p:animEffect transition="in" filter="fade">
                                      <p:cBhvr>
                                        <p:cTn id="28" dur="1000"/>
                                        <p:tgtEl>
                                          <p:spTgt spid="819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1927"/>
                                        </p:tgtEl>
                                        <p:attrNameLst>
                                          <p:attrName>style.visibility</p:attrName>
                                        </p:attrNameLst>
                                      </p:cBhvr>
                                      <p:to>
                                        <p:strVal val="visible"/>
                                      </p:to>
                                    </p:set>
                                    <p:animEffect transition="in" filter="wipe(left)">
                                      <p:cBhvr>
                                        <p:cTn id="31" dur="1000"/>
                                        <p:tgtEl>
                                          <p:spTgt spid="8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p:bldP spid="81925" grpId="0"/>
      <p:bldP spid="81927" grpId="0"/>
      <p:bldP spid="819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4763" y="87313"/>
            <a:ext cx="43529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2794000"/>
            <a:ext cx="3944938"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4"/>
          <p:cNvSpPr>
            <a:spLocks noGrp="1"/>
          </p:cNvSpPr>
          <p:nvPr>
            <p:ph type="title"/>
          </p:nvPr>
        </p:nvSpPr>
        <p:spPr>
          <a:xfrm>
            <a:off x="838200" y="365125"/>
            <a:ext cx="6630988" cy="1325563"/>
          </a:xfrm>
        </p:spPr>
        <p:txBody>
          <a:bodyPr/>
          <a:lstStyle/>
          <a:p>
            <a:r>
              <a:rPr lang="ru-RU" altLang="ru-RU" smtClean="0">
                <a:solidFill>
                  <a:srgbClr val="FF0000"/>
                </a:solidFill>
                <a:latin typeface="Times New Roman" pitchFamily="18" charset="0"/>
                <a:cs typeface="Times New Roman" pitchFamily="18" charset="0"/>
              </a:rPr>
              <a:t>Искусство в чашках Петри</a:t>
            </a:r>
            <a:endParaRPr lang="ru-RU" altLang="ru-RU" smtClean="0"/>
          </a:p>
        </p:txBody>
      </p:sp>
      <p:sp>
        <p:nvSpPr>
          <p:cNvPr id="6" name="Объект 5"/>
          <p:cNvSpPr>
            <a:spLocks noGrp="1"/>
          </p:cNvSpPr>
          <p:nvPr>
            <p:ph idx="1"/>
          </p:nvPr>
        </p:nvSpPr>
        <p:spPr>
          <a:xfrm>
            <a:off x="173038" y="1825625"/>
            <a:ext cx="4951412" cy="4351338"/>
          </a:xfrm>
        </p:spPr>
        <p:txBody>
          <a:bodyPr/>
          <a:lstStyle/>
          <a:p>
            <a:pPr marL="390525" indent="-293688" eaLnBrk="1" hangingPunct="1">
              <a:spcAft>
                <a:spcPts val="1288"/>
              </a:spcAft>
              <a:buSzPct val="45000"/>
              <a:buFont typeface="Wingdings" panose="05000000000000000000" pitchFamily="2" charset="2"/>
              <a:buChar char=""/>
              <a:tabLst>
                <a:tab pos="655638" algn="l"/>
                <a:tab pos="1312863" algn="l"/>
                <a:tab pos="1970088" algn="l"/>
                <a:tab pos="2625725" algn="l"/>
                <a:tab pos="3282950" algn="l"/>
                <a:tab pos="3940175" algn="l"/>
                <a:tab pos="4595813" algn="l"/>
              </a:tabLst>
              <a:defRPr/>
            </a:pPr>
            <a:r>
              <a:rPr lang="ru-RU" altLang="ru-RU" dirty="0" smtClean="0">
                <a:latin typeface="Times New Roman" panose="02020603050405020304" pitchFamily="18" charset="0"/>
                <a:cs typeface="Times New Roman" panose="02020603050405020304" pitchFamily="18" charset="0"/>
              </a:rPr>
              <a:t>В 1936 году на II Международном конгрессе микробиологов Флеминг впервые прочитал доклад о своих опытах с пенициллином</a:t>
            </a:r>
          </a:p>
          <a:p>
            <a:pPr marL="390525" indent="-293688" eaLnBrk="1" hangingPunct="1">
              <a:spcAft>
                <a:spcPts val="1288"/>
              </a:spcAft>
              <a:buSzPct val="45000"/>
              <a:buFont typeface="Wingdings" panose="05000000000000000000" pitchFamily="2" charset="2"/>
              <a:buChar char=""/>
              <a:tabLst>
                <a:tab pos="655638" algn="l"/>
                <a:tab pos="1312863" algn="l"/>
                <a:tab pos="1970088" algn="l"/>
                <a:tab pos="2625725" algn="l"/>
                <a:tab pos="3282950" algn="l"/>
                <a:tab pos="3940175" algn="l"/>
                <a:tab pos="4595813" algn="l"/>
              </a:tabLst>
              <a:defRPr/>
            </a:pPr>
            <a:r>
              <a:rPr lang="ru-RU" altLang="ru-RU" dirty="0" smtClean="0">
                <a:latin typeface="Times New Roman" panose="02020603050405020304" pitchFamily="18" charset="0"/>
                <a:cs typeface="Times New Roman" panose="02020603050405020304" pitchFamily="18" charset="0"/>
              </a:rPr>
              <a:t>положил начало необычному изобразительному жанру</a:t>
            </a:r>
          </a:p>
          <a:p>
            <a:pPr marL="0" indent="0">
              <a:buFont typeface="Arial" panose="020B0604020202020204" pitchFamily="34" charset="0"/>
              <a:buNone/>
              <a:defRPr/>
            </a:pPr>
            <a:endParaRPr lang="ru-RU"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1000"/>
                                        <p:tgtEl>
                                          <p:spTgt spid="6">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left)">
                                      <p:cBhvr>
                                        <p:cTn id="18" dur="1000"/>
                                        <p:tgtEl>
                                          <p:spTgt spid="6">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50" y="352425"/>
            <a:ext cx="30797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9088" y="3367088"/>
            <a:ext cx="3238500"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84650" y="100013"/>
            <a:ext cx="32131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69375" y="0"/>
            <a:ext cx="3108325"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167188"/>
            <a:ext cx="5224463"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Заголовок 1"/>
          <p:cNvSpPr>
            <a:spLocks noGrp="1"/>
          </p:cNvSpPr>
          <p:nvPr>
            <p:ph type="title" idx="4294967295"/>
          </p:nvPr>
        </p:nvSpPr>
        <p:spPr>
          <a:xfrm>
            <a:off x="1925638" y="365125"/>
            <a:ext cx="5630862" cy="1325563"/>
          </a:xfrm>
        </p:spPr>
        <p:txBody>
          <a:bodyPr/>
          <a:lstStyle/>
          <a:p>
            <a:pPr eaLnBrk="1" hangingPunct="1"/>
            <a:r>
              <a:rPr lang="ru-RU" altLang="ru-RU" sz="4000" b="1" smtClean="0">
                <a:solidFill>
                  <a:srgbClr val="FF0000"/>
                </a:solidFill>
                <a:latin typeface="Times New Roman" pitchFamily="18" charset="0"/>
                <a:cs typeface="Times New Roman" pitchFamily="18" charset="0"/>
              </a:rPr>
              <a:t>А знаете ли вы, что…</a:t>
            </a:r>
          </a:p>
        </p:txBody>
      </p:sp>
      <p:pic>
        <p:nvPicPr>
          <p:cNvPr id="88067" name="Рисунок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490" y="2903734"/>
            <a:ext cx="2719729" cy="1822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8068" name="Рисунок 4" descr="геосмин после дождя, актинобактерии и цианобактерии, Интересные факты о бактериях"/>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1631" y="3665530"/>
            <a:ext cx="2726936" cy="2120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8069" name="Рисунок 5" descr="бактерии во рту человека, Интересные факты о бактериях"/>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72365" y="4454645"/>
            <a:ext cx="3178530" cy="2023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8070" name="Рисунок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269807" y="1090329"/>
            <a:ext cx="2655889" cy="2317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wipe(left)">
                                      <p:cBhvr>
                                        <p:cTn id="7" dur="1000"/>
                                        <p:tgtEl>
                                          <p:spTgt spid="8806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8067"/>
                                        </p:tgtEl>
                                        <p:attrNameLst>
                                          <p:attrName>style.visibility</p:attrName>
                                        </p:attrNameLst>
                                      </p:cBhvr>
                                      <p:to>
                                        <p:strVal val="visible"/>
                                      </p:to>
                                    </p:set>
                                    <p:animEffect transition="in" filter="fade">
                                      <p:cBhvr>
                                        <p:cTn id="11" dur="1000"/>
                                        <p:tgtEl>
                                          <p:spTgt spid="88067"/>
                                        </p:tgtEl>
                                      </p:cBhvr>
                                    </p:animEffect>
                                  </p:childTnLst>
                                </p:cTn>
                              </p:par>
                            </p:childTnLst>
                          </p:cTn>
                        </p:par>
                        <p:par>
                          <p:cTn id="12" fill="hold" nodeType="afterGroup">
                            <p:stCondLst>
                              <p:cond delay="2000"/>
                            </p:stCondLst>
                            <p:childTnLst>
                              <p:par>
                                <p:cTn id="13" presetID="6" presetClass="emph" presetSubtype="0" fill="hold" nodeType="afterEffect">
                                  <p:stCondLst>
                                    <p:cond delay="0"/>
                                  </p:stCondLst>
                                  <p:childTnLst>
                                    <p:animScale>
                                      <p:cBhvr>
                                        <p:cTn id="14" dur="2000" fill="hold"/>
                                        <p:tgtEl>
                                          <p:spTgt spid="88067"/>
                                        </p:tgtEl>
                                      </p:cBhvr>
                                      <p:by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250"/>
                                  </p:stCondLst>
                                  <p:childTnLst>
                                    <p:set>
                                      <p:cBhvr>
                                        <p:cTn id="18" dur="1" fill="hold">
                                          <p:stCondLst>
                                            <p:cond delay="0"/>
                                          </p:stCondLst>
                                        </p:cTn>
                                        <p:tgtEl>
                                          <p:spTgt spid="88068"/>
                                        </p:tgtEl>
                                        <p:attrNameLst>
                                          <p:attrName>style.visibility</p:attrName>
                                        </p:attrNameLst>
                                      </p:cBhvr>
                                      <p:to>
                                        <p:strVal val="visible"/>
                                      </p:to>
                                    </p:set>
                                    <p:animEffect transition="in" filter="fade">
                                      <p:cBhvr>
                                        <p:cTn id="19" dur="1000"/>
                                        <p:tgtEl>
                                          <p:spTgt spid="88068"/>
                                        </p:tgtEl>
                                      </p:cBhvr>
                                    </p:animEffect>
                                  </p:childTnLst>
                                </p:cTn>
                              </p:par>
                            </p:childTnLst>
                          </p:cTn>
                        </p:par>
                        <p:par>
                          <p:cTn id="20" fill="hold" nodeType="afterGroup">
                            <p:stCondLst>
                              <p:cond delay="1250"/>
                            </p:stCondLst>
                            <p:childTnLst>
                              <p:par>
                                <p:cTn id="21" presetID="6" presetClass="emph" presetSubtype="0" fill="hold" nodeType="afterEffect">
                                  <p:stCondLst>
                                    <p:cond delay="0"/>
                                  </p:stCondLst>
                                  <p:childTnLst>
                                    <p:animScale>
                                      <p:cBhvr>
                                        <p:cTn id="22" dur="1500" fill="hold"/>
                                        <p:tgtEl>
                                          <p:spTgt spid="88068"/>
                                        </p:tgtEl>
                                      </p:cBhvr>
                                      <p:by x="150000" y="15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999"/>
                                          </p:stCondLst>
                                        </p:cTn>
                                        <p:tgtEl>
                                          <p:spTgt spid="88069"/>
                                        </p:tgtEl>
                                        <p:attrNameLst>
                                          <p:attrName>style.visibility</p:attrName>
                                        </p:attrNameLst>
                                      </p:cBhvr>
                                      <p:to>
                                        <p:strVal val="visible"/>
                                      </p:to>
                                    </p:set>
                                  </p:childTnLst>
                                </p:cTn>
                              </p:par>
                            </p:childTnLst>
                          </p:cTn>
                        </p:par>
                        <p:par>
                          <p:cTn id="27" fill="hold" nodeType="afterGroup">
                            <p:stCondLst>
                              <p:cond delay="1000"/>
                            </p:stCondLst>
                            <p:childTnLst>
                              <p:par>
                                <p:cTn id="28" presetID="6" presetClass="emph" presetSubtype="0" fill="hold" nodeType="afterEffect">
                                  <p:stCondLst>
                                    <p:cond delay="0"/>
                                  </p:stCondLst>
                                  <p:childTnLst>
                                    <p:animScale>
                                      <p:cBhvr>
                                        <p:cTn id="29" dur="2000" fill="hold"/>
                                        <p:tgtEl>
                                          <p:spTgt spid="88069"/>
                                        </p:tgtEl>
                                      </p:cBhvr>
                                      <p:by x="150000" y="15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999"/>
                                          </p:stCondLst>
                                        </p:cTn>
                                        <p:tgtEl>
                                          <p:spTgt spid="88070"/>
                                        </p:tgtEl>
                                        <p:attrNameLst>
                                          <p:attrName>style.visibility</p:attrName>
                                        </p:attrNameLst>
                                      </p:cBhvr>
                                      <p:to>
                                        <p:strVal val="visible"/>
                                      </p:to>
                                    </p:set>
                                  </p:childTnLst>
                                </p:cTn>
                              </p:par>
                            </p:childTnLst>
                          </p:cTn>
                        </p:par>
                        <p:par>
                          <p:cTn id="34" fill="hold" nodeType="afterGroup">
                            <p:stCondLst>
                              <p:cond delay="1000"/>
                            </p:stCondLst>
                            <p:childTnLst>
                              <p:par>
                                <p:cTn id="35" presetID="6" presetClass="emph" presetSubtype="0" fill="hold" nodeType="afterEffect">
                                  <p:stCondLst>
                                    <p:cond delay="0"/>
                                  </p:stCondLst>
                                  <p:childTnLst>
                                    <p:animScale>
                                      <p:cBhvr>
                                        <p:cTn id="36" dur="2000" fill="hold"/>
                                        <p:tgtEl>
                                          <p:spTgt spid="880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Заголовок 2"/>
          <p:cNvSpPr>
            <a:spLocks noGrp="1"/>
          </p:cNvSpPr>
          <p:nvPr>
            <p:ph type="ctrTitle"/>
          </p:nvPr>
        </p:nvSpPr>
        <p:spPr/>
        <p:txBody>
          <a:bodyPr/>
          <a:lstStyle/>
          <a:p>
            <a:pPr eaLnBrk="1" hangingPunct="1"/>
            <a:r>
              <a:rPr lang="ru-RU" altLang="ru-RU" smtClean="0">
                <a:solidFill>
                  <a:srgbClr val="002060"/>
                </a:solidFill>
                <a:latin typeface="Times New Roman" pitchFamily="18" charset="0"/>
                <a:cs typeface="Times New Roman" pitchFamily="18" charset="0"/>
              </a:rPr>
              <a:t/>
            </a:r>
            <a:br>
              <a:rPr lang="ru-RU" altLang="ru-RU" smtClean="0">
                <a:solidFill>
                  <a:srgbClr val="002060"/>
                </a:solidFill>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Страничка 4</a:t>
            </a:r>
            <a:br>
              <a:rPr lang="ru-RU" altLang="ru-RU" smtClean="0">
                <a:solidFill>
                  <a:srgbClr val="002060"/>
                </a:solidFill>
                <a:latin typeface="Times New Roman" pitchFamily="18" charset="0"/>
                <a:cs typeface="Times New Roman" pitchFamily="18" charset="0"/>
              </a:rPr>
            </a:br>
            <a:endParaRPr lang="ru-RU" altLang="ru-RU" smtClean="0">
              <a:solidFill>
                <a:srgbClr val="FF0000"/>
              </a:solidFill>
              <a:latin typeface="Times New Roman" pitchFamily="18" charset="0"/>
              <a:cs typeface="Times New Roman" pitchFamily="18" charset="0"/>
            </a:endParaRPr>
          </a:p>
        </p:txBody>
      </p:sp>
      <p:sp>
        <p:nvSpPr>
          <p:cNvPr id="2" name="Подзаголовок 1"/>
          <p:cNvSpPr>
            <a:spLocks noGrp="1"/>
          </p:cNvSpPr>
          <p:nvPr>
            <p:ph type="subTitle" idx="1"/>
          </p:nvPr>
        </p:nvSpPr>
        <p:spPr/>
        <p:txBody>
          <a:bodyPr/>
          <a:lstStyle/>
          <a:p>
            <a:r>
              <a:rPr lang="ru-RU" altLang="ru-RU" sz="6000" smtClean="0">
                <a:solidFill>
                  <a:srgbClr val="FF0000"/>
                </a:solidFill>
                <a:latin typeface="Times New Roman" pitchFamily="18" charset="0"/>
                <a:cs typeface="Times New Roman" pitchFamily="18" charset="0"/>
              </a:rPr>
              <a:t>Литературная…</a:t>
            </a:r>
          </a:p>
          <a:p>
            <a:endParaRPr lang="ru-RU" altLang="ru-RU" smtClean="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wipe(left)">
                                      <p:cBhvr>
                                        <p:cTn id="7" dur="500"/>
                                        <p:tgtEl>
                                          <p:spTgt spid="90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Заголовок 2"/>
          <p:cNvSpPr>
            <a:spLocks noGrp="1"/>
          </p:cNvSpPr>
          <p:nvPr>
            <p:ph type="title"/>
          </p:nvPr>
        </p:nvSpPr>
        <p:spPr>
          <a:xfrm>
            <a:off x="106363" y="115888"/>
            <a:ext cx="6410325" cy="1030287"/>
          </a:xfrm>
        </p:spPr>
        <p:txBody>
          <a:bodyPr/>
          <a:lstStyle/>
          <a:p>
            <a:pPr algn="ctr" eaLnBrk="1" hangingPunct="1"/>
            <a:r>
              <a:rPr lang="ru-RU" altLang="ru-RU" sz="4000" smtClean="0">
                <a:solidFill>
                  <a:srgbClr val="FF0000"/>
                </a:solidFill>
                <a:latin typeface="Times New Roman" pitchFamily="18" charset="0"/>
                <a:cs typeface="Times New Roman" pitchFamily="18" charset="0"/>
              </a:rPr>
              <a:t>В. Каверин </a:t>
            </a:r>
            <a:br>
              <a:rPr lang="ru-RU" altLang="ru-RU" sz="4000" smtClean="0">
                <a:solidFill>
                  <a:srgbClr val="FF0000"/>
                </a:solidFill>
                <a:latin typeface="Times New Roman" pitchFamily="18" charset="0"/>
                <a:cs typeface="Times New Roman" pitchFamily="18" charset="0"/>
              </a:rPr>
            </a:br>
            <a:r>
              <a:rPr lang="ru-RU" altLang="ru-RU" sz="4000" smtClean="0">
                <a:solidFill>
                  <a:srgbClr val="FF0000"/>
                </a:solidFill>
                <a:latin typeface="Times New Roman" pitchFamily="18" charset="0"/>
                <a:cs typeface="Times New Roman" pitchFamily="18" charset="0"/>
              </a:rPr>
              <a:t>«Открытая книга»</a:t>
            </a:r>
          </a:p>
        </p:txBody>
      </p:sp>
      <p:sp>
        <p:nvSpPr>
          <p:cNvPr id="4" name="Объект 3"/>
          <p:cNvSpPr>
            <a:spLocks noGrp="1"/>
          </p:cNvSpPr>
          <p:nvPr>
            <p:ph idx="1"/>
          </p:nvPr>
        </p:nvSpPr>
        <p:spPr>
          <a:xfrm>
            <a:off x="106363" y="1146175"/>
            <a:ext cx="6410325" cy="5562600"/>
          </a:xfrm>
        </p:spPr>
        <p:txBody>
          <a:bodyPr rtlCol="0">
            <a:normAutofit lnSpcReduction="10000"/>
          </a:bodyPr>
          <a:lstStyle/>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Прототипом </a:t>
            </a:r>
            <a:r>
              <a:rPr lang="ru-RU" dirty="0">
                <a:latin typeface="Times New Roman" panose="02020603050405020304" pitchFamily="18" charset="0"/>
                <a:cs typeface="Times New Roman" panose="02020603050405020304" pitchFamily="18" charset="0"/>
              </a:rPr>
              <a:t>Татьяны </a:t>
            </a:r>
            <a:r>
              <a:rPr lang="ru-RU" dirty="0" smtClean="0">
                <a:latin typeface="Times New Roman" panose="02020603050405020304" pitchFamily="18" charset="0"/>
                <a:cs typeface="Times New Roman" panose="02020603050405020304" pitchFamily="18" charset="0"/>
              </a:rPr>
              <a:t>Власенковой </a:t>
            </a:r>
            <a:r>
              <a:rPr lang="ru-RU" dirty="0">
                <a:latin typeface="Times New Roman" panose="02020603050405020304" pitchFamily="18" charset="0"/>
                <a:cs typeface="Times New Roman" panose="02020603050405020304" pitchFamily="18" charset="0"/>
              </a:rPr>
              <a:t>стала </a:t>
            </a:r>
            <a:r>
              <a:rPr lang="ru-RU" b="1" dirty="0">
                <a:latin typeface="Times New Roman" panose="02020603050405020304" pitchFamily="18" charset="0"/>
                <a:cs typeface="Times New Roman" panose="02020603050405020304" pitchFamily="18" charset="0"/>
              </a:rPr>
              <a:t>Зинаида Виссарионовна </a:t>
            </a:r>
            <a:r>
              <a:rPr lang="ru-RU" b="1" dirty="0" err="1">
                <a:latin typeface="Times New Roman" panose="02020603050405020304" pitchFamily="18" charset="0"/>
                <a:cs typeface="Times New Roman" panose="02020603050405020304" pitchFamily="18" charset="0"/>
              </a:rPr>
              <a:t>Ермольева</a:t>
            </a:r>
            <a:r>
              <a:rPr lang="ru-RU" b="1" dirty="0">
                <a:latin typeface="Times New Roman" panose="02020603050405020304" pitchFamily="18" charset="0"/>
                <a:cs typeface="Times New Roman" panose="02020603050405020304" pitchFamily="18" charset="0"/>
              </a:rPr>
              <a:t> </a:t>
            </a:r>
            <a:endParaRPr lang="ru-RU" b="1" dirty="0" smtClean="0">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задача, возникшая перед большим отрядом микробиологов и эпидемиологов в Сталинграде, была не похожа на все, что делалось прежде, ни по характеру, ни по масштабу. Задача была неслыханная, небывалая. </a:t>
            </a:r>
            <a:r>
              <a:rPr lang="ru-RU" dirty="0" smtClean="0">
                <a:latin typeface="Times New Roman" panose="02020603050405020304" pitchFamily="18" charset="0"/>
                <a:cs typeface="Times New Roman" panose="02020603050405020304" pitchFamily="18" charset="0"/>
              </a:rPr>
              <a:t>Она </a:t>
            </a:r>
            <a:r>
              <a:rPr lang="ru-RU" dirty="0">
                <a:latin typeface="Times New Roman" panose="02020603050405020304" pitchFamily="18" charset="0"/>
                <a:cs typeface="Times New Roman" panose="02020603050405020304" pitchFamily="18" charset="0"/>
              </a:rPr>
              <a:t>заключалась в том, что мы должны были организовать сложное микробиологическое производство в осажденном городе, находившемся под тяжелой </a:t>
            </a:r>
            <a:r>
              <a:rPr lang="ru-RU" dirty="0" smtClean="0">
                <a:latin typeface="Times New Roman" panose="02020603050405020304" pitchFamily="18" charset="0"/>
                <a:cs typeface="Times New Roman" panose="02020603050405020304" pitchFamily="18" charset="0"/>
              </a:rPr>
              <a:t>угрозой» </a:t>
            </a:r>
            <a:r>
              <a:rPr lang="ru-RU" dirty="0">
                <a:latin typeface="Times New Roman" panose="02020603050405020304" pitchFamily="18" charset="0"/>
                <a:cs typeface="Times New Roman" panose="02020603050405020304" pitchFamily="18" charset="0"/>
              </a:rPr>
              <a:t>(отрывок)</a:t>
            </a:r>
          </a:p>
          <a:p>
            <a:pPr marL="0" indent="0" eaLnBrk="1" fontAlgn="auto" hangingPunct="1">
              <a:spcAft>
                <a:spcPts val="0"/>
              </a:spcAft>
              <a:buFont typeface="Arial" panose="020B0604020202020204" pitchFamily="34" charset="0"/>
              <a:buNone/>
              <a:defRPr/>
            </a:pPr>
            <a:endParaRPr lang="ru-RU" dirty="0">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endParaRPr lang="ru-RU" dirty="0"/>
          </a:p>
        </p:txBody>
      </p:sp>
      <p:pic>
        <p:nvPicPr>
          <p:cNvPr id="91140" name="Рисунок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8266" y="365125"/>
            <a:ext cx="2987675" cy="44926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1141" name="Рисунок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12710" y="1825625"/>
            <a:ext cx="3048000" cy="47307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ipe(left)">
                                      <p:cBhvr>
                                        <p:cTn id="7" dur="1000"/>
                                        <p:tgtEl>
                                          <p:spTgt spid="9216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91140"/>
                                        </p:tgtEl>
                                        <p:attrNameLst>
                                          <p:attrName>style.visibility</p:attrName>
                                        </p:attrNameLst>
                                      </p:cBhvr>
                                      <p:to>
                                        <p:strVal val="visible"/>
                                      </p:to>
                                    </p:set>
                                    <p:animEffect transition="in" filter="wipe(left)">
                                      <p:cBhvr>
                                        <p:cTn id="11" dur="1000"/>
                                        <p:tgtEl>
                                          <p:spTgt spid="91140"/>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1000"/>
                                        <p:tgtEl>
                                          <p:spTgt spid="4">
                                            <p:txEl>
                                              <p:pRg st="0" end="0"/>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wipe(left)">
                                      <p:cBhvr>
                                        <p:cTn id="19" dur="1000"/>
                                        <p:tgtEl>
                                          <p:spTgt spid="91141"/>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a:spLocks noChangeArrowheads="1"/>
          </p:cNvSpPr>
          <p:nvPr/>
        </p:nvSpPr>
        <p:spPr bwMode="auto">
          <a:xfrm>
            <a:off x="220663" y="249238"/>
            <a:ext cx="5233987"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hangingPunct="1">
              <a:lnSpc>
                <a:spcPct val="100000"/>
              </a:lnSpc>
              <a:spcBef>
                <a:spcPct val="0"/>
              </a:spcBef>
              <a:defRPr/>
            </a:pPr>
            <a:r>
              <a:rPr lang="ru-RU" altLang="ru-RU" dirty="0" smtClean="0">
                <a:latin typeface="Times New Roman" panose="02020603050405020304" pitchFamily="18" charset="0"/>
                <a:cs typeface="Times New Roman" panose="02020603050405020304" pitchFamily="18" charset="0"/>
              </a:rPr>
              <a:t>1892 г. - начал читать в Московском университете первый в России систематический  курс бактериологии для студентов и врачей </a:t>
            </a:r>
          </a:p>
          <a:p>
            <a:pPr eaLnBrk="1" hangingPunct="1">
              <a:lnSpc>
                <a:spcPct val="100000"/>
              </a:lnSpc>
              <a:spcBef>
                <a:spcPct val="0"/>
              </a:spcBef>
              <a:buFont typeface="Arial" panose="020B0604020202020204" pitchFamily="34" charset="0"/>
              <a:buNone/>
              <a:defRPr/>
            </a:pPr>
            <a:endParaRPr lang="ru-RU" altLang="ru-RU" dirty="0" smtClean="0">
              <a:latin typeface="Times New Roman" panose="02020603050405020304" pitchFamily="18" charset="0"/>
              <a:cs typeface="Times New Roman" panose="02020603050405020304" pitchFamily="18" charset="0"/>
            </a:endParaRPr>
          </a:p>
          <a:p>
            <a:pPr marL="342900" indent="-342900" eaLnBrk="1" hangingPunct="1">
              <a:lnSpc>
                <a:spcPct val="100000"/>
              </a:lnSpc>
              <a:spcBef>
                <a:spcPct val="0"/>
              </a:spcBef>
              <a:defRPr/>
            </a:pPr>
            <a:r>
              <a:rPr lang="ru-RU" altLang="ru-RU" dirty="0" smtClean="0">
                <a:latin typeface="Times New Roman" panose="02020603050405020304" pitchFamily="18" charset="0"/>
                <a:cs typeface="Times New Roman" panose="02020603050405020304" pitchFamily="18" charset="0"/>
              </a:rPr>
              <a:t>организовал бактериологическую лабораторию, выросшую впоследствии в Бактериологический  институт</a:t>
            </a:r>
          </a:p>
        </p:txBody>
      </p:sp>
      <p:pic>
        <p:nvPicPr>
          <p:cNvPr id="5" name="Shape 142" descr="http://enc.cap.ru/pics/%D1%81%D0%B0%D0%BD%D0%B0%D1%82%D0%BE%D1%80_%D1%8D%D0%BF%D0%B8%D0%B4_%D1%81%D1%82%D0%B0%D0%BD%D1%86%D0%B8%D1%8F.gi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04826" y="3490822"/>
            <a:ext cx="4451179" cy="3071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Shape 184" descr="http://www.sogoian.ru/images/memorials/memorials_039.jpg"/>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5798552" y="162610"/>
            <a:ext cx="2286000"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left)">
                                      <p:cBhvr>
                                        <p:cTn id="11" dur="1000"/>
                                        <p:tgtEl>
                                          <p:spTgt spid="4">
                                            <p:txEl>
                                              <p:pRg st="2" end="2"/>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Заголовок 1"/>
          <p:cNvSpPr>
            <a:spLocks noGrp="1"/>
          </p:cNvSpPr>
          <p:nvPr>
            <p:ph type="title" idx="4294967295"/>
          </p:nvPr>
        </p:nvSpPr>
        <p:spPr>
          <a:xfrm>
            <a:off x="0" y="365125"/>
            <a:ext cx="7854950" cy="1325563"/>
          </a:xfrm>
        </p:spPr>
        <p:txBody>
          <a:bodyPr/>
          <a:lstStyle/>
          <a:p>
            <a:pPr algn="ctr" eaLnBrk="1" hangingPunct="1"/>
            <a:r>
              <a:rPr lang="ru-RU" altLang="ru-RU" sz="4000" smtClean="0">
                <a:solidFill>
                  <a:srgbClr val="FF0000"/>
                </a:solidFill>
                <a:latin typeface="Times New Roman" pitchFamily="18" charset="0"/>
                <a:cs typeface="Times New Roman" pitchFamily="18" charset="0"/>
              </a:rPr>
              <a:t>Вл. Солоухин, Д. Голубев </a:t>
            </a:r>
            <a:br>
              <a:rPr lang="ru-RU" altLang="ru-RU" sz="4000" smtClean="0">
                <a:solidFill>
                  <a:srgbClr val="FF0000"/>
                </a:solidFill>
                <a:latin typeface="Times New Roman" pitchFamily="18" charset="0"/>
                <a:cs typeface="Times New Roman" pitchFamily="18" charset="0"/>
              </a:rPr>
            </a:br>
            <a:r>
              <a:rPr lang="ru-RU" altLang="ru-RU" sz="4000" smtClean="0">
                <a:solidFill>
                  <a:srgbClr val="FF0000"/>
                </a:solidFill>
                <a:latin typeface="Times New Roman" pitchFamily="18" charset="0"/>
                <a:cs typeface="Times New Roman" pitchFamily="18" charset="0"/>
              </a:rPr>
              <a:t>«Размышления и споры о вирусах»</a:t>
            </a:r>
            <a:br>
              <a:rPr lang="ru-RU" altLang="ru-RU" sz="4000" smtClean="0">
                <a:solidFill>
                  <a:srgbClr val="FF0000"/>
                </a:solidFill>
                <a:latin typeface="Times New Roman" pitchFamily="18" charset="0"/>
                <a:cs typeface="Times New Roman" pitchFamily="18" charset="0"/>
              </a:rPr>
            </a:br>
            <a:endParaRPr lang="ru-RU" altLang="ru-RU" sz="4000" smtClean="0">
              <a:solidFill>
                <a:srgbClr val="FF0000"/>
              </a:solidFill>
              <a:latin typeface="Times New Roman" pitchFamily="18" charset="0"/>
              <a:cs typeface="Times New Roman" pitchFamily="18" charset="0"/>
            </a:endParaRPr>
          </a:p>
        </p:txBody>
      </p:sp>
      <p:pic>
        <p:nvPicPr>
          <p:cNvPr id="93187" name="Рисунок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0501" y="275239"/>
            <a:ext cx="4150115" cy="644319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4212" name="Прямоугольник 4"/>
          <p:cNvSpPr>
            <a:spLocks noChangeArrowheads="1"/>
          </p:cNvSpPr>
          <p:nvPr/>
        </p:nvSpPr>
        <p:spPr bwMode="auto">
          <a:xfrm>
            <a:off x="304800" y="1516063"/>
            <a:ext cx="6624638"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15000"/>
              </a:lnSpc>
              <a:spcBef>
                <a:spcPct val="0"/>
              </a:spcBef>
              <a:spcAft>
                <a:spcPts val="1000"/>
              </a:spcAft>
              <a:buFont typeface="Wingdings" pitchFamily="2" charset="2"/>
              <a:buChar char="v"/>
            </a:pPr>
            <a:r>
              <a:rPr lang="ru-RU" altLang="ru-RU" sz="2400">
                <a:solidFill>
                  <a:srgbClr val="000000"/>
                </a:solidFill>
                <a:latin typeface="Times New Roman" pitchFamily="18" charset="0"/>
                <a:ea typeface="Calibri" pitchFamily="34" charset="0"/>
                <a:cs typeface="Times New Roman" pitchFamily="18" charset="0"/>
              </a:rPr>
              <a:t>Что такое вирусы: потомки самостоятельно эволюционировавших форм жизни, итог регресса бактерий, «взбесившие» гены или пришельцы из космоса? </a:t>
            </a:r>
          </a:p>
          <a:p>
            <a:pPr eaLnBrk="1" hangingPunct="1">
              <a:lnSpc>
                <a:spcPct val="115000"/>
              </a:lnSpc>
              <a:spcBef>
                <a:spcPct val="0"/>
              </a:spcBef>
              <a:spcAft>
                <a:spcPts val="1000"/>
              </a:spcAft>
              <a:buFont typeface="Wingdings" pitchFamily="2" charset="2"/>
              <a:buChar char="v"/>
            </a:pPr>
            <a:r>
              <a:rPr lang="ru-RU" altLang="ru-RU" sz="2400">
                <a:solidFill>
                  <a:srgbClr val="000000"/>
                </a:solidFill>
                <a:latin typeface="Times New Roman" pitchFamily="18" charset="0"/>
                <a:ea typeface="Calibri" pitchFamily="34" charset="0"/>
                <a:cs typeface="Times New Roman" pitchFamily="18" charset="0"/>
              </a:rPr>
              <a:t>Что представляет собой царство вирусов?</a:t>
            </a:r>
          </a:p>
          <a:p>
            <a:pPr eaLnBrk="1" hangingPunct="1">
              <a:lnSpc>
                <a:spcPct val="115000"/>
              </a:lnSpc>
              <a:spcBef>
                <a:spcPct val="0"/>
              </a:spcBef>
              <a:spcAft>
                <a:spcPts val="1000"/>
              </a:spcAft>
              <a:buFont typeface="Wingdings" pitchFamily="2" charset="2"/>
              <a:buChar char="v"/>
            </a:pPr>
            <a:r>
              <a:rPr lang="ru-RU" altLang="ru-RU" sz="2400">
                <a:solidFill>
                  <a:srgbClr val="000000"/>
                </a:solidFill>
                <a:latin typeface="Times New Roman" pitchFamily="18" charset="0"/>
                <a:ea typeface="Calibri" pitchFamily="34" charset="0"/>
                <a:cs typeface="Times New Roman" pitchFamily="18" charset="0"/>
              </a:rPr>
              <a:t>Какова их роль в биосфере и может ли человек без них обойтись?</a:t>
            </a:r>
          </a:p>
          <a:p>
            <a:pPr eaLnBrk="1" hangingPunct="1">
              <a:lnSpc>
                <a:spcPct val="115000"/>
              </a:lnSpc>
              <a:spcBef>
                <a:spcPct val="0"/>
              </a:spcBef>
              <a:spcAft>
                <a:spcPts val="1000"/>
              </a:spcAft>
              <a:buFont typeface="Wingdings" pitchFamily="2" charset="2"/>
              <a:buChar char="v"/>
            </a:pPr>
            <a:r>
              <a:rPr lang="ru-RU" altLang="ru-RU" sz="2400">
                <a:solidFill>
                  <a:srgbClr val="000000"/>
                </a:solidFill>
                <a:latin typeface="Times New Roman" pitchFamily="18" charset="0"/>
                <a:ea typeface="Calibri" pitchFamily="34" charset="0"/>
                <a:cs typeface="Times New Roman" pitchFamily="18" charset="0"/>
              </a:rPr>
              <a:t>Грипп - самая загадочная и самая изученная инфекция. </a:t>
            </a:r>
          </a:p>
          <a:p>
            <a:pPr eaLnBrk="1" hangingPunct="1">
              <a:lnSpc>
                <a:spcPct val="115000"/>
              </a:lnSpc>
              <a:spcBef>
                <a:spcPct val="0"/>
              </a:spcBef>
              <a:spcAft>
                <a:spcPts val="1000"/>
              </a:spcAft>
              <a:buFont typeface="Wingdings" pitchFamily="2" charset="2"/>
              <a:buChar char="v"/>
            </a:pPr>
            <a:r>
              <a:rPr lang="ru-RU" altLang="ru-RU" sz="2400">
                <a:solidFill>
                  <a:srgbClr val="000000"/>
                </a:solidFill>
                <a:latin typeface="Times New Roman" pitchFamily="18" charset="0"/>
                <a:ea typeface="Calibri" pitchFamily="34" charset="0"/>
                <a:cs typeface="Times New Roman" pitchFamily="18" charset="0"/>
              </a:rPr>
              <a:t>Вирусы и рак. </a:t>
            </a:r>
          </a:p>
          <a:p>
            <a:pPr eaLnBrk="1" hangingPunct="1">
              <a:lnSpc>
                <a:spcPct val="115000"/>
              </a:lnSpc>
              <a:spcBef>
                <a:spcPct val="0"/>
              </a:spcBef>
              <a:spcAft>
                <a:spcPts val="1000"/>
              </a:spcAft>
              <a:buFont typeface="Wingdings" pitchFamily="2" charset="2"/>
              <a:buChar char="v"/>
            </a:pPr>
            <a:r>
              <a:rPr lang="ru-RU" altLang="ru-RU" sz="2400">
                <a:solidFill>
                  <a:srgbClr val="000000"/>
                </a:solidFill>
                <a:latin typeface="Times New Roman" pitchFamily="18" charset="0"/>
                <a:ea typeface="Calibri" pitchFamily="34" charset="0"/>
                <a:cs typeface="Times New Roman" pitchFamily="18" charset="0"/>
              </a:rPr>
              <a:t>Вирусы и инфаркты. </a:t>
            </a:r>
            <a:endParaRPr lang="ru-RU" altLang="ru-RU" sz="2400">
              <a:ea typeface="Calibri" pitchFamily="34" charset="0"/>
              <a:cs typeface="Times New Roman"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wipe(left)">
                                      <p:cBhvr>
                                        <p:cTn id="7" dur="1000"/>
                                        <p:tgtEl>
                                          <p:spTgt spid="94210"/>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93187"/>
                                        </p:tgtEl>
                                        <p:attrNameLst>
                                          <p:attrName>style.visibility</p:attrName>
                                        </p:attrNameLst>
                                      </p:cBhvr>
                                      <p:to>
                                        <p:strVal val="visible"/>
                                      </p:to>
                                    </p:set>
                                    <p:animEffect transition="in" filter="wipe(left)">
                                      <p:cBhvr>
                                        <p:cTn id="11" dur="1000"/>
                                        <p:tgtEl>
                                          <p:spTgt spid="93187"/>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94212">
                                            <p:txEl>
                                              <p:pRg st="0" end="0"/>
                                            </p:txEl>
                                          </p:spTgt>
                                        </p:tgtEl>
                                        <p:attrNameLst>
                                          <p:attrName>style.visibility</p:attrName>
                                        </p:attrNameLst>
                                      </p:cBhvr>
                                      <p:to>
                                        <p:strVal val="visible"/>
                                      </p:to>
                                    </p:set>
                                    <p:animEffect transition="in" filter="wipe(left)">
                                      <p:cBhvr>
                                        <p:cTn id="15" dur="1000"/>
                                        <p:tgtEl>
                                          <p:spTgt spid="94212">
                                            <p:txEl>
                                              <p:pRg st="0" end="0"/>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94212">
                                            <p:txEl>
                                              <p:pRg st="1" end="1"/>
                                            </p:txEl>
                                          </p:spTgt>
                                        </p:tgtEl>
                                        <p:attrNameLst>
                                          <p:attrName>style.visibility</p:attrName>
                                        </p:attrNameLst>
                                      </p:cBhvr>
                                      <p:to>
                                        <p:strVal val="visible"/>
                                      </p:to>
                                    </p:set>
                                    <p:animEffect transition="in" filter="wipe(left)">
                                      <p:cBhvr>
                                        <p:cTn id="19" dur="1000"/>
                                        <p:tgtEl>
                                          <p:spTgt spid="94212">
                                            <p:txEl>
                                              <p:pRg st="1" end="1"/>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94212">
                                            <p:txEl>
                                              <p:pRg st="2" end="2"/>
                                            </p:txEl>
                                          </p:spTgt>
                                        </p:tgtEl>
                                        <p:attrNameLst>
                                          <p:attrName>style.visibility</p:attrName>
                                        </p:attrNameLst>
                                      </p:cBhvr>
                                      <p:to>
                                        <p:strVal val="visible"/>
                                      </p:to>
                                    </p:set>
                                    <p:animEffect transition="in" filter="wipe(left)">
                                      <p:cBhvr>
                                        <p:cTn id="23" dur="1000"/>
                                        <p:tgtEl>
                                          <p:spTgt spid="94212">
                                            <p:txEl>
                                              <p:pRg st="2" end="2"/>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94212">
                                            <p:txEl>
                                              <p:pRg st="3" end="3"/>
                                            </p:txEl>
                                          </p:spTgt>
                                        </p:tgtEl>
                                        <p:attrNameLst>
                                          <p:attrName>style.visibility</p:attrName>
                                        </p:attrNameLst>
                                      </p:cBhvr>
                                      <p:to>
                                        <p:strVal val="visible"/>
                                      </p:to>
                                    </p:set>
                                    <p:animEffect transition="in" filter="wipe(left)">
                                      <p:cBhvr>
                                        <p:cTn id="27" dur="1000"/>
                                        <p:tgtEl>
                                          <p:spTgt spid="94212">
                                            <p:txEl>
                                              <p:pRg st="3" end="3"/>
                                            </p:txEl>
                                          </p:spTgt>
                                        </p:tgtEl>
                                      </p:cBhvr>
                                    </p:animEffect>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94212">
                                            <p:txEl>
                                              <p:pRg st="4" end="4"/>
                                            </p:txEl>
                                          </p:spTgt>
                                        </p:tgtEl>
                                        <p:attrNameLst>
                                          <p:attrName>style.visibility</p:attrName>
                                        </p:attrNameLst>
                                      </p:cBhvr>
                                      <p:to>
                                        <p:strVal val="visible"/>
                                      </p:to>
                                    </p:set>
                                    <p:animEffect transition="in" filter="wipe(left)">
                                      <p:cBhvr>
                                        <p:cTn id="31" dur="1000"/>
                                        <p:tgtEl>
                                          <p:spTgt spid="94212">
                                            <p:txEl>
                                              <p:pRg st="4" end="4"/>
                                            </p:txEl>
                                          </p:spTgt>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94212">
                                            <p:txEl>
                                              <p:pRg st="5" end="5"/>
                                            </p:txEl>
                                          </p:spTgt>
                                        </p:tgtEl>
                                        <p:attrNameLst>
                                          <p:attrName>style.visibility</p:attrName>
                                        </p:attrNameLst>
                                      </p:cBhvr>
                                      <p:to>
                                        <p:strVal val="visible"/>
                                      </p:to>
                                    </p:set>
                                    <p:animEffect transition="in" filter="wipe(left)">
                                      <p:cBhvr>
                                        <p:cTn id="35" dur="1000"/>
                                        <p:tgtEl>
                                          <p:spTgt spid="942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Заголовок 1"/>
          <p:cNvSpPr>
            <a:spLocks noGrp="1"/>
          </p:cNvSpPr>
          <p:nvPr>
            <p:ph type="title" idx="4294967295"/>
          </p:nvPr>
        </p:nvSpPr>
        <p:spPr>
          <a:xfrm>
            <a:off x="0" y="365125"/>
            <a:ext cx="6881813" cy="1325563"/>
          </a:xfrm>
        </p:spPr>
        <p:txBody>
          <a:bodyPr/>
          <a:lstStyle/>
          <a:p>
            <a:pPr algn="ctr" eaLnBrk="1" hangingPunct="1"/>
            <a:r>
              <a:rPr lang="ru-RU" altLang="ru-RU" sz="4000" smtClean="0">
                <a:solidFill>
                  <a:srgbClr val="FF0000"/>
                </a:solidFill>
                <a:latin typeface="Times New Roman" pitchFamily="18" charset="0"/>
                <a:cs typeface="Times New Roman" pitchFamily="18" charset="0"/>
              </a:rPr>
              <a:t>Поль де Крюи </a:t>
            </a:r>
            <a:br>
              <a:rPr lang="ru-RU" altLang="ru-RU" sz="4000" smtClean="0">
                <a:solidFill>
                  <a:srgbClr val="FF0000"/>
                </a:solidFill>
                <a:latin typeface="Times New Roman" pitchFamily="18" charset="0"/>
                <a:cs typeface="Times New Roman" pitchFamily="18" charset="0"/>
              </a:rPr>
            </a:br>
            <a:r>
              <a:rPr lang="ru-RU" altLang="ru-RU" sz="4000" smtClean="0">
                <a:solidFill>
                  <a:srgbClr val="FF0000"/>
                </a:solidFill>
                <a:latin typeface="Times New Roman" pitchFamily="18" charset="0"/>
                <a:cs typeface="Times New Roman" pitchFamily="18" charset="0"/>
              </a:rPr>
              <a:t>«Охотники за микробами»</a:t>
            </a:r>
            <a:br>
              <a:rPr lang="ru-RU" altLang="ru-RU" sz="4000" smtClean="0">
                <a:solidFill>
                  <a:srgbClr val="FF0000"/>
                </a:solidFill>
                <a:latin typeface="Times New Roman" pitchFamily="18" charset="0"/>
                <a:cs typeface="Times New Roman" pitchFamily="18" charset="0"/>
              </a:rPr>
            </a:br>
            <a:endParaRPr lang="ru-RU" altLang="ru-RU" sz="4000" smtClean="0">
              <a:solidFill>
                <a:srgbClr val="FF0000"/>
              </a:solidFill>
              <a:latin typeface="Times New Roman" pitchFamily="18" charset="0"/>
              <a:cs typeface="Times New Roman" pitchFamily="18" charset="0"/>
            </a:endParaRPr>
          </a:p>
        </p:txBody>
      </p:sp>
      <p:pic>
        <p:nvPicPr>
          <p:cNvPr id="94211" name="Рисунок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4265" y="365125"/>
            <a:ext cx="3849688" cy="59880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5236" name="Прямоугольник 4"/>
          <p:cNvSpPr>
            <a:spLocks noChangeArrowheads="1"/>
          </p:cNvSpPr>
          <p:nvPr/>
        </p:nvSpPr>
        <p:spPr bwMode="auto">
          <a:xfrm>
            <a:off x="192088" y="1690688"/>
            <a:ext cx="685482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15000"/>
              </a:lnSpc>
              <a:spcBef>
                <a:spcPct val="0"/>
              </a:spcBef>
              <a:spcAft>
                <a:spcPts val="1000"/>
              </a:spcAft>
              <a:buFontTx/>
              <a:buNone/>
            </a:pPr>
            <a:r>
              <a:rPr lang="ru-RU" altLang="ru-RU" sz="3200">
                <a:latin typeface="Times New Roman" pitchFamily="18" charset="0"/>
                <a:ea typeface="Calibri" pitchFamily="34" charset="0"/>
                <a:cs typeface="Times New Roman" pitchFamily="18" charset="0"/>
              </a:rPr>
              <a:t>«Ему казалась крайне неправдоподобной мысль о том, что эти маленькие существа падают вместе с дождем с неба. Не мог, разумеется, Бог наварить их в горшке дождевой воды из ничего! Есть только один способ узнать откуда они явились…» (отрывок)</a:t>
            </a:r>
            <a:endParaRPr lang="ru-RU" altLang="ru-RU" sz="3200">
              <a:ea typeface="Calibri" pitchFamily="34" charset="0"/>
              <a:cs typeface="Times New Roman"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wipe(left)">
                                      <p:cBhvr>
                                        <p:cTn id="7" dur="1000"/>
                                        <p:tgtEl>
                                          <p:spTgt spid="9523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94211"/>
                                        </p:tgtEl>
                                        <p:attrNameLst>
                                          <p:attrName>style.visibility</p:attrName>
                                        </p:attrNameLst>
                                      </p:cBhvr>
                                      <p:to>
                                        <p:strVal val="visible"/>
                                      </p:to>
                                    </p:set>
                                    <p:animEffect transition="in" filter="wipe(left)">
                                      <p:cBhvr>
                                        <p:cTn id="11" dur="1000"/>
                                        <p:tgtEl>
                                          <p:spTgt spid="94211"/>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95236">
                                            <p:txEl>
                                              <p:pRg st="0" end="0"/>
                                            </p:txEl>
                                          </p:spTgt>
                                        </p:tgtEl>
                                        <p:attrNameLst>
                                          <p:attrName>style.visibility</p:attrName>
                                        </p:attrNameLst>
                                      </p:cBhvr>
                                      <p:to>
                                        <p:strVal val="visible"/>
                                      </p:to>
                                    </p:set>
                                    <p:animEffect transition="in" filter="wipe(left)">
                                      <p:cBhvr>
                                        <p:cTn id="15" dur="1000"/>
                                        <p:tgtEl>
                                          <p:spTgt spid="952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365125"/>
            <a:ext cx="7373938" cy="1325563"/>
          </a:xfrm>
        </p:spPr>
        <p:txBody>
          <a:bodyPr rtlCol="0">
            <a:normAutofit fontScale="90000"/>
          </a:bodyPr>
          <a:lstStyle/>
          <a:p>
            <a:pPr eaLnBrk="1" fontAlgn="auto" hangingPunct="1">
              <a:spcAft>
                <a:spcPts val="0"/>
              </a:spcAft>
              <a:defRPr/>
            </a:pPr>
            <a:r>
              <a:rPr lang="ru-RU" dirty="0" smtClean="0">
                <a:solidFill>
                  <a:srgbClr val="FF0000"/>
                </a:solidFill>
                <a:latin typeface="Times New Roman" panose="02020603050405020304" pitchFamily="18" charset="0"/>
                <a:cs typeface="Times New Roman" panose="02020603050405020304" pitchFamily="18" charset="0"/>
              </a:rPr>
              <a:t>Джессика </a:t>
            </a:r>
            <a:r>
              <a:rPr lang="ru-RU" dirty="0" err="1" smtClean="0">
                <a:solidFill>
                  <a:srgbClr val="FF0000"/>
                </a:solidFill>
                <a:latin typeface="Times New Roman" panose="02020603050405020304" pitchFamily="18" charset="0"/>
                <a:cs typeface="Times New Roman" panose="02020603050405020304" pitchFamily="18" charset="0"/>
              </a:rPr>
              <a:t>Снайдер</a:t>
            </a:r>
            <a:r>
              <a:rPr lang="ru-RU" dirty="0" smtClean="0">
                <a:solidFill>
                  <a:srgbClr val="FF0000"/>
                </a:solidFill>
                <a:latin typeface="Times New Roman" panose="02020603050405020304" pitchFamily="18" charset="0"/>
                <a:cs typeface="Times New Roman" panose="02020603050405020304" pitchFamily="18" charset="0"/>
              </a:rPr>
              <a:t> </a:t>
            </a:r>
            <a:r>
              <a:rPr lang="ru-RU" dirty="0">
                <a:solidFill>
                  <a:srgbClr val="FF0000"/>
                </a:solidFill>
                <a:latin typeface="Times New Roman" panose="02020603050405020304" pitchFamily="18" charset="0"/>
                <a:cs typeface="Times New Roman" panose="02020603050405020304" pitchFamily="18" charset="0"/>
              </a:rPr>
              <a:t>Сакс </a:t>
            </a:r>
            <a:r>
              <a:rPr lang="ru-RU" dirty="0" smtClean="0">
                <a:solidFill>
                  <a:srgbClr val="FF0000"/>
                </a:solidFill>
                <a:latin typeface="Times New Roman" panose="02020603050405020304" pitchFamily="18" charset="0"/>
                <a:cs typeface="Times New Roman" panose="02020603050405020304" pitchFamily="18" charset="0"/>
              </a:rPr>
              <a:t/>
            </a:r>
            <a:br>
              <a:rPr lang="ru-RU" dirty="0" smtClean="0">
                <a:solidFill>
                  <a:srgbClr val="FF0000"/>
                </a:solidFill>
                <a:latin typeface="Times New Roman" panose="02020603050405020304" pitchFamily="18" charset="0"/>
                <a:cs typeface="Times New Roman" panose="02020603050405020304" pitchFamily="18" charset="0"/>
              </a:rPr>
            </a:br>
            <a:r>
              <a:rPr lang="ru-RU" dirty="0" smtClean="0">
                <a:solidFill>
                  <a:srgbClr val="FF0000"/>
                </a:solidFill>
                <a:latin typeface="Times New Roman" panose="02020603050405020304" pitchFamily="18" charset="0"/>
                <a:cs typeface="Times New Roman" panose="02020603050405020304" pitchFamily="18" charset="0"/>
              </a:rPr>
              <a:t>«</a:t>
            </a:r>
            <a:r>
              <a:rPr lang="ru-RU" dirty="0">
                <a:solidFill>
                  <a:srgbClr val="FF0000"/>
                </a:solidFill>
                <a:latin typeface="Times New Roman" panose="02020603050405020304" pitchFamily="18" charset="0"/>
                <a:cs typeface="Times New Roman" panose="02020603050405020304" pitchFamily="18" charset="0"/>
              </a:rPr>
              <a:t>Микробы хорошие и плохие»</a:t>
            </a:r>
            <a:br>
              <a:rPr lang="ru-RU" dirty="0">
                <a:solidFill>
                  <a:srgbClr val="FF0000"/>
                </a:solidFill>
                <a:latin typeface="Times New Roman" panose="02020603050405020304" pitchFamily="18" charset="0"/>
                <a:cs typeface="Times New Roman" panose="02020603050405020304" pitchFamily="18" charset="0"/>
              </a:rPr>
            </a:br>
            <a:endParaRPr lang="ru-RU" dirty="0">
              <a:solidFill>
                <a:srgbClr val="FF0000"/>
              </a:solidFill>
              <a:latin typeface="Times New Roman" panose="02020603050405020304" pitchFamily="18" charset="0"/>
              <a:cs typeface="Times New Roman" panose="02020603050405020304" pitchFamily="18" charset="0"/>
            </a:endParaRPr>
          </a:p>
        </p:txBody>
      </p:sp>
      <p:sp>
        <p:nvSpPr>
          <p:cNvPr id="95235" name="Прямоугольник 3"/>
          <p:cNvSpPr>
            <a:spLocks noChangeArrowheads="1"/>
          </p:cNvSpPr>
          <p:nvPr/>
        </p:nvSpPr>
        <p:spPr bwMode="auto">
          <a:xfrm>
            <a:off x="361950" y="1466850"/>
            <a:ext cx="6096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buFont typeface="Wingdings" panose="05000000000000000000" pitchFamily="2" charset="2"/>
              <a:buChar char="v"/>
              <a:defRPr/>
            </a:pPr>
            <a:r>
              <a:rPr lang="ru-RU" altLang="ru-RU" dirty="0" smtClean="0">
                <a:solidFill>
                  <a:srgbClr val="2E2A27"/>
                </a:solidFill>
                <a:latin typeface="Times New Roman" panose="02020603050405020304" pitchFamily="18" charset="0"/>
              </a:rPr>
              <a:t>Улучшение санитарных условий – хорошо или плохо?</a:t>
            </a:r>
          </a:p>
          <a:p>
            <a:pPr eaLnBrk="1" hangingPunct="1">
              <a:lnSpc>
                <a:spcPct val="100000"/>
              </a:lnSpc>
              <a:spcBef>
                <a:spcPct val="0"/>
              </a:spcBef>
              <a:buFont typeface="Arial" panose="020B0604020202020204" pitchFamily="34" charset="0"/>
              <a:buNone/>
              <a:defRPr/>
            </a:pPr>
            <a:endParaRPr lang="ru-RU" altLang="ru-RU" dirty="0" smtClean="0">
              <a:solidFill>
                <a:srgbClr val="2E2A27"/>
              </a:solidFill>
              <a:latin typeface="Times New Roman" panose="02020603050405020304" pitchFamily="18" charset="0"/>
            </a:endParaRPr>
          </a:p>
          <a:p>
            <a:pPr marL="285750" indent="-285750" eaLnBrk="1" hangingPunct="1">
              <a:lnSpc>
                <a:spcPct val="100000"/>
              </a:lnSpc>
              <a:spcBef>
                <a:spcPct val="0"/>
              </a:spcBef>
              <a:buFont typeface="Wingdings" panose="05000000000000000000" pitchFamily="2" charset="2"/>
              <a:buChar char="v"/>
              <a:defRPr/>
            </a:pPr>
            <a:r>
              <a:rPr lang="ru-RU" altLang="ru-RU" dirty="0" smtClean="0">
                <a:solidFill>
                  <a:srgbClr val="2E2A27"/>
                </a:solidFill>
                <a:latin typeface="Times New Roman" panose="02020603050405020304" pitchFamily="18" charset="0"/>
              </a:rPr>
              <a:t>Широкое применение антибиотиков – благо или вред? </a:t>
            </a:r>
          </a:p>
          <a:p>
            <a:pPr eaLnBrk="1" hangingPunct="1">
              <a:lnSpc>
                <a:spcPct val="100000"/>
              </a:lnSpc>
              <a:spcBef>
                <a:spcPct val="0"/>
              </a:spcBef>
              <a:buFont typeface="Arial" panose="020B0604020202020204" pitchFamily="34" charset="0"/>
              <a:buNone/>
              <a:defRPr/>
            </a:pPr>
            <a:endParaRPr lang="ru-RU" altLang="ru-RU" dirty="0" smtClean="0">
              <a:solidFill>
                <a:srgbClr val="2E2A27"/>
              </a:solidFill>
              <a:latin typeface="Times New Roman" panose="02020603050405020304" pitchFamily="18" charset="0"/>
            </a:endParaRPr>
          </a:p>
          <a:p>
            <a:pPr marL="285750" indent="-285750" eaLnBrk="1" hangingPunct="1">
              <a:lnSpc>
                <a:spcPct val="100000"/>
              </a:lnSpc>
              <a:spcBef>
                <a:spcPct val="0"/>
              </a:spcBef>
              <a:buFont typeface="Wingdings" panose="05000000000000000000" pitchFamily="2" charset="2"/>
              <a:buChar char="v"/>
              <a:defRPr/>
            </a:pPr>
            <a:r>
              <a:rPr lang="ru-RU" altLang="ru-RU" dirty="0" smtClean="0">
                <a:solidFill>
                  <a:srgbClr val="2E2A27"/>
                </a:solidFill>
                <a:latin typeface="Times New Roman" panose="02020603050405020304" pitchFamily="18" charset="0"/>
              </a:rPr>
              <a:t>«Гигиеническая гипотеза» -  прогрессирующий всплеск иммунных и других заболеваний связан с нашей чрезмерной заботой об улучшении санитарных условий.</a:t>
            </a:r>
            <a:endParaRPr lang="ru-RU" altLang="ru-RU" dirty="0" smtClean="0"/>
          </a:p>
        </p:txBody>
      </p:sp>
      <p:pic>
        <p:nvPicPr>
          <p:cNvPr id="95236" name="Рисунок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4375" y="188913"/>
            <a:ext cx="4473575" cy="666908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95236"/>
                                        </p:tgtEl>
                                        <p:attrNameLst>
                                          <p:attrName>style.visibility</p:attrName>
                                        </p:attrNameLst>
                                      </p:cBhvr>
                                      <p:to>
                                        <p:strVal val="visible"/>
                                      </p:to>
                                    </p:set>
                                    <p:animEffect transition="in" filter="wipe(left)">
                                      <p:cBhvr>
                                        <p:cTn id="11" dur="1000"/>
                                        <p:tgtEl>
                                          <p:spTgt spid="95236"/>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95235">
                                            <p:txEl>
                                              <p:pRg st="0" end="0"/>
                                            </p:txEl>
                                          </p:spTgt>
                                        </p:tgtEl>
                                        <p:attrNameLst>
                                          <p:attrName>style.visibility</p:attrName>
                                        </p:attrNameLst>
                                      </p:cBhvr>
                                      <p:to>
                                        <p:strVal val="visible"/>
                                      </p:to>
                                    </p:set>
                                    <p:animEffect transition="in" filter="wipe(left)">
                                      <p:cBhvr>
                                        <p:cTn id="15" dur="1000"/>
                                        <p:tgtEl>
                                          <p:spTgt spid="95235">
                                            <p:txEl>
                                              <p:pRg st="0" end="0"/>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Effect transition="in" filter="wipe(left)">
                                      <p:cBhvr>
                                        <p:cTn id="19" dur="1000"/>
                                        <p:tgtEl>
                                          <p:spTgt spid="95235">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animEffect transition="in" filter="wipe(left)">
                                      <p:cBhvr>
                                        <p:cTn id="23" dur="1000"/>
                                        <p:tgtEl>
                                          <p:spTgt spid="952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Заголовок 3"/>
          <p:cNvSpPr>
            <a:spLocks noGrp="1"/>
          </p:cNvSpPr>
          <p:nvPr>
            <p:ph type="ctrTitle"/>
          </p:nvPr>
        </p:nvSpPr>
        <p:spPr/>
        <p:txBody>
          <a:bodyPr/>
          <a:lstStyle/>
          <a:p>
            <a:pPr eaLnBrk="1" hangingPunct="1"/>
            <a:r>
              <a:rPr lang="ru-RU" altLang="ru-RU" smtClean="0">
                <a:latin typeface="Times New Roman" pitchFamily="18" charset="0"/>
                <a:cs typeface="Times New Roman" pitchFamily="18" charset="0"/>
              </a:rPr>
              <a:t/>
            </a:r>
            <a:br>
              <a:rPr lang="ru-RU" altLang="ru-RU" smtClean="0">
                <a:latin typeface="Times New Roman" pitchFamily="18" charset="0"/>
                <a:cs typeface="Times New Roman" pitchFamily="18" charset="0"/>
              </a:rPr>
            </a:br>
            <a:r>
              <a:rPr lang="ru-RU" altLang="ru-RU" smtClean="0">
                <a:solidFill>
                  <a:srgbClr val="002060"/>
                </a:solidFill>
                <a:latin typeface="Times New Roman" pitchFamily="18" charset="0"/>
                <a:cs typeface="Times New Roman" pitchFamily="18" charset="0"/>
              </a:rPr>
              <a:t>Страничка 5</a:t>
            </a:r>
            <a:br>
              <a:rPr lang="ru-RU" altLang="ru-RU" smtClean="0">
                <a:solidFill>
                  <a:srgbClr val="002060"/>
                </a:solidFill>
                <a:latin typeface="Times New Roman" pitchFamily="18" charset="0"/>
                <a:cs typeface="Times New Roman" pitchFamily="18" charset="0"/>
              </a:rPr>
            </a:br>
            <a:endParaRPr lang="ru-RU" altLang="ru-RU" smtClean="0">
              <a:solidFill>
                <a:srgbClr val="FF0000"/>
              </a:solidFill>
              <a:latin typeface="Times New Roman" pitchFamily="18" charset="0"/>
              <a:cs typeface="Times New Roman" pitchFamily="18" charset="0"/>
            </a:endParaRPr>
          </a:p>
        </p:txBody>
      </p:sp>
      <p:sp>
        <p:nvSpPr>
          <p:cNvPr id="2" name="Подзаголовок 1"/>
          <p:cNvSpPr>
            <a:spLocks noGrp="1"/>
          </p:cNvSpPr>
          <p:nvPr>
            <p:ph type="subTitle" idx="1"/>
          </p:nvPr>
        </p:nvSpPr>
        <p:spPr/>
        <p:txBody>
          <a:bodyPr/>
          <a:lstStyle/>
          <a:p>
            <a:r>
              <a:rPr lang="ru-RU" altLang="ru-RU" sz="6000" smtClean="0">
                <a:solidFill>
                  <a:srgbClr val="FF0000"/>
                </a:solidFill>
                <a:latin typeface="Times New Roman" pitchFamily="18" charset="0"/>
                <a:cs typeface="Times New Roman" pitchFamily="18" charset="0"/>
              </a:rPr>
              <a:t>Немного отдохнем…</a:t>
            </a:r>
          </a:p>
          <a:p>
            <a:endParaRPr lang="ru-RU" altLang="ru-RU" smtClean="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wipe(left)">
                                      <p:cBhvr>
                                        <p:cTn id="7" dur="1000"/>
                                        <p:tgtEl>
                                          <p:spTgt spid="962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2"/>
          <p:cNvSpPr>
            <a:spLocks noGrp="1"/>
          </p:cNvSpPr>
          <p:nvPr>
            <p:ph type="title" idx="4294967295"/>
          </p:nvPr>
        </p:nvSpPr>
        <p:spPr>
          <a:xfrm>
            <a:off x="0" y="365125"/>
            <a:ext cx="11858625" cy="298450"/>
          </a:xfrm>
        </p:spPr>
        <p:txBody>
          <a:bodyPr/>
          <a:lstStyle/>
          <a:p>
            <a:pPr algn="ctr" eaLnBrk="1" hangingPunct="1"/>
            <a:r>
              <a:rPr lang="ru-RU" altLang="ru-RU" sz="4800" smtClean="0">
                <a:solidFill>
                  <a:srgbClr val="FF0000"/>
                </a:solidFill>
                <a:latin typeface="Times New Roman" pitchFamily="18" charset="0"/>
                <a:cs typeface="Times New Roman" pitchFamily="18" charset="0"/>
              </a:rPr>
              <a:t>Викторина! Викторина! Викторина!</a:t>
            </a:r>
          </a:p>
        </p:txBody>
      </p:sp>
      <p:sp>
        <p:nvSpPr>
          <p:cNvPr id="4" name="Объект 3"/>
          <p:cNvSpPr>
            <a:spLocks noGrp="1"/>
          </p:cNvSpPr>
          <p:nvPr>
            <p:ph idx="4294967295"/>
          </p:nvPr>
        </p:nvSpPr>
        <p:spPr>
          <a:xfrm>
            <a:off x="144463" y="817563"/>
            <a:ext cx="12047537" cy="5919787"/>
          </a:xfrm>
        </p:spPr>
        <p:txBody>
          <a:bodyPr rtlCol="0">
            <a:noAutofit/>
          </a:bodyPr>
          <a:lstStyle/>
          <a:p>
            <a:pPr marL="514350" indent="-514350" eaLnBrk="1" fontAlgn="auto" hangingPunct="1">
              <a:spcAft>
                <a:spcPts val="0"/>
              </a:spcAft>
              <a:buFont typeface="Arial" panose="020B0604020202020204" pitchFamily="34" charset="0"/>
              <a:buAutoNum type="arabicPeriod"/>
              <a:defRPr/>
            </a:pPr>
            <a:r>
              <a:rPr lang="ru-RU" dirty="0" smtClean="0">
                <a:latin typeface="Times New Roman" panose="02020603050405020304" pitchFamily="18" charset="0"/>
                <a:cs typeface="Times New Roman" panose="02020603050405020304" pitchFamily="18" charset="0"/>
              </a:rPr>
              <a:t>Назовите </a:t>
            </a:r>
            <a:r>
              <a:rPr lang="ru-RU" b="1" dirty="0">
                <a:latin typeface="Times New Roman" panose="02020603050405020304" pitchFamily="18" charset="0"/>
                <a:cs typeface="Times New Roman" panose="02020603050405020304" pitchFamily="18" charset="0"/>
              </a:rPr>
              <a:t>имя</a:t>
            </a:r>
            <a:r>
              <a:rPr lang="ru-RU" dirty="0">
                <a:latin typeface="Times New Roman" panose="02020603050405020304" pitchFamily="18" charset="0"/>
                <a:cs typeface="Times New Roman" panose="02020603050405020304" pitchFamily="18" charset="0"/>
              </a:rPr>
              <a:t> ученого – основоположника  микробиологической и </a:t>
            </a:r>
            <a:endParaRPr lang="ru-RU"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иммунологической </a:t>
            </a:r>
            <a:r>
              <a:rPr lang="ru-RU" dirty="0">
                <a:latin typeface="Times New Roman" panose="02020603050405020304" pitchFamily="18" charset="0"/>
                <a:cs typeface="Times New Roman" panose="02020603050405020304" pitchFamily="18" charset="0"/>
              </a:rPr>
              <a:t>наук в  </a:t>
            </a:r>
            <a:r>
              <a:rPr lang="ru-RU" dirty="0" smtClean="0">
                <a:latin typeface="Times New Roman" panose="02020603050405020304" pitchFamily="18" charset="0"/>
                <a:cs typeface="Times New Roman" panose="02020603050405020304" pitchFamily="18" charset="0"/>
              </a:rPr>
              <a:t>России.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smtClean="0">
                <a:latin typeface="Times New Roman" panose="02020603050405020304" pitchFamily="18" charset="0"/>
                <a:cs typeface="Times New Roman" panose="02020603050405020304" pitchFamily="18" charset="0"/>
              </a:rPr>
              <a:t>2. Сторонники </a:t>
            </a:r>
            <a:r>
              <a:rPr lang="ru-RU" dirty="0">
                <a:latin typeface="Times New Roman" panose="02020603050405020304" pitchFamily="18" charset="0"/>
                <a:cs typeface="Times New Roman" panose="02020603050405020304" pitchFamily="18" charset="0"/>
              </a:rPr>
              <a:t>какой теории  опровергали идею И.И</a:t>
            </a:r>
            <a:r>
              <a:rPr lang="ru-RU" dirty="0" smtClean="0">
                <a:latin typeface="Times New Roman" panose="02020603050405020304" pitchFamily="18" charset="0"/>
                <a:cs typeface="Times New Roman" panose="02020603050405020304" pitchFamily="18" charset="0"/>
              </a:rPr>
              <a:t>. Мечникова  </a:t>
            </a:r>
            <a:r>
              <a:rPr lang="ru-RU" dirty="0">
                <a:latin typeface="Times New Roman" panose="02020603050405020304" pitchFamily="18" charset="0"/>
                <a:cs typeface="Times New Roman" panose="02020603050405020304" pitchFamily="18" charset="0"/>
              </a:rPr>
              <a:t>о </a:t>
            </a:r>
            <a:endParaRPr lang="ru-RU"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фагоцитах</a:t>
            </a:r>
            <a:r>
              <a:rPr lang="ru-RU" dirty="0">
                <a:latin typeface="Times New Roman" panose="02020603050405020304" pitchFamily="18" charset="0"/>
                <a:cs typeface="Times New Roman" panose="02020603050405020304" pitchFamily="18" charset="0"/>
              </a:rPr>
              <a:t>, как  о пожирателях микробов? </a:t>
            </a:r>
            <a:endParaRPr lang="ru-RU"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smtClean="0">
                <a:latin typeface="Times New Roman" panose="02020603050405020304" pitchFamily="18" charset="0"/>
                <a:cs typeface="Times New Roman" panose="02020603050405020304" pitchFamily="18" charset="0"/>
              </a:rPr>
              <a:t>3. Назовите </a:t>
            </a:r>
            <a:r>
              <a:rPr lang="ru-RU" dirty="0">
                <a:latin typeface="Times New Roman" panose="02020603050405020304" pitchFamily="18" charset="0"/>
                <a:cs typeface="Times New Roman" panose="02020603050405020304" pitchFamily="18" charset="0"/>
              </a:rPr>
              <a:t>имя ученого, который  начал читать в Московском </a:t>
            </a:r>
            <a:r>
              <a:rPr lang="ru-RU" dirty="0" smtClean="0">
                <a:latin typeface="Times New Roman" panose="02020603050405020304" pitchFamily="18" charset="0"/>
                <a:cs typeface="Times New Roman" panose="02020603050405020304" pitchFamily="18" charset="0"/>
              </a:rPr>
              <a:t>университете </a:t>
            </a: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первый </a:t>
            </a:r>
            <a:r>
              <a:rPr lang="ru-RU" dirty="0">
                <a:latin typeface="Times New Roman" panose="02020603050405020304" pitchFamily="18" charset="0"/>
                <a:cs typeface="Times New Roman" panose="02020603050405020304" pitchFamily="18" charset="0"/>
              </a:rPr>
              <a:t>в России систематический  </a:t>
            </a:r>
            <a:r>
              <a:rPr lang="ru-RU" dirty="0" smtClean="0">
                <a:latin typeface="Times New Roman" panose="02020603050405020304" pitchFamily="18" charset="0"/>
                <a:cs typeface="Times New Roman" panose="02020603050405020304" pitchFamily="18" charset="0"/>
              </a:rPr>
              <a:t>курс бактериологии </a:t>
            </a:r>
            <a:r>
              <a:rPr lang="ru-RU" dirty="0">
                <a:latin typeface="Times New Roman" panose="02020603050405020304" pitchFamily="18" charset="0"/>
                <a:cs typeface="Times New Roman" panose="02020603050405020304" pitchFamily="18" charset="0"/>
              </a:rPr>
              <a:t>для студентов </a:t>
            </a:r>
            <a:r>
              <a:rPr lang="ru-RU" dirty="0" smtClean="0">
                <a:latin typeface="Times New Roman" panose="02020603050405020304" pitchFamily="18" charset="0"/>
                <a:cs typeface="Times New Roman" panose="02020603050405020304" pitchFamily="18" charset="0"/>
              </a:rPr>
              <a:t> </a:t>
            </a:r>
          </a:p>
          <a:p>
            <a:pPr marL="0" indent="0" eaLnBrk="1" fontAlgn="auto" hangingPunct="1">
              <a:spcAft>
                <a:spcPts val="0"/>
              </a:spcAft>
              <a:buFont typeface="Arial" panose="020B0604020202020204" pitchFamily="34" charset="0"/>
              <a:buNone/>
              <a:defRPr/>
            </a:pPr>
            <a:r>
              <a:rPr lang="ru-RU" dirty="0" smtClean="0">
                <a:latin typeface="Times New Roman" panose="02020603050405020304" pitchFamily="18" charset="0"/>
                <a:cs typeface="Times New Roman" panose="02020603050405020304" pitchFamily="18" charset="0"/>
              </a:rPr>
              <a:t>    и </a:t>
            </a:r>
            <a:r>
              <a:rPr lang="ru-RU" dirty="0">
                <a:latin typeface="Times New Roman" panose="02020603050405020304" pitchFamily="18" charset="0"/>
                <a:cs typeface="Times New Roman" panose="02020603050405020304" pitchFamily="18" charset="0"/>
              </a:rPr>
              <a:t>врачей. </a:t>
            </a:r>
            <a:endParaRPr lang="ru-RU"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ru-RU" dirty="0" smtClean="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В 1917г</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в Московском университете была </a:t>
            </a:r>
            <a:r>
              <a:rPr lang="ru-RU" dirty="0">
                <a:latin typeface="Times New Roman" panose="02020603050405020304" pitchFamily="18" charset="0"/>
                <a:cs typeface="Times New Roman" panose="02020603050405020304" pitchFamily="18" charset="0"/>
              </a:rPr>
              <a:t>присвоена степень </a:t>
            </a:r>
            <a:r>
              <a:rPr lang="ru-RU" dirty="0" smtClean="0">
                <a:latin typeface="Times New Roman" panose="02020603050405020304" pitchFamily="18" charset="0"/>
                <a:cs typeface="Times New Roman" panose="02020603050405020304" pitchFamily="18" charset="0"/>
              </a:rPr>
              <a:t>доктора</a:t>
            </a: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медицины без защиты </a:t>
            </a:r>
            <a:r>
              <a:rPr lang="ru-RU" dirty="0" smtClean="0">
                <a:latin typeface="Times New Roman" panose="02020603050405020304" pitchFamily="18" charset="0"/>
                <a:cs typeface="Times New Roman" panose="02020603050405020304" pitchFamily="18" charset="0"/>
              </a:rPr>
              <a:t>диссертации. </a:t>
            </a:r>
            <a:r>
              <a:rPr lang="ru-RU" dirty="0">
                <a:latin typeface="Times New Roman" panose="02020603050405020304" pitchFamily="18" charset="0"/>
                <a:cs typeface="Times New Roman" panose="02020603050405020304" pitchFamily="18" charset="0"/>
              </a:rPr>
              <a:t>Кому она была присвоена</a:t>
            </a:r>
            <a:r>
              <a:rPr lang="ru-RU" dirty="0" smtClean="0">
                <a:latin typeface="Times New Roman" panose="02020603050405020304" pitchFamily="18" charset="0"/>
                <a:cs typeface="Times New Roman" panose="02020603050405020304" pitchFamily="18" charset="0"/>
              </a:rPr>
              <a:t>?</a:t>
            </a:r>
          </a:p>
          <a:p>
            <a:pPr marL="0" indent="0" eaLnBrk="1" fontAlgn="auto" hangingPunct="1">
              <a:spcAft>
                <a:spcPts val="0"/>
              </a:spcAft>
              <a:buFont typeface="Arial" panose="020B0604020202020204" pitchFamily="34" charset="0"/>
              <a:buNone/>
              <a:defRPr/>
            </a:pPr>
            <a:r>
              <a:rPr lang="ru-RU" dirty="0" smtClean="0">
                <a:latin typeface="Times New Roman" panose="02020603050405020304" pitchFamily="18" charset="0"/>
                <a:cs typeface="Times New Roman" panose="02020603050405020304" pitchFamily="18" charset="0"/>
              </a:rPr>
              <a:t>5. Л.А. Зильбер был старшим братом писателя В. Каверина, написавшего</a:t>
            </a:r>
          </a:p>
          <a:p>
            <a:pPr marL="0" indent="0"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роман о микробиологах. Какой это роман?</a:t>
            </a:r>
            <a:endParaRPr lang="ru-RU"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ru-RU" dirty="0" smtClean="0">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fade">
                                      <p:cBhvr>
                                        <p:cTn id="7" dur="2000"/>
                                        <p:tgtEl>
                                          <p:spTgt spid="97282"/>
                                        </p:tgtEl>
                                      </p:cBhvr>
                                    </p:animEffect>
                                    <p:anim calcmode="lin" valueType="num">
                                      <p:cBhvr>
                                        <p:cTn id="8" dur="2000" fill="hold"/>
                                        <p:tgtEl>
                                          <p:spTgt spid="97282"/>
                                        </p:tgtEl>
                                        <p:attrNameLst>
                                          <p:attrName>ppt_w</p:attrName>
                                        </p:attrNameLst>
                                      </p:cBhvr>
                                      <p:tavLst>
                                        <p:tav tm="0" fmla="#ppt_w*sin(2.5*pi*$)">
                                          <p:val>
                                            <p:fltVal val="0"/>
                                          </p:val>
                                        </p:tav>
                                        <p:tav tm="100000">
                                          <p:val>
                                            <p:fltVal val="1"/>
                                          </p:val>
                                        </p:tav>
                                      </p:tavLst>
                                    </p:anim>
                                    <p:anim calcmode="lin" valueType="num">
                                      <p:cBhvr>
                                        <p:cTn id="9" dur="2000" fill="hold"/>
                                        <p:tgtEl>
                                          <p:spTgt spid="9728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1000"/>
                                        <p:tgtEl>
                                          <p:spTgt spid="4">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1000"/>
                                        <p:tgtEl>
                                          <p:spTgt spid="4">
                                            <p:txEl>
                                              <p:pRg st="6" end="6"/>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1000"/>
                                        <p:tgtEl>
                                          <p:spTgt spid="4">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fade">
                                      <p:cBhvr>
                                        <p:cTn id="49" dur="1000"/>
                                        <p:tgtEl>
                                          <p:spTgt spid="4">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4294967295"/>
          </p:nvPr>
        </p:nvSpPr>
        <p:spPr>
          <a:xfrm>
            <a:off x="144463" y="298450"/>
            <a:ext cx="12047537" cy="6438900"/>
          </a:xfrm>
        </p:spPr>
        <p:txBody>
          <a:bodyPr rtlCol="0">
            <a:noAutofit/>
          </a:bodyPr>
          <a:lstStyle/>
          <a:p>
            <a:pPr marL="0" indent="0" eaLnBrk="1" fontAlgn="auto" hangingPunct="1">
              <a:spcAft>
                <a:spcPts val="0"/>
              </a:spcAft>
              <a:buFont typeface="Arial" panose="020B0604020202020204" pitchFamily="34" charset="0"/>
              <a:buNone/>
              <a:defRPr/>
            </a:pPr>
            <a:r>
              <a:rPr lang="ru-RU" sz="2400" dirty="0" smtClean="0">
                <a:latin typeface="Times New Roman" panose="02020603050405020304" pitchFamily="18" charset="0"/>
                <a:cs typeface="Times New Roman" panose="02020603050405020304" pitchFamily="18" charset="0"/>
              </a:rPr>
              <a:t>6. Во </a:t>
            </a:r>
            <a:r>
              <a:rPr lang="ru-RU" sz="2400" dirty="0">
                <a:latin typeface="Times New Roman" panose="02020603050405020304" pitchFamily="18" charset="0"/>
                <a:cs typeface="Times New Roman" panose="02020603050405020304" pitchFamily="18" charset="0"/>
              </a:rPr>
              <a:t>время I мировой войны  </a:t>
            </a:r>
            <a:r>
              <a:rPr lang="ru-RU" sz="2400" dirty="0" smtClean="0">
                <a:latin typeface="Times New Roman" panose="02020603050405020304" pitchFamily="18" charset="0"/>
                <a:cs typeface="Times New Roman" panose="02020603050405020304" pitchFamily="18" charset="0"/>
              </a:rPr>
              <a:t>Л.А. Тарасевич был </a:t>
            </a:r>
            <a:r>
              <a:rPr lang="ru-RU" sz="2400" dirty="0">
                <a:latin typeface="Times New Roman" panose="02020603050405020304" pitchFamily="18" charset="0"/>
                <a:cs typeface="Times New Roman" panose="02020603050405020304" pitchFamily="18" charset="0"/>
              </a:rPr>
              <a:t>инициатором и </a:t>
            </a:r>
            <a:r>
              <a:rPr lang="ru-RU" sz="2400" dirty="0" smtClean="0">
                <a:latin typeface="Times New Roman" panose="02020603050405020304" pitchFamily="18" charset="0"/>
                <a:cs typeface="Times New Roman" panose="02020603050405020304" pitchFamily="18" charset="0"/>
              </a:rPr>
              <a:t>организатором</a:t>
            </a:r>
          </a:p>
          <a:p>
            <a:pPr marL="0" indent="0" eaLnBrk="1" fontAlgn="auto" hangingPunct="1">
              <a:spcAft>
                <a:spcPts val="0"/>
              </a:spcAft>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вакцинации русской армии против </a:t>
            </a:r>
            <a:r>
              <a:rPr lang="ru-RU" sz="2400" dirty="0" smtClean="0">
                <a:latin typeface="Times New Roman" panose="02020603050405020304" pitchFamily="18" charset="0"/>
                <a:cs typeface="Times New Roman" panose="02020603050405020304" pitchFamily="18" charset="0"/>
              </a:rPr>
              <a:t>этих опасных заболеваний. О каких заболеваниях </a:t>
            </a:r>
          </a:p>
          <a:p>
            <a:pPr marL="0" indent="0" eaLnBrk="1" fontAlgn="auto" hangingPunct="1">
              <a:spcAft>
                <a:spcPts val="0"/>
              </a:spcAft>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идет речь?</a:t>
            </a:r>
          </a:p>
          <a:p>
            <a:pPr marL="0" indent="0" eaLnBrk="1" fontAlgn="auto" hangingPunct="1">
              <a:spcAft>
                <a:spcPts val="0"/>
              </a:spcAft>
              <a:buFont typeface="Arial" panose="020B0604020202020204" pitchFamily="34" charset="0"/>
              <a:buNone/>
              <a:defRPr/>
            </a:pPr>
            <a:r>
              <a:rPr lang="ru-RU" sz="2400" dirty="0" smtClean="0">
                <a:latin typeface="Times New Roman" panose="02020603050405020304" pitchFamily="18" charset="0"/>
                <a:cs typeface="Times New Roman" panose="02020603050405020304" pitchFamily="18" charset="0"/>
              </a:rPr>
              <a:t>7</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Этот учёный впервые установил</a:t>
            </a:r>
            <a:r>
              <a:rPr lang="ru-RU" sz="2400" dirty="0">
                <a:latin typeface="Times New Roman" panose="02020603050405020304" pitchFamily="18" charset="0"/>
                <a:cs typeface="Times New Roman" panose="02020603050405020304" pitchFamily="18" charset="0"/>
              </a:rPr>
              <a:t> роль вшей в передаче </a:t>
            </a:r>
            <a:r>
              <a:rPr lang="ru-RU" sz="2400" dirty="0" smtClean="0">
                <a:latin typeface="Times New Roman" panose="02020603050405020304" pitchFamily="18" charset="0"/>
                <a:cs typeface="Times New Roman" panose="02020603050405020304" pitchFamily="18" charset="0"/>
              </a:rPr>
              <a:t>сыпного тифа, ввел понятие </a:t>
            </a:r>
          </a:p>
          <a:p>
            <a:pPr marL="0" indent="0" eaLnBrk="1" fontAlgn="auto" hangingPunct="1">
              <a:spcAft>
                <a:spcPts val="0"/>
              </a:spcAft>
              <a:buFont typeface="Arial" panose="020B0604020202020204" pitchFamily="34" charset="0"/>
              <a:buNone/>
              <a:defRPr/>
            </a:pP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   «дезинсекция».</a:t>
            </a:r>
          </a:p>
          <a:p>
            <a:pPr marL="0" indent="0" eaLnBrk="1" fontAlgn="auto" hangingPunct="1">
              <a:spcAft>
                <a:spcPts val="0"/>
              </a:spcAft>
              <a:buFont typeface="Arial" panose="020B0604020202020204" pitchFamily="34" charset="0"/>
              <a:buNone/>
              <a:defRPr/>
            </a:pPr>
            <a:r>
              <a:rPr lang="ru-RU" sz="2400" dirty="0" smtClean="0">
                <a:latin typeface="Times New Roman" panose="02020603050405020304" pitchFamily="18" charset="0"/>
                <a:cs typeface="Times New Roman" panose="02020603050405020304" pitchFamily="18" charset="0"/>
              </a:rPr>
              <a:t>8. Из какого вида гриба </a:t>
            </a:r>
            <a:r>
              <a:rPr lang="ru-RU" sz="2400" dirty="0">
                <a:latin typeface="Times New Roman" panose="02020603050405020304" pitchFamily="18" charset="0"/>
                <a:cs typeface="Times New Roman" panose="02020603050405020304" pitchFamily="18" charset="0"/>
              </a:rPr>
              <a:t>З.В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Ермольева</a:t>
            </a:r>
            <a:r>
              <a:rPr lang="ru-RU" sz="2400" dirty="0" smtClean="0">
                <a:latin typeface="Times New Roman" panose="02020603050405020304" pitchFamily="18" charset="0"/>
                <a:cs typeface="Times New Roman" panose="02020603050405020304" pitchFamily="18" charset="0"/>
              </a:rPr>
              <a:t> выделила препарат </a:t>
            </a:r>
            <a:r>
              <a:rPr lang="ru-RU" sz="2400" dirty="0">
                <a:latin typeface="Times New Roman" pitchFamily="18" charset="0"/>
                <a:cs typeface="Times New Roman" pitchFamily="18" charset="0"/>
              </a:rPr>
              <a:t>пенициллина – </a:t>
            </a:r>
            <a:r>
              <a:rPr lang="ru-RU" sz="2400" dirty="0" err="1" smtClean="0">
                <a:latin typeface="Times New Roman" pitchFamily="18" charset="0"/>
                <a:cs typeface="Times New Roman" pitchFamily="18" charset="0"/>
              </a:rPr>
              <a:t>крустозин</a:t>
            </a:r>
            <a:endParaRPr lang="ru-RU" sz="2400" dirty="0" smtClean="0">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ВИЭМ? </a:t>
            </a:r>
          </a:p>
          <a:p>
            <a:pPr marL="0" indent="0" eaLnBrk="1" fontAlgn="auto" hangingPunct="1">
              <a:spcAft>
                <a:spcPts val="0"/>
              </a:spcAft>
              <a:buFont typeface="Arial" panose="020B0604020202020204" pitchFamily="34" charset="0"/>
              <a:buNone/>
              <a:defRPr/>
            </a:pPr>
            <a:r>
              <a:rPr lang="ru-RU" sz="2400" dirty="0" smtClean="0">
                <a:latin typeface="Times New Roman" pitchFamily="18" charset="0"/>
                <a:cs typeface="Times New Roman" pitchFamily="18" charset="0"/>
              </a:rPr>
              <a:t>9</a:t>
            </a: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В каком научно-исследовательском институте основными </a:t>
            </a:r>
            <a:r>
              <a:rPr lang="ru-RU" sz="2400" dirty="0">
                <a:latin typeface="Times New Roman" pitchFamily="18" charset="0"/>
                <a:cs typeface="Times New Roman" pitchFamily="18" charset="0"/>
              </a:rPr>
              <a:t>направлениями деятельности </a:t>
            </a:r>
            <a:endParaRPr lang="ru-RU" sz="2400" dirty="0" smtClean="0">
              <a:latin typeface="Times New Roman" pitchFamily="18" charset="0"/>
              <a:cs typeface="Times New Roman" pitchFamily="18" charset="0"/>
            </a:endParaRPr>
          </a:p>
          <a:p>
            <a:pPr marL="0" indent="0" eaLnBrk="1" fontAlgn="auto" hangingPunct="1">
              <a:spcAft>
                <a:spcPts val="0"/>
              </a:spcAft>
              <a:buFont typeface="Arial" panose="020B0604020202020204" pitchFamily="34" charset="0"/>
              <a:buNone/>
              <a:defRPr/>
            </a:pP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являются </a:t>
            </a:r>
            <a:r>
              <a:rPr lang="ru-RU" sz="2400" dirty="0">
                <a:latin typeface="Times New Roman" pitchFamily="18" charset="0"/>
                <a:cs typeface="Times New Roman" pitchFamily="18" charset="0"/>
              </a:rPr>
              <a:t>исследования </a:t>
            </a:r>
            <a:r>
              <a:rPr lang="ru-RU" sz="2400" dirty="0" smtClean="0">
                <a:latin typeface="Times New Roman" pitchFamily="18" charset="0"/>
                <a:cs typeface="Times New Roman" pitchFamily="18" charset="0"/>
              </a:rPr>
              <a:t>по проблемам </a:t>
            </a:r>
            <a:r>
              <a:rPr lang="ru-RU" sz="2400" dirty="0">
                <a:latin typeface="Times New Roman" pitchFamily="18" charset="0"/>
                <a:cs typeface="Times New Roman" pitchFamily="18" charset="0"/>
              </a:rPr>
              <a:t>вирусных заболеваний? </a:t>
            </a:r>
            <a:endParaRPr lang="ru-RU" sz="2400" dirty="0" smtClean="0">
              <a:latin typeface="Times New Roman" pitchFamily="18" charset="0"/>
              <a:cs typeface="Times New Roman" pitchFamily="18" charset="0"/>
            </a:endParaRPr>
          </a:p>
          <a:p>
            <a:pPr eaLnBrk="1" fontAlgn="auto" hangingPunct="1">
              <a:spcAft>
                <a:spcPts val="0"/>
              </a:spcAft>
              <a:buFont typeface="Arial" panose="020B0604020202020204" pitchFamily="34" charset="0"/>
              <a:buNone/>
              <a:defRPr/>
            </a:pPr>
            <a:r>
              <a:rPr lang="ru-RU" sz="2400" dirty="0" smtClean="0">
                <a:latin typeface="Times New Roman" pitchFamily="18" charset="0"/>
                <a:cs typeface="Times New Roman" pitchFamily="18" charset="0"/>
              </a:rPr>
              <a:t>10. Какой метод используется  в современной медицинской практике для предупреждения </a:t>
            </a:r>
          </a:p>
          <a:p>
            <a:pPr eaLnBrk="1" fontAlgn="auto" hangingPunct="1">
              <a:spcAft>
                <a:spcPts val="0"/>
              </a:spcAft>
              <a:buFont typeface="Arial" panose="020B0604020202020204" pitchFamily="34" charset="0"/>
              <a:buNone/>
              <a:defRPr/>
            </a:pP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анафилактических реакций при </a:t>
            </a:r>
            <a:r>
              <a:rPr lang="ru-RU" sz="2400" dirty="0">
                <a:latin typeface="Times New Roman" pitchFamily="18" charset="0"/>
                <a:cs typeface="Times New Roman" pitchFamily="18" charset="0"/>
              </a:rPr>
              <a:t>введении антитоксических, антибактериальных </a:t>
            </a:r>
            <a:endParaRPr lang="ru-RU" sz="2400" dirty="0" smtClean="0">
              <a:latin typeface="Times New Roman" pitchFamily="18" charset="0"/>
              <a:cs typeface="Times New Roman" pitchFamily="18" charset="0"/>
            </a:endParaRPr>
          </a:p>
          <a:p>
            <a:pPr eaLnBrk="1" fontAlgn="auto" hangingPunct="1">
              <a:spcAft>
                <a:spcPts val="0"/>
              </a:spcAft>
              <a:buFont typeface="Arial" panose="020B0604020202020204" pitchFamily="34" charset="0"/>
              <a:buNone/>
              <a:defRPr/>
            </a:pPr>
            <a:r>
              <a:rPr lang="ru-RU" sz="2400" dirty="0" smtClean="0">
                <a:latin typeface="Times New Roman" pitchFamily="18" charset="0"/>
                <a:cs typeface="Times New Roman" pitchFamily="18" charset="0"/>
              </a:rPr>
              <a:t>     или противовирусных сывороток?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10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1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2"/>
          <p:cNvSpPr>
            <a:spLocks noGrp="1"/>
          </p:cNvSpPr>
          <p:nvPr>
            <p:ph type="title" idx="4294967295"/>
          </p:nvPr>
        </p:nvSpPr>
        <p:spPr>
          <a:xfrm>
            <a:off x="0" y="365125"/>
            <a:ext cx="11858625" cy="298450"/>
          </a:xfrm>
        </p:spPr>
        <p:txBody>
          <a:bodyPr/>
          <a:lstStyle/>
          <a:p>
            <a:pPr algn="ctr" eaLnBrk="1" hangingPunct="1"/>
            <a:r>
              <a:rPr lang="ru-RU" altLang="ru-RU" sz="4800" smtClean="0">
                <a:solidFill>
                  <a:srgbClr val="FF0000"/>
                </a:solidFill>
                <a:latin typeface="Times New Roman" pitchFamily="18" charset="0"/>
                <a:cs typeface="Times New Roman" pitchFamily="18" charset="0"/>
              </a:rPr>
              <a:t/>
            </a:r>
            <a:br>
              <a:rPr lang="ru-RU" altLang="ru-RU" sz="4800" smtClean="0">
                <a:solidFill>
                  <a:srgbClr val="FF0000"/>
                </a:solidFill>
                <a:latin typeface="Times New Roman" pitchFamily="18" charset="0"/>
                <a:cs typeface="Times New Roman" pitchFamily="18" charset="0"/>
              </a:rPr>
            </a:br>
            <a:r>
              <a:rPr lang="ru-RU" altLang="ru-RU" sz="4800" smtClean="0">
                <a:solidFill>
                  <a:srgbClr val="FF0000"/>
                </a:solidFill>
                <a:latin typeface="Times New Roman" pitchFamily="18" charset="0"/>
                <a:cs typeface="Times New Roman" pitchFamily="18" charset="0"/>
              </a:rPr>
              <a:t>Викторина! </a:t>
            </a:r>
            <a:br>
              <a:rPr lang="ru-RU" altLang="ru-RU" sz="4800" smtClean="0">
                <a:solidFill>
                  <a:srgbClr val="FF0000"/>
                </a:solidFill>
                <a:latin typeface="Times New Roman" pitchFamily="18" charset="0"/>
                <a:cs typeface="Times New Roman" pitchFamily="18" charset="0"/>
              </a:rPr>
            </a:br>
            <a:r>
              <a:rPr lang="ru-RU" altLang="ru-RU" sz="4800" smtClean="0">
                <a:solidFill>
                  <a:srgbClr val="FF0000"/>
                </a:solidFill>
                <a:latin typeface="Times New Roman" pitchFamily="18" charset="0"/>
                <a:cs typeface="Times New Roman" pitchFamily="18" charset="0"/>
              </a:rPr>
              <a:t>Эталоны ответов</a:t>
            </a:r>
          </a:p>
        </p:txBody>
      </p:sp>
      <p:sp>
        <p:nvSpPr>
          <p:cNvPr id="68611" name="Объект 3"/>
          <p:cNvSpPr>
            <a:spLocks noGrp="1"/>
          </p:cNvSpPr>
          <p:nvPr>
            <p:ph idx="4294967295"/>
          </p:nvPr>
        </p:nvSpPr>
        <p:spPr>
          <a:xfrm>
            <a:off x="144463" y="1549400"/>
            <a:ext cx="8748712" cy="4100513"/>
          </a:xfrm>
        </p:spPr>
        <p:txBody>
          <a:bodyPr/>
          <a:lstStyle/>
          <a:p>
            <a:pPr marL="0" indent="0" eaLnBrk="1" hangingPunct="1">
              <a:buFont typeface="Arial" charset="0"/>
              <a:buNone/>
            </a:pPr>
            <a:r>
              <a:rPr lang="ru-RU" altLang="ru-RU" sz="1800" smtClean="0">
                <a:latin typeface="Times New Roman" pitchFamily="18" charset="0"/>
                <a:cs typeface="Times New Roman" pitchFamily="18" charset="0"/>
              </a:rPr>
              <a:t>1. Илья (И.И. Мечников)</a:t>
            </a:r>
          </a:p>
          <a:p>
            <a:pPr marL="0" indent="0" eaLnBrk="1" hangingPunct="1">
              <a:buFont typeface="Arial" charset="0"/>
              <a:buNone/>
            </a:pPr>
            <a:r>
              <a:rPr lang="ru-RU" altLang="ru-RU" sz="1800" smtClean="0">
                <a:latin typeface="Times New Roman" pitchFamily="18" charset="0"/>
                <a:cs typeface="Times New Roman" pitchFamily="18" charset="0"/>
              </a:rPr>
              <a:t>2. сторонники гуморальной теории</a:t>
            </a:r>
          </a:p>
          <a:p>
            <a:pPr marL="0" indent="0" eaLnBrk="1" hangingPunct="1">
              <a:buFont typeface="Arial" charset="0"/>
              <a:buNone/>
            </a:pPr>
            <a:r>
              <a:rPr lang="ru-RU" altLang="ru-RU" sz="1800" smtClean="0">
                <a:latin typeface="Times New Roman" pitchFamily="18" charset="0"/>
                <a:cs typeface="Times New Roman" pitchFamily="18" charset="0"/>
              </a:rPr>
              <a:t>3. Г.Н. Габричевский</a:t>
            </a:r>
          </a:p>
          <a:p>
            <a:pPr marL="0" indent="0" eaLnBrk="1" hangingPunct="1">
              <a:buFont typeface="Arial" charset="0"/>
              <a:buNone/>
            </a:pPr>
            <a:r>
              <a:rPr lang="ru-RU" altLang="ru-RU" sz="1800" smtClean="0">
                <a:latin typeface="Times New Roman" pitchFamily="18" charset="0"/>
                <a:cs typeface="Times New Roman" pitchFamily="18" charset="0"/>
              </a:rPr>
              <a:t>4. П.В. Циклинской </a:t>
            </a:r>
          </a:p>
          <a:p>
            <a:pPr marL="0" indent="0" eaLnBrk="1" hangingPunct="1">
              <a:buFont typeface="Arial" charset="0"/>
              <a:buNone/>
            </a:pPr>
            <a:r>
              <a:rPr lang="ru-RU" altLang="ru-RU" sz="1800" smtClean="0">
                <a:latin typeface="Times New Roman" pitchFamily="18" charset="0"/>
                <a:cs typeface="Times New Roman" pitchFamily="18" charset="0"/>
              </a:rPr>
              <a:t>5. «Открытая книга»</a:t>
            </a:r>
          </a:p>
          <a:p>
            <a:pPr marL="0" indent="0" eaLnBrk="1" hangingPunct="1">
              <a:buFont typeface="Arial" charset="0"/>
              <a:buNone/>
            </a:pPr>
            <a:r>
              <a:rPr lang="ru-RU" altLang="ru-RU" sz="1800" smtClean="0">
                <a:latin typeface="Times New Roman" pitchFamily="18" charset="0"/>
                <a:cs typeface="Times New Roman" pitchFamily="18" charset="0"/>
              </a:rPr>
              <a:t>6. против брюшного тифа и холеры</a:t>
            </a:r>
          </a:p>
          <a:p>
            <a:pPr marL="0" indent="0" eaLnBrk="1" hangingPunct="1">
              <a:buFont typeface="Arial" charset="0"/>
              <a:buNone/>
            </a:pPr>
            <a:r>
              <a:rPr lang="ru-RU" altLang="ru-RU" sz="1800" smtClean="0">
                <a:latin typeface="Times New Roman" pitchFamily="18" charset="0"/>
                <a:cs typeface="Times New Roman" pitchFamily="18" charset="0"/>
              </a:rPr>
              <a:t>7. Н.Ф. Гамалея </a:t>
            </a:r>
          </a:p>
          <a:p>
            <a:pPr marL="0" indent="0" eaLnBrk="1" hangingPunct="1">
              <a:buFont typeface="Arial" charset="0"/>
              <a:buNone/>
            </a:pPr>
            <a:r>
              <a:rPr lang="ru-RU" altLang="ru-RU" sz="1800" smtClean="0">
                <a:latin typeface="Times New Roman" pitchFamily="18" charset="0"/>
                <a:cs typeface="Times New Roman" pitchFamily="18" charset="0"/>
              </a:rPr>
              <a:t>8. из штамма гриба вида</a:t>
            </a:r>
            <a:r>
              <a:rPr lang="en-US" altLang="ru-RU" sz="1800" smtClean="0">
                <a:latin typeface="Times New Roman" pitchFamily="18" charset="0"/>
                <a:cs typeface="Times New Roman" pitchFamily="18" charset="0"/>
              </a:rPr>
              <a:t> Penicillium crustosum</a:t>
            </a:r>
            <a:endParaRPr lang="ru-RU" altLang="ru-RU" sz="1800" smtClean="0">
              <a:latin typeface="Times New Roman" pitchFamily="18" charset="0"/>
              <a:cs typeface="Times New Roman" pitchFamily="18" charset="0"/>
            </a:endParaRPr>
          </a:p>
          <a:p>
            <a:pPr marL="0" indent="0" eaLnBrk="1" hangingPunct="1">
              <a:buFont typeface="Arial" charset="0"/>
              <a:buNone/>
            </a:pPr>
            <a:r>
              <a:rPr lang="ru-RU" altLang="ru-RU" sz="1800" smtClean="0">
                <a:latin typeface="Times New Roman" pitchFamily="18" charset="0"/>
                <a:cs typeface="Times New Roman" pitchFamily="18" charset="0"/>
              </a:rPr>
              <a:t>9. в научно-исследовательском институте вирусологии им. Д.И. Ивановского</a:t>
            </a:r>
          </a:p>
          <a:p>
            <a:pPr marL="0" indent="0" eaLnBrk="1" hangingPunct="1">
              <a:buFont typeface="Arial" charset="0"/>
              <a:buNone/>
            </a:pPr>
            <a:r>
              <a:rPr lang="ru-RU" altLang="ru-RU" sz="1800" smtClean="0">
                <a:latin typeface="Times New Roman" pitchFamily="18" charset="0"/>
                <a:cs typeface="Times New Roman" pitchFamily="18" charset="0"/>
              </a:rPr>
              <a:t>10. метод А.М. Безредка</a:t>
            </a:r>
          </a:p>
        </p:txBody>
      </p:sp>
    </p:spTree>
  </p:cSld>
  <p:clrMapOvr>
    <a:masterClrMapping/>
  </p:clrMapOvr>
  <p:transition spd="slow">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Заголовок 1"/>
          <p:cNvSpPr>
            <a:spLocks noGrp="1"/>
          </p:cNvSpPr>
          <p:nvPr>
            <p:ph type="title" idx="4294967295"/>
          </p:nvPr>
        </p:nvSpPr>
        <p:spPr>
          <a:xfrm>
            <a:off x="0" y="365125"/>
            <a:ext cx="10515600" cy="1325563"/>
          </a:xfrm>
        </p:spPr>
        <p:txBody>
          <a:bodyPr/>
          <a:lstStyle/>
          <a:p>
            <a:pPr algn="ctr" eaLnBrk="1" hangingPunct="1"/>
            <a:r>
              <a:rPr lang="ru-RU" altLang="ru-RU" sz="4800" smtClean="0">
                <a:solidFill>
                  <a:srgbClr val="FF0000"/>
                </a:solidFill>
                <a:latin typeface="Times New Roman" pitchFamily="18" charset="0"/>
                <a:cs typeface="Times New Roman" pitchFamily="18" charset="0"/>
              </a:rPr>
              <a:t>Решите ребусы</a:t>
            </a:r>
          </a:p>
        </p:txBody>
      </p:sp>
      <p:sp>
        <p:nvSpPr>
          <p:cNvPr id="99331" name="Объект 2"/>
          <p:cNvSpPr>
            <a:spLocks noGrp="1"/>
          </p:cNvSpPr>
          <p:nvPr>
            <p:ph idx="4294967295"/>
          </p:nvPr>
        </p:nvSpPr>
        <p:spPr>
          <a:xfrm>
            <a:off x="319088" y="1530350"/>
            <a:ext cx="11731625" cy="3240088"/>
          </a:xfrm>
        </p:spPr>
        <p:txBody>
          <a:bodyPr/>
          <a:lstStyle/>
          <a:p>
            <a:pPr eaLnBrk="1" hangingPunct="1">
              <a:buFont typeface="Arial" panose="020B0604020202020204" pitchFamily="34" charset="0"/>
              <a:buChar char="•"/>
              <a:defRPr/>
            </a:pPr>
            <a:r>
              <a:rPr lang="ru-RU" altLang="ru-RU" dirty="0" smtClean="0">
                <a:latin typeface="Times New Roman" panose="02020603050405020304" pitchFamily="18" charset="0"/>
                <a:cs typeface="Times New Roman" panose="02020603050405020304" pitchFamily="18" charset="0"/>
              </a:rPr>
              <a:t>Один из симптомов респираторной инфекции</a:t>
            </a:r>
          </a:p>
          <a:p>
            <a:pPr marL="0" indent="0" eaLnBrk="1" hangingPunct="1">
              <a:buFont typeface="Arial" panose="020B0604020202020204" pitchFamily="34" charset="0"/>
              <a:buNone/>
              <a:defRPr/>
            </a:pPr>
            <a:r>
              <a:rPr lang="ru-RU" altLang="ru-RU" dirty="0" smtClean="0">
                <a:latin typeface="Times New Roman" panose="02020603050405020304" pitchFamily="18" charset="0"/>
                <a:cs typeface="Times New Roman" panose="02020603050405020304" pitchFamily="18" charset="0"/>
              </a:rPr>
              <a:t>   (насморк)</a:t>
            </a:r>
            <a:endParaRPr lang="ru-RU" altLang="ru-RU" dirty="0" smtClean="0"/>
          </a:p>
          <a:p>
            <a:pPr eaLnBrk="1" hangingPunct="1">
              <a:buFont typeface="Arial" panose="020B0604020202020204" pitchFamily="34" charset="0"/>
              <a:buChar char="•"/>
              <a:defRPr/>
            </a:pPr>
            <a:r>
              <a:rPr lang="ru-RU" altLang="ru-RU" dirty="0" smtClean="0">
                <a:latin typeface="Times New Roman" panose="02020603050405020304" pitchFamily="18" charset="0"/>
                <a:cs typeface="Times New Roman" panose="02020603050405020304" pitchFamily="18" charset="0"/>
              </a:rPr>
              <a:t>Один из симптомов туберкулёза </a:t>
            </a:r>
          </a:p>
          <a:p>
            <a:pPr marL="0" indent="0" eaLnBrk="1" hangingPunct="1">
              <a:buFont typeface="Arial" panose="020B0604020202020204" pitchFamily="34" charset="0"/>
              <a:buNone/>
              <a:defRPr/>
            </a:pPr>
            <a:r>
              <a:rPr lang="ru-RU" altLang="ru-RU" dirty="0">
                <a:latin typeface="Times New Roman" panose="02020603050405020304" pitchFamily="18" charset="0"/>
                <a:cs typeface="Times New Roman" panose="02020603050405020304" pitchFamily="18" charset="0"/>
              </a:rPr>
              <a:t> </a:t>
            </a:r>
            <a:r>
              <a:rPr lang="ru-RU" altLang="ru-RU" dirty="0" smtClean="0">
                <a:latin typeface="Times New Roman" panose="02020603050405020304" pitchFamily="18" charset="0"/>
                <a:cs typeface="Times New Roman" panose="02020603050405020304" pitchFamily="18" charset="0"/>
              </a:rPr>
              <a:t>  (кашель)</a:t>
            </a:r>
          </a:p>
          <a:p>
            <a:pPr eaLnBrk="1" hangingPunct="1">
              <a:buFont typeface="Arial" panose="020B0604020202020204" pitchFamily="34" charset="0"/>
              <a:buChar char="•"/>
              <a:defRPr/>
            </a:pPr>
            <a:r>
              <a:rPr lang="ru-RU" altLang="ru-RU" dirty="0" smtClean="0">
                <a:latin typeface="Times New Roman" panose="02020603050405020304" pitchFamily="18" charset="0"/>
                <a:cs typeface="Times New Roman" panose="02020603050405020304" pitchFamily="18" charset="0"/>
              </a:rPr>
              <a:t>Нарушение целостности кожных покровов </a:t>
            </a:r>
          </a:p>
          <a:p>
            <a:pPr marL="0" indent="0" eaLnBrk="1" hangingPunct="1">
              <a:buFont typeface="Arial" panose="020B0604020202020204" pitchFamily="34" charset="0"/>
              <a:buNone/>
              <a:defRPr/>
            </a:pPr>
            <a:r>
              <a:rPr lang="ru-RU" altLang="ru-RU" dirty="0">
                <a:latin typeface="Times New Roman" panose="02020603050405020304" pitchFamily="18" charset="0"/>
                <a:cs typeface="Times New Roman" panose="02020603050405020304" pitchFamily="18" charset="0"/>
              </a:rPr>
              <a:t> </a:t>
            </a:r>
            <a:r>
              <a:rPr lang="ru-RU" altLang="ru-RU" dirty="0" smtClean="0">
                <a:latin typeface="Times New Roman" panose="02020603050405020304" pitchFamily="18" charset="0"/>
                <a:cs typeface="Times New Roman" panose="02020603050405020304" pitchFamily="18" charset="0"/>
              </a:rPr>
              <a:t> (рана)</a:t>
            </a:r>
          </a:p>
          <a:p>
            <a:pPr eaLnBrk="1" hangingPunct="1">
              <a:buFont typeface="Arial" panose="020B0604020202020204" pitchFamily="34" charset="0"/>
              <a:buChar char="•"/>
              <a:defRPr/>
            </a:pPr>
            <a:endParaRPr lang="ru-RU" altLang="ru-RU" dirty="0" smtClean="0"/>
          </a:p>
          <a:p>
            <a:pPr eaLnBrk="1" hangingPunct="1">
              <a:buFont typeface="Arial" panose="020B0604020202020204" pitchFamily="34" charset="0"/>
              <a:buChar char="•"/>
              <a:defRPr/>
            </a:pPr>
            <a:endParaRPr lang="ru-RU" altLang="ru-RU" dirty="0" smtClean="0"/>
          </a:p>
        </p:txBody>
      </p:sp>
      <p:pic>
        <p:nvPicPr>
          <p:cNvPr id="9933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4725" y="100013"/>
            <a:ext cx="3032125"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1488" y="4089400"/>
            <a:ext cx="51943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4875" y="4094163"/>
            <a:ext cx="4795838"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fade">
                                      <p:cBhvr>
                                        <p:cTn id="7" dur="500"/>
                                        <p:tgtEl>
                                          <p:spTgt spid="99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fade">
                                      <p:cBhvr>
                                        <p:cTn id="12" dur="500"/>
                                        <p:tgtEl>
                                          <p:spTgt spid="993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331">
                                            <p:txEl>
                                              <p:pRg st="0" end="0"/>
                                            </p:txEl>
                                          </p:spTgt>
                                        </p:tgtEl>
                                        <p:attrNameLst>
                                          <p:attrName>style.visibility</p:attrName>
                                        </p:attrNameLst>
                                      </p:cBhvr>
                                      <p:to>
                                        <p:strVal val="visible"/>
                                      </p:to>
                                    </p:set>
                                    <p:animEffect transition="in" filter="fade">
                                      <p:cBhvr>
                                        <p:cTn id="17" dur="500"/>
                                        <p:tgtEl>
                                          <p:spTgt spid="9933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9331">
                                            <p:txEl>
                                              <p:pRg st="1" end="1"/>
                                            </p:txEl>
                                          </p:spTgt>
                                        </p:tgtEl>
                                        <p:attrNameLst>
                                          <p:attrName>style.visibility</p:attrName>
                                        </p:attrNameLst>
                                      </p:cBhvr>
                                      <p:to>
                                        <p:strVal val="visible"/>
                                      </p:to>
                                    </p:set>
                                    <p:animEffect transition="in" filter="fade">
                                      <p:cBhvr>
                                        <p:cTn id="22" dur="500"/>
                                        <p:tgtEl>
                                          <p:spTgt spid="9933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9333"/>
                                        </p:tgtEl>
                                        <p:attrNameLst>
                                          <p:attrName>style.visibility</p:attrName>
                                        </p:attrNameLst>
                                      </p:cBhvr>
                                      <p:to>
                                        <p:strVal val="visible"/>
                                      </p:to>
                                    </p:set>
                                    <p:animEffect transition="in" filter="fade">
                                      <p:cBhvr>
                                        <p:cTn id="27" dur="1000"/>
                                        <p:tgtEl>
                                          <p:spTgt spid="993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9331">
                                            <p:txEl>
                                              <p:pRg st="2" end="2"/>
                                            </p:txEl>
                                          </p:spTgt>
                                        </p:tgtEl>
                                        <p:attrNameLst>
                                          <p:attrName>style.visibility</p:attrName>
                                        </p:attrNameLst>
                                      </p:cBhvr>
                                      <p:to>
                                        <p:strVal val="visible"/>
                                      </p:to>
                                    </p:set>
                                    <p:animEffect transition="in" filter="fade">
                                      <p:cBhvr>
                                        <p:cTn id="32" dur="1000"/>
                                        <p:tgtEl>
                                          <p:spTgt spid="99331">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9331">
                                            <p:txEl>
                                              <p:pRg st="3" end="3"/>
                                            </p:txEl>
                                          </p:spTgt>
                                        </p:tgtEl>
                                        <p:attrNameLst>
                                          <p:attrName>style.visibility</p:attrName>
                                        </p:attrNameLst>
                                      </p:cBhvr>
                                      <p:to>
                                        <p:strVal val="visible"/>
                                      </p:to>
                                    </p:set>
                                    <p:animEffect transition="in" filter="fade">
                                      <p:cBhvr>
                                        <p:cTn id="37" dur="500"/>
                                        <p:tgtEl>
                                          <p:spTgt spid="99331">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99334"/>
                                        </p:tgtEl>
                                        <p:attrNameLst>
                                          <p:attrName>style.visibility</p:attrName>
                                        </p:attrNameLst>
                                      </p:cBhvr>
                                      <p:to>
                                        <p:strVal val="visible"/>
                                      </p:to>
                                    </p:set>
                                    <p:animEffect transition="in" filter="fade">
                                      <p:cBhvr>
                                        <p:cTn id="42" dur="1000"/>
                                        <p:tgtEl>
                                          <p:spTgt spid="9933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99331">
                                            <p:txEl>
                                              <p:pRg st="4" end="4"/>
                                            </p:txEl>
                                          </p:spTgt>
                                        </p:tgtEl>
                                        <p:attrNameLst>
                                          <p:attrName>style.visibility</p:attrName>
                                        </p:attrNameLst>
                                      </p:cBhvr>
                                      <p:to>
                                        <p:strVal val="visible"/>
                                      </p:to>
                                    </p:set>
                                    <p:animEffect transition="in" filter="fade">
                                      <p:cBhvr>
                                        <p:cTn id="47" dur="500"/>
                                        <p:tgtEl>
                                          <p:spTgt spid="99331">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99331">
                                            <p:txEl>
                                              <p:pRg st="5" end="5"/>
                                            </p:txEl>
                                          </p:spTgt>
                                        </p:tgtEl>
                                        <p:attrNameLst>
                                          <p:attrName>style.visibility</p:attrName>
                                        </p:attrNameLst>
                                      </p:cBhvr>
                                      <p:to>
                                        <p:strVal val="visible"/>
                                      </p:to>
                                    </p:set>
                                    <p:animEffect transition="in" filter="fade">
                                      <p:cBhvr>
                                        <p:cTn id="52" dur="500"/>
                                        <p:tgtEl>
                                          <p:spTgt spid="993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Объект 5"/>
          <p:cNvSpPr>
            <a:spLocks noGrp="1"/>
          </p:cNvSpPr>
          <p:nvPr>
            <p:ph idx="1"/>
          </p:nvPr>
        </p:nvSpPr>
        <p:spPr>
          <a:xfrm>
            <a:off x="125413" y="173038"/>
            <a:ext cx="7016750" cy="3417887"/>
          </a:xfrm>
        </p:spPr>
        <p:txBody>
          <a:bodyPr/>
          <a:lstStyle/>
          <a:p>
            <a:pPr eaLnBrk="1" hangingPunct="1">
              <a:buFont typeface="Arial" panose="020B0604020202020204" pitchFamily="34" charset="0"/>
              <a:buChar char="•"/>
              <a:defRPr/>
            </a:pPr>
            <a:r>
              <a:rPr lang="ru-RU" altLang="ru-RU" dirty="0" smtClean="0">
                <a:latin typeface="Times New Roman" panose="02020603050405020304" pitchFamily="18" charset="0"/>
                <a:cs typeface="Times New Roman" panose="02020603050405020304" pitchFamily="18" charset="0"/>
              </a:rPr>
              <a:t>Респираторная вирусная инфекция </a:t>
            </a:r>
          </a:p>
          <a:p>
            <a:pPr marL="0" indent="0" eaLnBrk="1" hangingPunct="1">
              <a:buFont typeface="Arial" panose="020B0604020202020204" pitchFamily="34" charset="0"/>
              <a:buNone/>
              <a:defRPr/>
            </a:pPr>
            <a:r>
              <a:rPr lang="ru-RU" altLang="ru-RU" dirty="0">
                <a:latin typeface="Times New Roman" panose="02020603050405020304" pitchFamily="18" charset="0"/>
                <a:cs typeface="Times New Roman" panose="02020603050405020304" pitchFamily="18" charset="0"/>
              </a:rPr>
              <a:t> </a:t>
            </a:r>
            <a:r>
              <a:rPr lang="ru-RU" altLang="ru-RU" dirty="0" smtClean="0">
                <a:latin typeface="Times New Roman" panose="02020603050405020304" pitchFamily="18" charset="0"/>
                <a:cs typeface="Times New Roman" panose="02020603050405020304" pitchFamily="18" charset="0"/>
              </a:rPr>
              <a:t> (грипп)</a:t>
            </a:r>
          </a:p>
          <a:p>
            <a:pPr eaLnBrk="1" hangingPunct="1">
              <a:buFont typeface="Arial" panose="020B0604020202020204" pitchFamily="34" charset="0"/>
              <a:buChar char="•"/>
              <a:defRPr/>
            </a:pPr>
            <a:r>
              <a:rPr lang="ru-RU" altLang="ru-RU" dirty="0" smtClean="0">
                <a:latin typeface="Times New Roman" panose="02020603050405020304" pitchFamily="18" charset="0"/>
                <a:cs typeface="Times New Roman" panose="02020603050405020304" pitchFamily="18" charset="0"/>
              </a:rPr>
              <a:t>Нарушение целостности кожи или слизистых оболочек под действием химических или термических факторов</a:t>
            </a:r>
          </a:p>
          <a:p>
            <a:pPr marL="0" indent="0" eaLnBrk="1" hangingPunct="1">
              <a:buFont typeface="Arial" panose="020B0604020202020204" pitchFamily="34" charset="0"/>
              <a:buNone/>
              <a:defRPr/>
            </a:pPr>
            <a:r>
              <a:rPr lang="ru-RU" altLang="ru-RU" dirty="0">
                <a:latin typeface="Times New Roman" panose="02020603050405020304" pitchFamily="18" charset="0"/>
                <a:cs typeface="Times New Roman" panose="02020603050405020304" pitchFamily="18" charset="0"/>
              </a:rPr>
              <a:t> </a:t>
            </a:r>
            <a:r>
              <a:rPr lang="ru-RU" altLang="ru-RU" dirty="0" smtClean="0">
                <a:latin typeface="Times New Roman" panose="02020603050405020304" pitchFamily="18" charset="0"/>
                <a:cs typeface="Times New Roman" panose="02020603050405020304" pitchFamily="18" charset="0"/>
              </a:rPr>
              <a:t> (ожог)</a:t>
            </a:r>
          </a:p>
          <a:p>
            <a:pPr eaLnBrk="1" hangingPunct="1">
              <a:buFont typeface="Arial" panose="020B0604020202020204" pitchFamily="34" charset="0"/>
              <a:buChar char="•"/>
              <a:defRPr/>
            </a:pPr>
            <a:r>
              <a:rPr lang="ru-RU" altLang="ru-RU" dirty="0" smtClean="0">
                <a:latin typeface="Times New Roman" panose="02020603050405020304" pitchFamily="18" charset="0"/>
                <a:cs typeface="Times New Roman" panose="02020603050405020304" pitchFamily="18" charset="0"/>
              </a:rPr>
              <a:t>Неинфекционное респираторное заболевание</a:t>
            </a:r>
          </a:p>
          <a:p>
            <a:pPr marL="0" indent="0" eaLnBrk="1" hangingPunct="1">
              <a:buFont typeface="Arial" panose="020B0604020202020204" pitchFamily="34" charset="0"/>
              <a:buNone/>
              <a:defRPr/>
            </a:pPr>
            <a:r>
              <a:rPr lang="ru-RU" altLang="ru-RU" dirty="0">
                <a:solidFill>
                  <a:srgbClr val="FF0000"/>
                </a:solidFill>
                <a:latin typeface="Times New Roman" panose="02020603050405020304" pitchFamily="18" charset="0"/>
                <a:cs typeface="Times New Roman" panose="02020603050405020304" pitchFamily="18" charset="0"/>
              </a:rPr>
              <a:t> </a:t>
            </a:r>
            <a:r>
              <a:rPr lang="ru-RU" altLang="ru-RU" dirty="0" smtClean="0">
                <a:solidFill>
                  <a:srgbClr val="FF0000"/>
                </a:solidFill>
                <a:latin typeface="Times New Roman" panose="02020603050405020304" pitchFamily="18" charset="0"/>
                <a:cs typeface="Times New Roman" panose="02020603050405020304" pitchFamily="18" charset="0"/>
              </a:rPr>
              <a:t> </a:t>
            </a:r>
            <a:r>
              <a:rPr lang="ru-RU" altLang="ru-RU" dirty="0" smtClean="0">
                <a:latin typeface="Times New Roman" panose="02020603050405020304" pitchFamily="18" charset="0"/>
                <a:cs typeface="Times New Roman" panose="02020603050405020304" pitchFamily="18" charset="0"/>
              </a:rPr>
              <a:t>(простуда)</a:t>
            </a:r>
          </a:p>
          <a:p>
            <a:pPr eaLnBrk="1" hangingPunct="1">
              <a:buFont typeface="Arial" panose="020B0604020202020204" pitchFamily="34" charset="0"/>
              <a:buChar char="•"/>
              <a:defRPr/>
            </a:pPr>
            <a:endParaRPr lang="ru-RU" altLang="ru-RU" dirty="0" smtClean="0">
              <a:latin typeface="Times New Roman" panose="02020603050405020304" pitchFamily="18" charset="0"/>
              <a:cs typeface="Times New Roman" panose="02020603050405020304" pitchFamily="18" charset="0"/>
            </a:endParaRPr>
          </a:p>
        </p:txBody>
      </p:sp>
      <p:pic>
        <p:nvPicPr>
          <p:cNvPr id="100355"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173038"/>
            <a:ext cx="3554412"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3319463"/>
            <a:ext cx="2949575"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188" y="4373563"/>
            <a:ext cx="51911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емиугольник 1"/>
          <p:cNvSpPr/>
          <p:nvPr/>
        </p:nvSpPr>
        <p:spPr>
          <a:xfrm>
            <a:off x="9817100" y="1731963"/>
            <a:ext cx="350838" cy="328612"/>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2</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fade">
                                      <p:cBhvr>
                                        <p:cTn id="7" dur="1000"/>
                                        <p:tgtEl>
                                          <p:spTgt spid="1003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0354">
                                            <p:txEl>
                                              <p:pRg st="0" end="0"/>
                                            </p:txEl>
                                          </p:spTgt>
                                        </p:tgtEl>
                                        <p:attrNameLst>
                                          <p:attrName>style.visibility</p:attrName>
                                        </p:attrNameLst>
                                      </p:cBhvr>
                                      <p:to>
                                        <p:strVal val="visible"/>
                                      </p:to>
                                    </p:set>
                                    <p:animEffect transition="in" filter="fade">
                                      <p:cBhvr>
                                        <p:cTn id="15" dur="1000"/>
                                        <p:tgtEl>
                                          <p:spTgt spid="10035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0354">
                                            <p:txEl>
                                              <p:pRg st="1" end="1"/>
                                            </p:txEl>
                                          </p:spTgt>
                                        </p:tgtEl>
                                        <p:attrNameLst>
                                          <p:attrName>style.visibility</p:attrName>
                                        </p:attrNameLst>
                                      </p:cBhvr>
                                      <p:to>
                                        <p:strVal val="visible"/>
                                      </p:to>
                                    </p:set>
                                    <p:animEffect transition="in" filter="fade">
                                      <p:cBhvr>
                                        <p:cTn id="20" dur="500"/>
                                        <p:tgtEl>
                                          <p:spTgt spid="10035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00356"/>
                                        </p:tgtEl>
                                        <p:attrNameLst>
                                          <p:attrName>style.visibility</p:attrName>
                                        </p:attrNameLst>
                                      </p:cBhvr>
                                      <p:to>
                                        <p:strVal val="visible"/>
                                      </p:to>
                                    </p:set>
                                    <p:animEffect transition="in" filter="fade">
                                      <p:cBhvr>
                                        <p:cTn id="25" dur="1000"/>
                                        <p:tgtEl>
                                          <p:spTgt spid="1003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00354">
                                            <p:txEl>
                                              <p:pRg st="2" end="2"/>
                                            </p:txEl>
                                          </p:spTgt>
                                        </p:tgtEl>
                                        <p:attrNameLst>
                                          <p:attrName>style.visibility</p:attrName>
                                        </p:attrNameLst>
                                      </p:cBhvr>
                                      <p:to>
                                        <p:strVal val="visible"/>
                                      </p:to>
                                    </p:set>
                                    <p:animEffect transition="in" filter="fade">
                                      <p:cBhvr>
                                        <p:cTn id="30" dur="1000"/>
                                        <p:tgtEl>
                                          <p:spTgt spid="100354">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00354">
                                            <p:txEl>
                                              <p:pRg st="3" end="3"/>
                                            </p:txEl>
                                          </p:spTgt>
                                        </p:tgtEl>
                                        <p:attrNameLst>
                                          <p:attrName>style.visibility</p:attrName>
                                        </p:attrNameLst>
                                      </p:cBhvr>
                                      <p:to>
                                        <p:strVal val="visible"/>
                                      </p:to>
                                    </p:set>
                                    <p:animEffect transition="in" filter="fade">
                                      <p:cBhvr>
                                        <p:cTn id="35" dur="1000"/>
                                        <p:tgtEl>
                                          <p:spTgt spid="100354">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00357"/>
                                        </p:tgtEl>
                                        <p:attrNameLst>
                                          <p:attrName>style.visibility</p:attrName>
                                        </p:attrNameLst>
                                      </p:cBhvr>
                                      <p:to>
                                        <p:strVal val="visible"/>
                                      </p:to>
                                    </p:set>
                                    <p:animEffect transition="in" filter="fade">
                                      <p:cBhvr>
                                        <p:cTn id="40" dur="1000"/>
                                        <p:tgtEl>
                                          <p:spTgt spid="10035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00354">
                                            <p:txEl>
                                              <p:pRg st="4" end="4"/>
                                            </p:txEl>
                                          </p:spTgt>
                                        </p:tgtEl>
                                        <p:attrNameLst>
                                          <p:attrName>style.visibility</p:attrName>
                                        </p:attrNameLst>
                                      </p:cBhvr>
                                      <p:to>
                                        <p:strVal val="visible"/>
                                      </p:to>
                                    </p:set>
                                    <p:animEffect transition="in" filter="fade">
                                      <p:cBhvr>
                                        <p:cTn id="45" dur="1000"/>
                                        <p:tgtEl>
                                          <p:spTgt spid="100354">
                                            <p:txEl>
                                              <p:pRg st="4" end="4"/>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00354">
                                            <p:txEl>
                                              <p:pRg st="5" end="5"/>
                                            </p:txEl>
                                          </p:spTgt>
                                        </p:tgtEl>
                                        <p:attrNameLst>
                                          <p:attrName>style.visibility</p:attrName>
                                        </p:attrNameLst>
                                      </p:cBhvr>
                                      <p:to>
                                        <p:strVal val="visible"/>
                                      </p:to>
                                    </p:set>
                                    <p:animEffect transition="in" filter="fade">
                                      <p:cBhvr>
                                        <p:cTn id="50" dur="1000"/>
                                        <p:tgtEl>
                                          <p:spTgt spid="1003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642169" y="2967335"/>
            <a:ext cx="6907661" cy="923330"/>
          </a:xfrm>
          <a:prstGeom prst="rect">
            <a:avLst/>
          </a:prstGeom>
          <a:noFill/>
        </p:spPr>
        <p:txBody>
          <a:bodyPr wrap="none">
            <a:prstTxWarp prst="textWave1">
              <a:avLst/>
            </a:prstTxWarp>
            <a:spAutoFit/>
          </a:bodyPr>
          <a:lstStyle/>
          <a:p>
            <a:pPr algn="ctr">
              <a:defRPr/>
            </a:pPr>
            <a:r>
              <a:rPr lang="ru-RU" sz="5400" b="1" dirty="0">
                <a:ln w="22225">
                  <a:solidFill>
                    <a:srgbClr val="FF0000"/>
                  </a:solidFill>
                  <a:prstDash val="solid"/>
                </a:ln>
                <a:solidFill>
                  <a:srgbClr val="E23404"/>
                </a:solidFill>
                <a:latin typeface="Times New Roman" panose="02020603050405020304" pitchFamily="18" charset="0"/>
                <a:cs typeface="Times New Roman" panose="02020603050405020304" pitchFamily="18" charset="0"/>
              </a:rPr>
              <a:t>Спасибо за внимание!</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2000"/>
                            </p:stCondLst>
                            <p:childTnLst>
                              <p:par>
                                <p:cTn id="11" presetID="26" presetClass="emph" presetSubtype="0" fill="hold" nodeType="afterEffect">
                                  <p:stCondLst>
                                    <p:cond delay="0"/>
                                  </p:stCondLst>
                                  <p:childTnLst>
                                    <p:animEffect transition="out" filter="fade">
                                      <p:cBhvr>
                                        <p:cTn id="12" dur="1000" tmFilter="0, 0; .2, .5; .8, .5; 1, 0"/>
                                        <p:tgtEl>
                                          <p:spTgt spid="5"/>
                                        </p:tgtEl>
                                      </p:cBhvr>
                                    </p:animEffect>
                                    <p:animScale>
                                      <p:cBhvr>
                                        <p:cTn id="13"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body" idx="1"/>
          </p:nvPr>
        </p:nvSpPr>
        <p:spPr>
          <a:xfrm>
            <a:off x="0" y="452438"/>
            <a:ext cx="6094413" cy="3946525"/>
          </a:xfrm>
        </p:spPr>
        <p:txBody>
          <a:bodyPr lIns="91425" tIns="45700" rIns="91425" bIns="45700"/>
          <a:lstStyle/>
          <a:p>
            <a:pPr eaLnBrk="1" hangingPunct="1">
              <a:spcBef>
                <a:spcPct val="0"/>
              </a:spcBef>
              <a:buFont typeface="Arial" panose="020B0604020202020204" pitchFamily="34" charset="0"/>
              <a:buChar char="•"/>
              <a:defRPr/>
            </a:pPr>
            <a:r>
              <a:rPr lang="ru-RU" altLang="ru-RU" sz="3600" dirty="0" smtClean="0">
                <a:latin typeface="Times New Roman" panose="02020603050405020304" pitchFamily="18" charset="0"/>
                <a:cs typeface="Times New Roman" panose="02020603050405020304" pitchFamily="18" charset="0"/>
                <a:sym typeface="Times New Roman" panose="02020603050405020304" pitchFamily="18" charset="0"/>
              </a:rPr>
              <a:t>1904 -1905 </a:t>
            </a:r>
            <a:r>
              <a:rPr lang="ru-RU" altLang="ru-RU" sz="3600" dirty="0" err="1" smtClean="0">
                <a:latin typeface="Times New Roman" panose="02020603050405020304" pitchFamily="18" charset="0"/>
                <a:cs typeface="Times New Roman" panose="02020603050405020304" pitchFamily="18" charset="0"/>
                <a:sym typeface="Times New Roman" panose="02020603050405020304" pitchFamily="18" charset="0"/>
              </a:rPr>
              <a:t>г.г</a:t>
            </a:r>
            <a:r>
              <a:rPr lang="ru-RU" altLang="ru-RU" sz="3600" dirty="0" smtClean="0">
                <a:latin typeface="Times New Roman" panose="02020603050405020304" pitchFamily="18" charset="0"/>
                <a:cs typeface="Times New Roman" panose="02020603050405020304" pitchFamily="18" charset="0"/>
                <a:sym typeface="Times New Roman" panose="02020603050405020304" pitchFamily="18" charset="0"/>
              </a:rPr>
              <a:t>. -  </a:t>
            </a:r>
          </a:p>
          <a:p>
            <a:pPr marL="0" indent="0" eaLnBrk="1" hangingPunct="1">
              <a:spcBef>
                <a:spcPct val="0"/>
              </a:spcBef>
              <a:buFont typeface="Arial" panose="020B0604020202020204" pitchFamily="34" charset="0"/>
              <a:buNone/>
              <a:defRPr/>
            </a:pPr>
            <a:r>
              <a:rPr lang="ru-RU" altLang="ru-RU" sz="3600" dirty="0" smtClean="0">
                <a:latin typeface="Times New Roman" panose="02020603050405020304" pitchFamily="18" charset="0"/>
                <a:cs typeface="Times New Roman" panose="02020603050405020304" pitchFamily="18" charset="0"/>
                <a:sym typeface="Times New Roman" panose="02020603050405020304" pitchFamily="18" charset="0"/>
              </a:rPr>
              <a:t>по указаниям </a:t>
            </a:r>
            <a:endParaRPr lang="ru-RU" altLang="ru-RU" sz="3600" dirty="0">
              <a:latin typeface="Times New Roman" panose="02020603050405020304" pitchFamily="18" charset="0"/>
              <a:cs typeface="Times New Roman" panose="02020603050405020304" pitchFamily="18" charset="0"/>
              <a:sym typeface="Times New Roman" panose="02020603050405020304" pitchFamily="18" charset="0"/>
            </a:endParaRPr>
          </a:p>
          <a:p>
            <a:pPr marL="0" indent="0" eaLnBrk="1" hangingPunct="1">
              <a:spcBef>
                <a:spcPct val="0"/>
              </a:spcBef>
              <a:buFont typeface="Arial" panose="020B0604020202020204" pitchFamily="34" charset="0"/>
              <a:buNone/>
              <a:defRPr/>
            </a:pPr>
            <a:r>
              <a:rPr lang="ru-RU" altLang="ru-RU" sz="3600" dirty="0" smtClean="0">
                <a:latin typeface="Times New Roman" panose="02020603050405020304" pitchFamily="18" charset="0"/>
                <a:cs typeface="Times New Roman" panose="02020603050405020304" pitchFamily="18" charset="0"/>
                <a:sym typeface="Times New Roman" panose="02020603050405020304" pitchFamily="18" charset="0"/>
              </a:rPr>
              <a:t>Г.Н. </a:t>
            </a:r>
            <a:r>
              <a:rPr lang="ru-RU" altLang="ru-RU" sz="3600" dirty="0" err="1" smtClean="0">
                <a:latin typeface="Times New Roman" panose="02020603050405020304" pitchFamily="18" charset="0"/>
                <a:cs typeface="Times New Roman" panose="02020603050405020304" pitchFamily="18" charset="0"/>
                <a:sym typeface="Times New Roman" panose="02020603050405020304" pitchFamily="18" charset="0"/>
              </a:rPr>
              <a:t>Габричевского</a:t>
            </a:r>
            <a:r>
              <a:rPr lang="ru-RU" altLang="ru-RU" sz="3600" dirty="0" smtClean="0">
                <a:latin typeface="Times New Roman" panose="02020603050405020304" pitchFamily="18" charset="0"/>
                <a:cs typeface="Times New Roman" panose="02020603050405020304" pitchFamily="18" charset="0"/>
                <a:sym typeface="Times New Roman" panose="02020603050405020304" pitchFamily="18" charset="0"/>
              </a:rPr>
              <a:t> впервые в мировой медицинской практике московским терапевтическим обществом был сформирован и противоэпидемический отряд</a:t>
            </a:r>
          </a:p>
        </p:txBody>
      </p:sp>
      <p:pic>
        <p:nvPicPr>
          <p:cNvPr id="177" name="Shape 177"/>
          <p:cNvPicPr preferRelativeResize="0"/>
          <p:nvPr/>
        </p:nvPicPr>
        <p:blipFill rotWithShape="1">
          <a:blip r:embed="rId3">
            <a:alphaModFix/>
          </a:blip>
          <a:srcRect/>
          <a:stretch/>
        </p:blipFill>
        <p:spPr>
          <a:xfrm>
            <a:off x="5930229" y="1427817"/>
            <a:ext cx="5815925" cy="4429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wipe(left)">
                                      <p:cBhvr>
                                        <p:cTn id="7" dur="1000"/>
                                        <p:tgtEl>
                                          <p:spTgt spid="175">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175">
                                            <p:txEl>
                                              <p:pRg st="1" end="1"/>
                                            </p:txEl>
                                          </p:spTgt>
                                        </p:tgtEl>
                                        <p:attrNameLst>
                                          <p:attrName>style.visibility</p:attrName>
                                        </p:attrNameLst>
                                      </p:cBhvr>
                                      <p:to>
                                        <p:strVal val="visible"/>
                                      </p:to>
                                    </p:set>
                                    <p:animEffect transition="in" filter="wipe(left)">
                                      <p:cBhvr>
                                        <p:cTn id="11" dur="1000"/>
                                        <p:tgtEl>
                                          <p:spTgt spid="175">
                                            <p:txEl>
                                              <p:pRg st="1" end="1"/>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175">
                                            <p:txEl>
                                              <p:pRg st="2" end="2"/>
                                            </p:txEl>
                                          </p:spTgt>
                                        </p:tgtEl>
                                        <p:attrNameLst>
                                          <p:attrName>style.visibility</p:attrName>
                                        </p:attrNameLst>
                                      </p:cBhvr>
                                      <p:to>
                                        <p:strVal val="visible"/>
                                      </p:to>
                                    </p:set>
                                    <p:animEffect transition="in" filter="wipe(left)">
                                      <p:cBhvr>
                                        <p:cTn id="15" dur="1000"/>
                                        <p:tgtEl>
                                          <p:spTgt spid="175">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77"/>
                                        </p:tgtEl>
                                        <p:attrNameLst>
                                          <p:attrName>style.visibility</p:attrName>
                                        </p:attrNameLst>
                                      </p:cBhvr>
                                      <p:to>
                                        <p:strVal val="visible"/>
                                      </p:to>
                                    </p:set>
                                    <p:animEffect transition="in" filter="wipe(left)">
                                      <p:cBhvr>
                                        <p:cTn id="18"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07963" y="1317625"/>
            <a:ext cx="543718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endParaRPr lang="ru-RU" altLang="ru-RU" sz="2400">
              <a:latin typeface="Times New Roman" pitchFamily="18" charset="0"/>
              <a:cs typeface="Times New Roman" pitchFamily="18" charset="0"/>
            </a:endParaRPr>
          </a:p>
          <a:p>
            <a:pPr>
              <a:lnSpc>
                <a:spcPct val="100000"/>
              </a:lnSpc>
              <a:spcBef>
                <a:spcPct val="0"/>
              </a:spcBef>
              <a:buFontTx/>
              <a:buChar char="•"/>
            </a:pPr>
            <a:r>
              <a:rPr lang="ru-RU" altLang="ru-RU" sz="2400">
                <a:latin typeface="Times New Roman" pitchFamily="18" charset="0"/>
                <a:cs typeface="Times New Roman" pitchFamily="18" charset="0"/>
              </a:rPr>
              <a:t>1960 г. - была выпущена почтовая  марка СССР к 100-летию со дня рождения Г.Н. Габричевского</a:t>
            </a:r>
          </a:p>
          <a:p>
            <a:pPr>
              <a:lnSpc>
                <a:spcPct val="100000"/>
              </a:lnSpc>
              <a:spcBef>
                <a:spcPct val="0"/>
              </a:spcBef>
              <a:buFontTx/>
              <a:buNone/>
            </a:pPr>
            <a:endParaRPr lang="ru-RU" altLang="ru-RU" sz="2400">
              <a:latin typeface="Times New Roman" pitchFamily="18" charset="0"/>
              <a:cs typeface="Times New Roman" pitchFamily="18" charset="0"/>
            </a:endParaRPr>
          </a:p>
          <a:p>
            <a:pPr>
              <a:lnSpc>
                <a:spcPct val="100000"/>
              </a:lnSpc>
              <a:spcBef>
                <a:spcPct val="0"/>
              </a:spcBef>
              <a:buFontTx/>
              <a:buChar char="•"/>
            </a:pPr>
            <a:r>
              <a:rPr lang="ru-RU" altLang="ru-RU" sz="2400">
                <a:latin typeface="Times New Roman" pitchFamily="18" charset="0"/>
                <a:cs typeface="Times New Roman" pitchFamily="18" charset="0"/>
              </a:rPr>
              <a:t>1965 г. - в Москве появилась улица </a:t>
            </a:r>
          </a:p>
          <a:p>
            <a:pPr>
              <a:lnSpc>
                <a:spcPct val="100000"/>
              </a:lnSpc>
              <a:spcBef>
                <a:spcPct val="0"/>
              </a:spcBef>
              <a:buFont typeface="Arial" charset="0"/>
              <a:buNone/>
            </a:pPr>
            <a:r>
              <a:rPr lang="ru-RU" altLang="ru-RU" sz="2400">
                <a:latin typeface="Times New Roman" pitchFamily="18" charset="0"/>
                <a:cs typeface="Times New Roman" pitchFamily="18" charset="0"/>
              </a:rPr>
              <a:t>Г.Н. Габричевского</a:t>
            </a:r>
          </a:p>
          <a:p>
            <a:pPr>
              <a:lnSpc>
                <a:spcPct val="100000"/>
              </a:lnSpc>
              <a:spcBef>
                <a:spcPct val="0"/>
              </a:spcBef>
              <a:buFontTx/>
              <a:buNone/>
            </a:pPr>
            <a:endParaRPr lang="ru-RU" altLang="ru-RU" sz="2400">
              <a:latin typeface="Times New Roman" pitchFamily="18" charset="0"/>
              <a:cs typeface="Times New Roman" pitchFamily="18" charset="0"/>
            </a:endParaRPr>
          </a:p>
          <a:p>
            <a:pPr>
              <a:lnSpc>
                <a:spcPct val="100000"/>
              </a:lnSpc>
              <a:spcBef>
                <a:spcPct val="0"/>
              </a:spcBef>
              <a:buFontTx/>
              <a:buChar char="•"/>
            </a:pPr>
            <a:r>
              <a:rPr lang="ru-RU" altLang="ru-RU" sz="2400">
                <a:latin typeface="Times New Roman" pitchFamily="18" charset="0"/>
                <a:cs typeface="Times New Roman" pitchFamily="18" charset="0"/>
              </a:rPr>
              <a:t>1979 г. - Московский НИИ эпидемиологии и микробиологии получил имя Г. Н. Габричевского</a:t>
            </a:r>
          </a:p>
          <a:p>
            <a:pPr>
              <a:lnSpc>
                <a:spcPct val="100000"/>
              </a:lnSpc>
              <a:spcBef>
                <a:spcPct val="0"/>
              </a:spcBef>
              <a:buFontTx/>
              <a:buNone/>
            </a:pPr>
            <a:endParaRPr lang="ru-RU" altLang="ru-RU" sz="2400">
              <a:latin typeface="Times New Roman" pitchFamily="18" charset="0"/>
              <a:cs typeface="Times New Roman" pitchFamily="18" charset="0"/>
            </a:endParaRPr>
          </a:p>
          <a:p>
            <a:pPr>
              <a:lnSpc>
                <a:spcPct val="100000"/>
              </a:lnSpc>
              <a:spcBef>
                <a:spcPct val="0"/>
              </a:spcBef>
              <a:buFontTx/>
              <a:buChar char="•"/>
            </a:pPr>
            <a:r>
              <a:rPr lang="ru-RU" altLang="ru-RU" sz="2400">
                <a:latin typeface="Times New Roman" pitchFamily="18" charset="0"/>
                <a:cs typeface="Times New Roman" pitchFamily="18" charset="0"/>
              </a:rPr>
              <a:t>в ГМИИ им. А.С. Пушкина находится его бюст работы скульптора О. Родена</a:t>
            </a:r>
          </a:p>
          <a:p>
            <a:pPr>
              <a:lnSpc>
                <a:spcPct val="100000"/>
              </a:lnSpc>
              <a:spcBef>
                <a:spcPct val="0"/>
              </a:spcBef>
              <a:buFontTx/>
              <a:buNone/>
            </a:pPr>
            <a:endParaRPr lang="ru-RU" altLang="ru-RU" sz="1800">
              <a:latin typeface="Arial" charset="0"/>
              <a:cs typeface="Arial" charset="0"/>
            </a:endParaRPr>
          </a:p>
        </p:txBody>
      </p:sp>
      <p:pic>
        <p:nvPicPr>
          <p:cNvPr id="1026" name="Picture 2" descr="C:\Users\Marat\Desktop\микробиология\КОНФЕРЕНЦИЯ\Габричевский\5-бюст Габричевского работы О. Родена.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02725" y="368300"/>
            <a:ext cx="2857500" cy="3500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5150" y="0"/>
            <a:ext cx="263366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9813" y="4191000"/>
            <a:ext cx="5715000" cy="2455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207963" y="201613"/>
            <a:ext cx="5437187" cy="1325562"/>
          </a:xfrm>
        </p:spPr>
        <p:txBody>
          <a:bodyPr/>
          <a:lstStyle/>
          <a:p>
            <a:pPr algn="ctr"/>
            <a:r>
              <a:rPr lang="ru-RU" altLang="ru-RU" smtClean="0">
                <a:solidFill>
                  <a:srgbClr val="FF0000"/>
                </a:solidFill>
                <a:latin typeface="Times New Roman" pitchFamily="18" charset="0"/>
                <a:cs typeface="Times New Roman" pitchFamily="18" charset="0"/>
              </a:rPr>
              <a:t/>
            </a:r>
            <a:br>
              <a:rPr lang="ru-RU" altLang="ru-RU" smtClean="0">
                <a:solidFill>
                  <a:srgbClr val="FF0000"/>
                </a:solidFill>
                <a:latin typeface="Times New Roman" pitchFamily="18" charset="0"/>
                <a:cs typeface="Times New Roman" pitchFamily="18" charset="0"/>
              </a:rPr>
            </a:br>
            <a:r>
              <a:rPr lang="ru-RU" altLang="ru-RU" smtClean="0">
                <a:solidFill>
                  <a:srgbClr val="FF0000"/>
                </a:solidFill>
                <a:latin typeface="Times New Roman" pitchFamily="18" charset="0"/>
                <a:cs typeface="Times New Roman" pitchFamily="18" charset="0"/>
              </a:rPr>
              <a:t>Учёный в памяти </a:t>
            </a:r>
            <a:br>
              <a:rPr lang="ru-RU" altLang="ru-RU" smtClean="0">
                <a:solidFill>
                  <a:srgbClr val="FF0000"/>
                </a:solidFill>
                <a:latin typeface="Times New Roman" pitchFamily="18" charset="0"/>
                <a:cs typeface="Times New Roman" pitchFamily="18" charset="0"/>
              </a:rPr>
            </a:br>
            <a:r>
              <a:rPr lang="ru-RU" altLang="ru-RU" smtClean="0">
                <a:solidFill>
                  <a:srgbClr val="FF0000"/>
                </a:solidFill>
                <a:latin typeface="Times New Roman" pitchFamily="18" charset="0"/>
                <a:cs typeface="Times New Roman" pitchFamily="18" charset="0"/>
              </a:rPr>
              <a:t>соотечественников</a:t>
            </a:r>
            <a:br>
              <a:rPr lang="ru-RU" altLang="ru-RU" smtClean="0">
                <a:solidFill>
                  <a:srgbClr val="FF0000"/>
                </a:solidFill>
                <a:latin typeface="Times New Roman" pitchFamily="18" charset="0"/>
                <a:cs typeface="Times New Roman" pitchFamily="18" charset="0"/>
              </a:rPr>
            </a:br>
            <a:r>
              <a:rPr lang="ru-RU" altLang="ru-RU" smtClean="0">
                <a:solidFill>
                  <a:srgbClr val="FF0000"/>
                </a:solidFill>
                <a:latin typeface="Times New Roman" pitchFamily="18" charset="0"/>
                <a:cs typeface="Times New Roman" pitchFamily="18" charset="0"/>
              </a:rPr>
              <a:t>  </a:t>
            </a:r>
            <a:endParaRPr lang="ru-RU" altLang="ru-RU" smtClean="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2049">
                                            <p:txEl>
                                              <p:pRg st="1" end="1"/>
                                            </p:txEl>
                                          </p:spTgt>
                                        </p:tgtEl>
                                        <p:attrNameLst>
                                          <p:attrName>style.visibility</p:attrName>
                                        </p:attrNameLst>
                                      </p:cBhvr>
                                      <p:to>
                                        <p:strVal val="visible"/>
                                      </p:to>
                                    </p:set>
                                    <p:animEffect transition="in" filter="wipe(left)">
                                      <p:cBhvr>
                                        <p:cTn id="11" dur="1000"/>
                                        <p:tgtEl>
                                          <p:spTgt spid="2049">
                                            <p:txEl>
                                              <p:pRg st="1" end="1"/>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2049">
                                            <p:txEl>
                                              <p:pRg st="3" end="3"/>
                                            </p:txEl>
                                          </p:spTgt>
                                        </p:tgtEl>
                                        <p:attrNameLst>
                                          <p:attrName>style.visibility</p:attrName>
                                        </p:attrNameLst>
                                      </p:cBhvr>
                                      <p:to>
                                        <p:strVal val="visible"/>
                                      </p:to>
                                    </p:set>
                                    <p:animEffect transition="in" filter="wipe(left)">
                                      <p:cBhvr>
                                        <p:cTn id="18" dur="1000"/>
                                        <p:tgtEl>
                                          <p:spTgt spid="2049">
                                            <p:txEl>
                                              <p:pRg st="3" end="3"/>
                                            </p:txEl>
                                          </p:spTgt>
                                        </p:tgtEl>
                                      </p:cBhvr>
                                    </p:animEffect>
                                  </p:childTnLst>
                                </p:cTn>
                              </p:par>
                            </p:childTnLst>
                          </p:cTn>
                        </p:par>
                        <p:par>
                          <p:cTn id="19" fill="hold" nodeType="afterGroup">
                            <p:stCondLst>
                              <p:cond delay="3000"/>
                            </p:stCondLst>
                            <p:childTnLst>
                              <p:par>
                                <p:cTn id="20" presetID="22" presetClass="entr" presetSubtype="8" fill="hold" nodeType="afterEffect">
                                  <p:stCondLst>
                                    <p:cond delay="0"/>
                                  </p:stCondLst>
                                  <p:childTnLst>
                                    <p:set>
                                      <p:cBhvr>
                                        <p:cTn id="21" dur="1" fill="hold">
                                          <p:stCondLst>
                                            <p:cond delay="0"/>
                                          </p:stCondLst>
                                        </p:cTn>
                                        <p:tgtEl>
                                          <p:spTgt spid="2049">
                                            <p:txEl>
                                              <p:pRg st="4" end="4"/>
                                            </p:txEl>
                                          </p:spTgt>
                                        </p:tgtEl>
                                        <p:attrNameLst>
                                          <p:attrName>style.visibility</p:attrName>
                                        </p:attrNameLst>
                                      </p:cBhvr>
                                      <p:to>
                                        <p:strVal val="visible"/>
                                      </p:to>
                                    </p:set>
                                    <p:animEffect transition="in" filter="wipe(left)">
                                      <p:cBhvr>
                                        <p:cTn id="22" dur="1000"/>
                                        <p:tgtEl>
                                          <p:spTgt spid="2049">
                                            <p:txEl>
                                              <p:pRg st="4" end="4"/>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par>
                          <p:cTn id="26" fill="hold" nodeType="afterGroup">
                            <p:stCondLst>
                              <p:cond delay="4000"/>
                            </p:stCondLst>
                            <p:childTnLst>
                              <p:par>
                                <p:cTn id="27" presetID="22" presetClass="entr" presetSubtype="8" fill="hold" nodeType="afterEffect">
                                  <p:stCondLst>
                                    <p:cond delay="0"/>
                                  </p:stCondLst>
                                  <p:childTnLst>
                                    <p:set>
                                      <p:cBhvr>
                                        <p:cTn id="28" dur="1" fill="hold">
                                          <p:stCondLst>
                                            <p:cond delay="0"/>
                                          </p:stCondLst>
                                        </p:cTn>
                                        <p:tgtEl>
                                          <p:spTgt spid="2049">
                                            <p:txEl>
                                              <p:pRg st="6" end="6"/>
                                            </p:txEl>
                                          </p:spTgt>
                                        </p:tgtEl>
                                        <p:attrNameLst>
                                          <p:attrName>style.visibility</p:attrName>
                                        </p:attrNameLst>
                                      </p:cBhvr>
                                      <p:to>
                                        <p:strVal val="visible"/>
                                      </p:to>
                                    </p:set>
                                    <p:animEffect transition="in" filter="wipe(left)">
                                      <p:cBhvr>
                                        <p:cTn id="29" dur="1000"/>
                                        <p:tgtEl>
                                          <p:spTgt spid="2049">
                                            <p:txEl>
                                              <p:pRg st="6" end="6"/>
                                            </p:txEl>
                                          </p:spTgt>
                                        </p:tgtEl>
                                      </p:cBhvr>
                                    </p:animEffect>
                                  </p:childTnLst>
                                </p:cTn>
                              </p:par>
                            </p:childTnLst>
                          </p:cTn>
                        </p:par>
                        <p:par>
                          <p:cTn id="30" fill="hold" nodeType="afterGroup">
                            <p:stCondLst>
                              <p:cond delay="5000"/>
                            </p:stCondLst>
                            <p:childTnLst>
                              <p:par>
                                <p:cTn id="31" presetID="22" presetClass="entr" presetSubtype="8" fill="hold" nodeType="afterEffect">
                                  <p:stCondLst>
                                    <p:cond delay="0"/>
                                  </p:stCondLst>
                                  <p:childTnLst>
                                    <p:set>
                                      <p:cBhvr>
                                        <p:cTn id="32" dur="1" fill="hold">
                                          <p:stCondLst>
                                            <p:cond delay="0"/>
                                          </p:stCondLst>
                                        </p:cTn>
                                        <p:tgtEl>
                                          <p:spTgt spid="2049">
                                            <p:txEl>
                                              <p:pRg st="8" end="8"/>
                                            </p:txEl>
                                          </p:spTgt>
                                        </p:tgtEl>
                                        <p:attrNameLst>
                                          <p:attrName>style.visibility</p:attrName>
                                        </p:attrNameLst>
                                      </p:cBhvr>
                                      <p:to>
                                        <p:strVal val="visible"/>
                                      </p:to>
                                    </p:set>
                                    <p:animEffect transition="in" filter="wipe(left)">
                                      <p:cBhvr>
                                        <p:cTn id="33" dur="1000"/>
                                        <p:tgtEl>
                                          <p:spTgt spid="2049">
                                            <p:txEl>
                                              <p:pRg st="8" end="8"/>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wipe(left)">
                                      <p:cBhvr>
                                        <p:cTn id="3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idx="1"/>
          </p:nvPr>
        </p:nvSpPr>
        <p:spPr>
          <a:xfrm>
            <a:off x="4389438" y="784225"/>
            <a:ext cx="7361237" cy="5688013"/>
          </a:xfrm>
        </p:spPr>
        <p:txBody>
          <a:bodyPr anchor="ctr"/>
          <a:lstStyle/>
          <a:p>
            <a:pPr marL="0" indent="0" eaLnBrk="1" hangingPunct="1">
              <a:buFont typeface="Arial" charset="0"/>
              <a:buNone/>
            </a:pPr>
            <a:r>
              <a:rPr lang="ru-RU" altLang="ru-RU" sz="3900" b="1" smtClean="0">
                <a:solidFill>
                  <a:srgbClr val="002060"/>
                </a:solidFill>
                <a:latin typeface="Times New Roman" pitchFamily="18" charset="0"/>
                <a:cs typeface="Times New Roman" pitchFamily="18" charset="0"/>
              </a:rPr>
              <a:t>Мечников </a:t>
            </a:r>
          </a:p>
          <a:p>
            <a:pPr marL="0" indent="0" eaLnBrk="1" hangingPunct="1">
              <a:buFont typeface="Arial" charset="0"/>
              <a:buNone/>
            </a:pPr>
            <a:r>
              <a:rPr lang="ru-RU" altLang="ru-RU" sz="3900" b="1" smtClean="0">
                <a:solidFill>
                  <a:srgbClr val="002060"/>
                </a:solidFill>
                <a:latin typeface="Times New Roman" pitchFamily="18" charset="0"/>
                <a:cs typeface="Times New Roman" pitchFamily="18" charset="0"/>
              </a:rPr>
              <a:t>Илья Ильич </a:t>
            </a:r>
          </a:p>
          <a:p>
            <a:pPr marL="0" indent="0" eaLnBrk="1" hangingPunct="1">
              <a:buFont typeface="Arial" charset="0"/>
              <a:buNone/>
            </a:pPr>
            <a:r>
              <a:rPr lang="ru-RU" altLang="ru-RU" smtClean="0">
                <a:solidFill>
                  <a:srgbClr val="0070C0"/>
                </a:solidFill>
                <a:latin typeface="Times New Roman" pitchFamily="18" charset="0"/>
                <a:cs typeface="Times New Roman" pitchFamily="18" charset="0"/>
              </a:rPr>
              <a:t>(1845 -1916) </a:t>
            </a:r>
          </a:p>
          <a:p>
            <a:pPr marL="0" indent="0" eaLnBrk="1" hangingPunct="1">
              <a:buFont typeface="Arial" charset="0"/>
              <a:buNone/>
            </a:pPr>
            <a:r>
              <a:rPr lang="ru-RU" altLang="ru-RU" smtClean="0">
                <a:latin typeface="Times New Roman" pitchFamily="18" charset="0"/>
                <a:cs typeface="Times New Roman" pitchFamily="18" charset="0"/>
              </a:rPr>
              <a:t>зоолог, эмбриолог, иммунолог, физиолог </a:t>
            </a:r>
          </a:p>
          <a:p>
            <a:pPr marL="0" indent="0" eaLnBrk="1" hangingPunct="1">
              <a:buFont typeface="Arial" charset="0"/>
              <a:buNone/>
            </a:pPr>
            <a:r>
              <a:rPr lang="ru-RU" altLang="ru-RU" smtClean="0">
                <a:latin typeface="Times New Roman" pitchFamily="18" charset="0"/>
                <a:cs typeface="Times New Roman" pitchFamily="18" charset="0"/>
              </a:rPr>
              <a:t>Один из основоположников эволюционной эмбриологии</a:t>
            </a: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575" y="354013"/>
            <a:ext cx="3949700" cy="611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1000"/>
                                        <p:tgtEl>
                                          <p:spTgt spid="7">
                                            <p:txEl>
                                              <p:pRg st="0" end="0"/>
                                            </p:txEl>
                                          </p:spTgt>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1000"/>
                                        <p:tgtEl>
                                          <p:spTgt spid="7">
                                            <p:txEl>
                                              <p:pRg st="1" end="1"/>
                                            </p:txEl>
                                          </p:spTgt>
                                        </p:tgtEl>
                                      </p:cBhvr>
                                    </p:animEffect>
                                  </p:childTnLst>
                                </p:cTn>
                              </p:par>
                            </p:childTnLst>
                          </p:cTn>
                        </p:par>
                        <p:par>
                          <p:cTn id="16" fill="hold" nodeType="afterGroup">
                            <p:stCondLst>
                              <p:cond delay="3000"/>
                            </p:stCondLst>
                            <p:childTnLst>
                              <p:par>
                                <p:cTn id="17" presetID="22" presetClass="entr" presetSubtype="8"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1000"/>
                                        <p:tgtEl>
                                          <p:spTgt spid="7">
                                            <p:txEl>
                                              <p:pRg st="2" end="2"/>
                                            </p:txEl>
                                          </p:spTgt>
                                        </p:tgtEl>
                                      </p:cBhvr>
                                    </p:animEffect>
                                  </p:childTnLst>
                                </p:cTn>
                              </p:par>
                            </p:childTnLst>
                          </p:cTn>
                        </p:par>
                        <p:par>
                          <p:cTn id="20" fill="hold" nodeType="afterGroup">
                            <p:stCondLst>
                              <p:cond delay="4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1000"/>
                                        <p:tgtEl>
                                          <p:spTgt spid="7">
                                            <p:txEl>
                                              <p:pRg st="3" end="3"/>
                                            </p:txEl>
                                          </p:spTgt>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TotalTime>
  <Words>4194</Words>
  <Application>Microsoft Office PowerPoint</Application>
  <PresentationFormat>Произвольный</PresentationFormat>
  <Paragraphs>526</Paragraphs>
  <Slides>69</Slides>
  <Notes>55</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69</vt:i4>
      </vt:variant>
    </vt:vector>
  </HeadingPairs>
  <TitlesOfParts>
    <vt:vector size="79" baseType="lpstr">
      <vt:lpstr>Calibri</vt:lpstr>
      <vt:lpstr>Arial</vt:lpstr>
      <vt:lpstr>Calibri Light</vt:lpstr>
      <vt:lpstr>Times New Roman</vt:lpstr>
      <vt:lpstr>Segoe Print</vt:lpstr>
      <vt:lpstr>Courier New</vt:lpstr>
      <vt:lpstr>Segoe Script</vt:lpstr>
      <vt:lpstr>Wingdings</vt:lpstr>
      <vt:lpstr>Goudy Stout</vt:lpstr>
      <vt:lpstr>Тема Office</vt:lpstr>
      <vt:lpstr>Устный журнал</vt:lpstr>
      <vt:lpstr>С чего всё начиналось…</vt:lpstr>
      <vt:lpstr>Страничка 1   </vt:lpstr>
      <vt:lpstr>Презентация PowerPoint</vt:lpstr>
      <vt:lpstr>Презентация PowerPoint</vt:lpstr>
      <vt:lpstr>Презентация PowerPoint</vt:lpstr>
      <vt:lpstr>Презентация PowerPoint</vt:lpstr>
      <vt:lpstr> Учёный в памяти  соотечественников   </vt:lpstr>
      <vt:lpstr>Презентация PowerPoint</vt:lpstr>
      <vt:lpstr>Презентация PowerPoint</vt:lpstr>
      <vt:lpstr>Презентация PowerPoint</vt:lpstr>
      <vt:lpstr>Научные открытия И.И. Мечникова</vt:lpstr>
      <vt:lpstr>Презентация PowerPoint</vt:lpstr>
      <vt:lpstr>Презентация PowerPoint</vt:lpstr>
      <vt:lpstr>Циклинская Прасковья Васильевна  (1859 -1923)  бактериолог, первая русская женщина - профессор бактериологии,  ученица И. И. Мечникова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Учёный в памяти соотечественников </vt:lpstr>
      <vt:lpstr>Презентация PowerPoint</vt:lpstr>
      <vt:lpstr>Презентация PowerPoint</vt:lpstr>
      <vt:lpstr>Сфера научных исследований</vt:lpstr>
      <vt:lpstr>Метод десенсибилизации  организма при введении сывороток</vt:lpstr>
      <vt:lpstr>Научно-просветительская  деятельность</vt:lpstr>
      <vt:lpstr>Презентация PowerPoint</vt:lpstr>
      <vt:lpstr>Презентация PowerPoint</vt:lpstr>
      <vt:lpstr>Открытие бактериологической станции  в Одессе</vt:lpstr>
      <vt:lpstr>Вклад в эпидемиологию</vt:lpstr>
      <vt:lpstr>Презентация PowerPoint</vt:lpstr>
      <vt:lpstr>Презентация PowerPoint</vt:lpstr>
      <vt:lpstr>Научно-просветительская деятельность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Изучение холероподобных вибрионов</vt:lpstr>
      <vt:lpstr>Получение лизоцима</vt:lpstr>
      <vt:lpstr>Работа в период Великой Отечественной Войны</vt:lpstr>
      <vt:lpstr>Презентация PowerPoint</vt:lpstr>
      <vt:lpstr>После войны</vt:lpstr>
      <vt:lpstr>    Страничка 2 </vt:lpstr>
      <vt:lpstr> Московский научно-исследовательский институт эпидемиологии и микробиологии им. Г. Н. Габричевского    г. Москва, ул. Адмирала Макарова, д. 10 </vt:lpstr>
      <vt:lpstr> Научно-исследовательский институт вирусологии имени  Д.И. Ивановского   г. Москва, улица Гамалеи, д.16 </vt:lpstr>
      <vt:lpstr>Научно-исследовательский центр эпидемиологии и микробиологии им. почетного академика Н.Ф. Гамалеи г. Москва, ул. Гамалеи, д.18 </vt:lpstr>
      <vt:lpstr>           Страничка 3 </vt:lpstr>
      <vt:lpstr>Презентация PowerPoint</vt:lpstr>
      <vt:lpstr>Презентация PowerPoint</vt:lpstr>
      <vt:lpstr>Искусство в чашках Петри</vt:lpstr>
      <vt:lpstr>Презентация PowerPoint</vt:lpstr>
      <vt:lpstr>А знаете ли вы, что…</vt:lpstr>
      <vt:lpstr> Страничка 4 </vt:lpstr>
      <vt:lpstr>В. Каверин  «Открытая книга»</vt:lpstr>
      <vt:lpstr>Вл. Солоухин, Д. Голубев  «Размышления и споры о вирусах» </vt:lpstr>
      <vt:lpstr>Поль де Крюи  «Охотники за микробами» </vt:lpstr>
      <vt:lpstr>Джессика Снайдер Сакс  «Микробы хорошие и плохие» </vt:lpstr>
      <vt:lpstr> Страничка 5 </vt:lpstr>
      <vt:lpstr>Викторина! Викторина! Викторина!</vt:lpstr>
      <vt:lpstr>Презентация PowerPoint</vt:lpstr>
      <vt:lpstr> Викторина!  Эталоны ответов</vt:lpstr>
      <vt:lpstr>Решите ребусы</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Устный журнал</dc:title>
  <dc:creator>Master</dc:creator>
  <cp:lastModifiedBy>User</cp:lastModifiedBy>
  <cp:revision>139</cp:revision>
  <dcterms:created xsi:type="dcterms:W3CDTF">2016-11-28T06:29:38Z</dcterms:created>
  <dcterms:modified xsi:type="dcterms:W3CDTF">2017-01-19T21:23:17Z</dcterms:modified>
</cp:coreProperties>
</file>