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660"/>
  </p:normalViewPr>
  <p:slideViewPr>
    <p:cSldViewPr>
      <p:cViewPr>
        <p:scale>
          <a:sx n="100" d="100"/>
          <a:sy n="100" d="100"/>
        </p:scale>
        <p:origin x="-318" y="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427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765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01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35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50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8081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699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105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0141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6492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76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BCBD8-BB09-48EC-8E48-64965F53B7A8}" type="datetimeFigureOut">
              <a:rPr lang="ru-RU" smtClean="0"/>
              <a:t>02.01.2017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D4EC0-B490-48C5-81BF-99A7B0A8E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984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Многоугольники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Урок геометрии в 8 классе</a:t>
            </a:r>
          </a:p>
          <a:p>
            <a:pPr algn="l"/>
            <a:r>
              <a:rPr lang="ru-RU" sz="2000" dirty="0" smtClean="0"/>
              <a:t>Учитель математики ГБОУ Школа №15</a:t>
            </a:r>
          </a:p>
          <a:p>
            <a:pPr algn="l"/>
            <a:r>
              <a:rPr lang="ru-RU" sz="2000" dirty="0" smtClean="0"/>
              <a:t>Дмитрий Вадимович </a:t>
            </a:r>
            <a:r>
              <a:rPr lang="ru-RU" sz="2000" dirty="0" err="1" smtClean="0"/>
              <a:t>Лабзин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3831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620688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Georgia" panose="02040502050405020303" pitchFamily="18" charset="0"/>
              </a:rPr>
              <a:t>1. </a:t>
            </a:r>
            <a:r>
              <a:rPr lang="ru-RU" sz="2400" dirty="0" err="1" smtClean="0">
                <a:latin typeface="Georgia" panose="02040502050405020303" pitchFamily="18" charset="0"/>
              </a:rPr>
              <a:t>Могоугольник</a:t>
            </a:r>
            <a:endParaRPr lang="ru-RU" sz="2400" dirty="0">
              <a:latin typeface="Georgia" panose="02040502050405020303" pitchFamily="18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827584" y="1880608"/>
            <a:ext cx="2088232" cy="1440160"/>
            <a:chOff x="755576" y="1988840"/>
            <a:chExt cx="1440160" cy="1152128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 flipH="1" flipV="1">
              <a:off x="755576" y="2348880"/>
              <a:ext cx="432048" cy="7200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755576" y="1988840"/>
              <a:ext cx="648072" cy="36004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1403648" y="1988840"/>
              <a:ext cx="792088" cy="36004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2195736" y="2348880"/>
              <a:ext cx="0" cy="36004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1907704" y="2708920"/>
              <a:ext cx="288032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Группа 44"/>
          <p:cNvGrpSpPr/>
          <p:nvPr/>
        </p:nvGrpSpPr>
        <p:grpSpPr>
          <a:xfrm>
            <a:off x="3563888" y="1921167"/>
            <a:ext cx="2088232" cy="1723857"/>
            <a:chOff x="3563888" y="1705143"/>
            <a:chExt cx="2088232" cy="1723857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flipH="1" flipV="1">
              <a:off x="3563888" y="2155193"/>
              <a:ext cx="1224136" cy="127380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flipV="1">
              <a:off x="3563888" y="1705143"/>
              <a:ext cx="939704" cy="45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4503592" y="1705143"/>
              <a:ext cx="1148528" cy="45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5652120" y="2155193"/>
              <a:ext cx="0" cy="45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4788024" y="2605243"/>
              <a:ext cx="864096" cy="8237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Группа 33"/>
          <p:cNvGrpSpPr/>
          <p:nvPr/>
        </p:nvGrpSpPr>
        <p:grpSpPr>
          <a:xfrm>
            <a:off x="6347158" y="1772816"/>
            <a:ext cx="2088232" cy="1591054"/>
            <a:chOff x="6347158" y="1556792"/>
            <a:chExt cx="2088232" cy="1591054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 flipH="1" flipV="1">
              <a:off x="6347158" y="2157736"/>
              <a:ext cx="626470" cy="9001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flipV="1">
              <a:off x="6347158" y="1707686"/>
              <a:ext cx="939704" cy="45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7286862" y="1707686"/>
              <a:ext cx="1148528" cy="45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8435390" y="2157736"/>
              <a:ext cx="0" cy="45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flipH="1">
              <a:off x="8017744" y="2607786"/>
              <a:ext cx="417646" cy="54006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H="1" flipV="1">
              <a:off x="6660393" y="1556792"/>
              <a:ext cx="1357351" cy="1591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Овал 48"/>
          <p:cNvSpPr/>
          <p:nvPr/>
        </p:nvSpPr>
        <p:spPr>
          <a:xfrm>
            <a:off x="1420412" y="3176782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827584" y="2312686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763688" y="1871113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2879622" y="2303161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2879622" y="2780928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2483768" y="3284984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3563888" y="2348880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4499992" y="1907307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5615926" y="2348880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5615926" y="2807217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4778499" y="3608830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6948264" y="3284984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6326481" y="2348880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7262585" y="1907307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8414713" y="2348880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6660232" y="1772816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Овал 64"/>
          <p:cNvSpPr/>
          <p:nvPr/>
        </p:nvSpPr>
        <p:spPr>
          <a:xfrm>
            <a:off x="7992190" y="3320798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Овал 65"/>
          <p:cNvSpPr/>
          <p:nvPr/>
        </p:nvSpPr>
        <p:spPr>
          <a:xfrm>
            <a:off x="8413601" y="2816661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>
            <a:off x="395536" y="214873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8" name="TextBox 67"/>
          <p:cNvSpPr txBox="1"/>
          <p:nvPr/>
        </p:nvSpPr>
        <p:spPr>
          <a:xfrm>
            <a:off x="395535" y="2105633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2</a:t>
            </a:r>
            <a:endParaRPr lang="ru-RU" baseline="-25000" dirty="0"/>
          </a:p>
        </p:txBody>
      </p:sp>
      <p:sp>
        <p:nvSpPr>
          <p:cNvPr id="69" name="TextBox 68"/>
          <p:cNvSpPr txBox="1"/>
          <p:nvPr/>
        </p:nvSpPr>
        <p:spPr>
          <a:xfrm>
            <a:off x="1596813" y="1547500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3</a:t>
            </a:r>
            <a:endParaRPr lang="ru-RU" baseline="-25000" dirty="0"/>
          </a:p>
        </p:txBody>
      </p:sp>
      <p:sp>
        <p:nvSpPr>
          <p:cNvPr id="71" name="TextBox 70"/>
          <p:cNvSpPr txBox="1"/>
          <p:nvPr/>
        </p:nvSpPr>
        <p:spPr>
          <a:xfrm>
            <a:off x="2748941" y="1979548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baseline="-25000" dirty="0"/>
          </a:p>
        </p:txBody>
      </p:sp>
      <p:sp>
        <p:nvSpPr>
          <p:cNvPr id="72" name="TextBox 71"/>
          <p:cNvSpPr txBox="1"/>
          <p:nvPr/>
        </p:nvSpPr>
        <p:spPr>
          <a:xfrm>
            <a:off x="2892957" y="2555612"/>
            <a:ext cx="52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endParaRPr lang="ru-RU" baseline="-25000" dirty="0"/>
          </a:p>
        </p:txBody>
      </p:sp>
      <p:sp>
        <p:nvSpPr>
          <p:cNvPr id="73" name="TextBox 72"/>
          <p:cNvSpPr txBox="1"/>
          <p:nvPr/>
        </p:nvSpPr>
        <p:spPr>
          <a:xfrm>
            <a:off x="1092757" y="3140960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endParaRPr lang="ru-RU" baseline="-25000" dirty="0"/>
          </a:p>
        </p:txBody>
      </p:sp>
      <p:sp>
        <p:nvSpPr>
          <p:cNvPr id="74" name="TextBox 73"/>
          <p:cNvSpPr txBox="1"/>
          <p:nvPr/>
        </p:nvSpPr>
        <p:spPr>
          <a:xfrm>
            <a:off x="2195736" y="3212970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n</a:t>
            </a:r>
            <a:endParaRPr lang="ru-RU" baseline="-25000" dirty="0"/>
          </a:p>
        </p:txBody>
      </p:sp>
      <p:sp>
        <p:nvSpPr>
          <p:cNvPr id="75" name="TextBox 74"/>
          <p:cNvSpPr txBox="1"/>
          <p:nvPr/>
        </p:nvSpPr>
        <p:spPr>
          <a:xfrm>
            <a:off x="4405133" y="3645030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endParaRPr lang="ru-RU" baseline="-25000" dirty="0"/>
          </a:p>
        </p:txBody>
      </p:sp>
      <p:sp>
        <p:nvSpPr>
          <p:cNvPr id="76" name="TextBox 75"/>
          <p:cNvSpPr txBox="1"/>
          <p:nvPr/>
        </p:nvSpPr>
        <p:spPr>
          <a:xfrm>
            <a:off x="3325005" y="1988840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2</a:t>
            </a:r>
            <a:endParaRPr lang="ru-RU" baseline="-25000" dirty="0"/>
          </a:p>
        </p:txBody>
      </p:sp>
      <p:sp>
        <p:nvSpPr>
          <p:cNvPr id="77" name="TextBox 76"/>
          <p:cNvSpPr txBox="1"/>
          <p:nvPr/>
        </p:nvSpPr>
        <p:spPr>
          <a:xfrm>
            <a:off x="4333117" y="1556792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3</a:t>
            </a:r>
            <a:endParaRPr lang="ru-RU" baseline="-25000" dirty="0"/>
          </a:p>
        </p:txBody>
      </p:sp>
      <p:sp>
        <p:nvSpPr>
          <p:cNvPr id="78" name="TextBox 77"/>
          <p:cNvSpPr txBox="1"/>
          <p:nvPr/>
        </p:nvSpPr>
        <p:spPr>
          <a:xfrm>
            <a:off x="5485283" y="1988840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baseline="-25000" dirty="0"/>
          </a:p>
        </p:txBody>
      </p:sp>
      <p:sp>
        <p:nvSpPr>
          <p:cNvPr id="79" name="TextBox 78"/>
          <p:cNvSpPr txBox="1"/>
          <p:nvPr/>
        </p:nvSpPr>
        <p:spPr>
          <a:xfrm>
            <a:off x="5629261" y="2555612"/>
            <a:ext cx="598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endParaRPr lang="ru-RU" baseline="-25000" dirty="0"/>
          </a:p>
        </p:txBody>
      </p:sp>
      <p:sp>
        <p:nvSpPr>
          <p:cNvPr id="80" name="TextBox 79"/>
          <p:cNvSpPr txBox="1"/>
          <p:nvPr/>
        </p:nvSpPr>
        <p:spPr>
          <a:xfrm>
            <a:off x="4860040" y="363574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(A</a:t>
            </a:r>
            <a:r>
              <a:rPr lang="en-US" baseline="-25000" dirty="0" smtClean="0"/>
              <a:t>n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81" name="TextBox 80"/>
          <p:cNvSpPr txBox="1"/>
          <p:nvPr/>
        </p:nvSpPr>
        <p:spPr>
          <a:xfrm>
            <a:off x="6781463" y="3419718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endParaRPr lang="ru-RU" baseline="-25000" dirty="0"/>
          </a:p>
        </p:txBody>
      </p:sp>
      <p:sp>
        <p:nvSpPr>
          <p:cNvPr id="82" name="TextBox 81"/>
          <p:cNvSpPr txBox="1"/>
          <p:nvPr/>
        </p:nvSpPr>
        <p:spPr>
          <a:xfrm>
            <a:off x="5940190" y="2132856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2</a:t>
            </a:r>
            <a:endParaRPr lang="ru-RU" baseline="-25000" dirty="0"/>
          </a:p>
        </p:txBody>
      </p:sp>
      <p:sp>
        <p:nvSpPr>
          <p:cNvPr id="83" name="TextBox 82"/>
          <p:cNvSpPr txBox="1"/>
          <p:nvPr/>
        </p:nvSpPr>
        <p:spPr>
          <a:xfrm>
            <a:off x="7069421" y="1556792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3</a:t>
            </a:r>
            <a:endParaRPr lang="ru-RU" baseline="-25000" dirty="0"/>
          </a:p>
        </p:txBody>
      </p:sp>
      <p:sp>
        <p:nvSpPr>
          <p:cNvPr id="84" name="TextBox 83"/>
          <p:cNvSpPr txBox="1"/>
          <p:nvPr/>
        </p:nvSpPr>
        <p:spPr>
          <a:xfrm>
            <a:off x="8437573" y="2132856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4</a:t>
            </a:r>
            <a:endParaRPr lang="ru-RU" baseline="-25000" dirty="0"/>
          </a:p>
        </p:txBody>
      </p:sp>
      <p:sp>
        <p:nvSpPr>
          <p:cNvPr id="85" name="TextBox 84"/>
          <p:cNvSpPr txBox="1"/>
          <p:nvPr/>
        </p:nvSpPr>
        <p:spPr>
          <a:xfrm>
            <a:off x="8437573" y="2627620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baseline="-25000" dirty="0"/>
          </a:p>
        </p:txBody>
      </p:sp>
      <p:sp>
        <p:nvSpPr>
          <p:cNvPr id="86" name="TextBox 85"/>
          <p:cNvSpPr txBox="1"/>
          <p:nvPr/>
        </p:nvSpPr>
        <p:spPr>
          <a:xfrm>
            <a:off x="8149657" y="3203684"/>
            <a:ext cx="598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endParaRPr lang="ru-RU" baseline="-25000" dirty="0"/>
          </a:p>
        </p:txBody>
      </p:sp>
      <p:sp>
        <p:nvSpPr>
          <p:cNvPr id="87" name="TextBox 86"/>
          <p:cNvSpPr txBox="1"/>
          <p:nvPr/>
        </p:nvSpPr>
        <p:spPr>
          <a:xfrm>
            <a:off x="6277333" y="1412776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n</a:t>
            </a:r>
            <a:endParaRPr lang="ru-RU" baseline="-25000" dirty="0"/>
          </a:p>
        </p:txBody>
      </p:sp>
      <p:sp>
        <p:nvSpPr>
          <p:cNvPr id="88" name="TextBox 87"/>
          <p:cNvSpPr txBox="1"/>
          <p:nvPr/>
        </p:nvSpPr>
        <p:spPr>
          <a:xfrm>
            <a:off x="3707904" y="112474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ЛОМАНАЯ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547664" y="4067780"/>
            <a:ext cx="958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</a:t>
            </a:r>
            <a:r>
              <a:rPr lang="ru-RU" dirty="0" smtClean="0"/>
              <a:t>ис. 1</a:t>
            </a:r>
            <a:endParaRPr lang="ru-RU" dirty="0"/>
          </a:p>
        </p:txBody>
      </p:sp>
      <p:sp>
        <p:nvSpPr>
          <p:cNvPr id="90" name="TextBox 89"/>
          <p:cNvSpPr txBox="1"/>
          <p:nvPr/>
        </p:nvSpPr>
        <p:spPr>
          <a:xfrm>
            <a:off x="7092280" y="4067780"/>
            <a:ext cx="958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</a:t>
            </a:r>
            <a:r>
              <a:rPr lang="ru-RU" dirty="0" smtClean="0"/>
              <a:t>ис. 3</a:t>
            </a:r>
            <a:endParaRPr lang="ru-RU" dirty="0"/>
          </a:p>
        </p:txBody>
      </p:sp>
      <p:sp>
        <p:nvSpPr>
          <p:cNvPr id="91" name="TextBox 90"/>
          <p:cNvSpPr txBox="1"/>
          <p:nvPr/>
        </p:nvSpPr>
        <p:spPr>
          <a:xfrm>
            <a:off x="4427984" y="4067780"/>
            <a:ext cx="958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рис. 2</a:t>
            </a:r>
            <a:endParaRPr lang="ru-RU" dirty="0"/>
          </a:p>
        </p:txBody>
      </p:sp>
      <p:sp>
        <p:nvSpPr>
          <p:cNvPr id="92" name="TextBox 91"/>
          <p:cNvSpPr txBox="1"/>
          <p:nvPr/>
        </p:nvSpPr>
        <p:spPr>
          <a:xfrm>
            <a:off x="575555" y="4797152"/>
            <a:ext cx="7651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Как вы думаете, на каком рисунке изображена замкнутая ломаная?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На каких рисунках ломаная простая?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395535" y="5517232"/>
            <a:ext cx="7909451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chemeClr val="bg1"/>
                </a:solidFill>
              </a:rPr>
              <a:t>Ломаная называется простой, если ее </a:t>
            </a:r>
            <a:r>
              <a:rPr lang="ru-RU" sz="2000" i="1" dirty="0" err="1" smtClean="0">
                <a:solidFill>
                  <a:schemeClr val="bg1"/>
                </a:solidFill>
              </a:rPr>
              <a:t>несоседние</a:t>
            </a:r>
            <a:r>
              <a:rPr lang="ru-RU" sz="2000" i="1" dirty="0" smtClean="0">
                <a:solidFill>
                  <a:schemeClr val="bg1"/>
                </a:solidFill>
              </a:rPr>
              <a:t> звенья не имеют общих точек.</a:t>
            </a:r>
            <a:endParaRPr lang="ru-RU" sz="2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03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000"/>
                            </p:stCondLst>
                            <p:childTnLst>
                              <p:par>
                                <p:cTn id="8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1000"/>
                            </p:stCondLst>
                            <p:childTnLst>
                              <p:par>
                                <p:cTn id="9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9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4000"/>
                            </p:stCondLst>
                            <p:childTnLst>
                              <p:par>
                                <p:cTn id="17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6000"/>
                            </p:stCondLst>
                            <p:childTnLst>
                              <p:par>
                                <p:cTn id="18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8000"/>
                            </p:stCondLst>
                            <p:childTnLst>
                              <p:par>
                                <p:cTn id="20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2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14000"/>
                            </p:stCondLst>
                            <p:childTnLst>
                              <p:par>
                                <p:cTn id="25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2000"/>
                            </p:stCondLst>
                            <p:childTnLst>
                              <p:par>
                                <p:cTn id="28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6000"/>
                            </p:stCondLst>
                            <p:childTnLst>
                              <p:par>
                                <p:cTn id="31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6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4000"/>
                            </p:stCondLst>
                            <p:childTnLst>
                              <p:par>
                                <p:cTn id="38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16000"/>
                            </p:stCondLst>
                            <p:childTnLst>
                              <p:par>
                                <p:cTn id="40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6500"/>
                            </p:stCondLst>
                            <p:childTnLst>
                              <p:par>
                                <p:cTn id="40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7500"/>
                            </p:stCondLst>
                            <p:childTnLst>
                              <p:par>
                                <p:cTn id="4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8500"/>
                            </p:stCondLst>
                            <p:childTnLst>
                              <p:par>
                                <p:cTn id="4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6" dur="10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8" dur="1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3" dur="10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5" dur="1000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0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8" grpId="0"/>
      <p:bldP spid="69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34419" y="624935"/>
            <a:ext cx="2088232" cy="1723857"/>
            <a:chOff x="3563888" y="1705143"/>
            <a:chExt cx="2088232" cy="1723857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 flipH="1" flipV="1">
              <a:off x="3563888" y="2155193"/>
              <a:ext cx="1224136" cy="127380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 flipV="1">
              <a:off x="3563888" y="1705143"/>
              <a:ext cx="939704" cy="45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4503592" y="1705143"/>
              <a:ext cx="1148528" cy="45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5652120" y="2155193"/>
              <a:ext cx="0" cy="45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H="1">
              <a:off x="4788024" y="2605243"/>
              <a:ext cx="864096" cy="8237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Овал 7"/>
          <p:cNvSpPr/>
          <p:nvPr/>
        </p:nvSpPr>
        <p:spPr>
          <a:xfrm>
            <a:off x="634419" y="1052648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570523" y="611075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686457" y="1052648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686457" y="1510985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1849030" y="2312598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547664" y="2267492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endParaRPr lang="ru-RU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395536" y="692608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2</a:t>
            </a:r>
            <a:endParaRPr lang="ru-RU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1403648" y="260560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3</a:t>
            </a:r>
            <a:endParaRPr lang="ru-RU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2555776" y="692608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2699792" y="1259380"/>
            <a:ext cx="598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endParaRPr lang="ru-RU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1930563" y="22674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(A</a:t>
            </a:r>
            <a:r>
              <a:rPr lang="en-US" baseline="-25000" dirty="0" smtClean="0"/>
              <a:t>n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707904" y="982469"/>
            <a:ext cx="3816424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chemeClr val="bg1"/>
                </a:solidFill>
              </a:rPr>
              <a:t>Простая замкнутая ломаная называется многоугольником.</a:t>
            </a:r>
            <a:endParaRPr lang="ru-RU" sz="2000" i="1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15" y="2924994"/>
            <a:ext cx="261937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1524717" y="4859918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endParaRPr lang="ru-RU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323410" y="3285034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2</a:t>
            </a:r>
            <a:endParaRPr lang="ru-RU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1380701" y="2852986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3</a:t>
            </a:r>
            <a:endParaRPr lang="ru-RU" baseline="-25000" dirty="0"/>
          </a:p>
        </p:txBody>
      </p:sp>
      <p:sp>
        <p:nvSpPr>
          <p:cNvPr id="26" name="TextBox 25"/>
          <p:cNvSpPr txBox="1"/>
          <p:nvPr/>
        </p:nvSpPr>
        <p:spPr>
          <a:xfrm>
            <a:off x="2748853" y="3851806"/>
            <a:ext cx="598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ru-RU" baseline="-25000" dirty="0"/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76845" y="3285034"/>
            <a:ext cx="598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ru-RU" baseline="-25000" dirty="0" smtClean="0"/>
              <a:t>4</a:t>
            </a:r>
            <a:endParaRPr lang="ru-RU" baseline="-25000" dirty="0"/>
          </a:p>
        </p:txBody>
      </p:sp>
      <p:sp>
        <p:nvSpPr>
          <p:cNvPr id="29" name="Овал 28"/>
          <p:cNvSpPr/>
          <p:nvPr/>
        </p:nvSpPr>
        <p:spPr>
          <a:xfrm>
            <a:off x="1835608" y="4895499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2699704" y="364507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2699704" y="4077122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1566626" y="3186357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637761" y="361840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4093513" y="3358765"/>
            <a:ext cx="3045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r>
              <a:rPr lang="ru-RU" dirty="0" smtClean="0"/>
              <a:t>А</a:t>
            </a:r>
            <a:r>
              <a:rPr lang="ru-RU" baseline="-25000" dirty="0" smtClean="0"/>
              <a:t>2</a:t>
            </a:r>
            <a:r>
              <a:rPr lang="ru-RU" dirty="0" smtClean="0"/>
              <a:t>;</a:t>
            </a:r>
            <a:r>
              <a:rPr lang="ru-RU" baseline="-25000" dirty="0" smtClean="0"/>
              <a:t> </a:t>
            </a:r>
            <a:r>
              <a:rPr lang="ru-RU" dirty="0" smtClean="0"/>
              <a:t>А</a:t>
            </a:r>
            <a:r>
              <a:rPr lang="ru-RU" baseline="-25000" dirty="0" smtClean="0"/>
              <a:t>2</a:t>
            </a:r>
            <a:r>
              <a:rPr lang="ru-RU" dirty="0" smtClean="0"/>
              <a:t>А</a:t>
            </a:r>
            <a:r>
              <a:rPr lang="ru-RU" baseline="-25000" dirty="0" smtClean="0"/>
              <a:t>3 </a:t>
            </a:r>
            <a:r>
              <a:rPr lang="ru-RU" dirty="0" smtClean="0"/>
              <a:t>… - стороны пятиугольника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4067930" y="2987692"/>
            <a:ext cx="304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r>
              <a:rPr lang="ru-RU" dirty="0" smtClean="0"/>
              <a:t>А</a:t>
            </a:r>
            <a:r>
              <a:rPr lang="ru-RU" baseline="-25000" dirty="0" smtClean="0"/>
              <a:t>2</a:t>
            </a:r>
            <a:r>
              <a:rPr lang="ru-RU" dirty="0" smtClean="0"/>
              <a:t>А</a:t>
            </a:r>
            <a:r>
              <a:rPr lang="ru-RU" baseline="-25000" dirty="0" smtClean="0"/>
              <a:t>3</a:t>
            </a:r>
            <a:r>
              <a:rPr lang="ru-RU" dirty="0" smtClean="0"/>
              <a:t>А</a:t>
            </a:r>
            <a:r>
              <a:rPr lang="ru-RU" baseline="-25000" dirty="0" smtClean="0"/>
              <a:t>4</a:t>
            </a:r>
            <a:r>
              <a:rPr lang="ru-RU" dirty="0" smtClean="0"/>
              <a:t>А</a:t>
            </a:r>
            <a:r>
              <a:rPr lang="ru-RU" baseline="-25000" dirty="0" smtClean="0"/>
              <a:t>5</a:t>
            </a:r>
            <a:r>
              <a:rPr lang="ru-RU" dirty="0" smtClean="0"/>
              <a:t> - пятиугольник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4079360" y="3934829"/>
            <a:ext cx="3477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r>
              <a:rPr lang="ru-RU" dirty="0" smtClean="0"/>
              <a:t>;</a:t>
            </a:r>
            <a:r>
              <a:rPr lang="ru-RU" baseline="-25000" dirty="0" smtClean="0"/>
              <a:t> </a:t>
            </a:r>
            <a:r>
              <a:rPr lang="ru-RU" dirty="0" smtClean="0"/>
              <a:t>А</a:t>
            </a:r>
            <a:r>
              <a:rPr lang="ru-RU" baseline="-25000" dirty="0" smtClean="0"/>
              <a:t>2</a:t>
            </a:r>
            <a:r>
              <a:rPr lang="ru-RU" dirty="0" smtClean="0"/>
              <a:t>;</a:t>
            </a:r>
            <a:r>
              <a:rPr lang="ru-RU" baseline="-25000" dirty="0" smtClean="0"/>
              <a:t> </a:t>
            </a:r>
            <a:r>
              <a:rPr lang="ru-RU" dirty="0" smtClean="0"/>
              <a:t>А</a:t>
            </a:r>
            <a:r>
              <a:rPr lang="ru-RU" baseline="-25000" dirty="0" smtClean="0"/>
              <a:t>3</a:t>
            </a:r>
            <a:r>
              <a:rPr lang="ru-RU" dirty="0" smtClean="0"/>
              <a:t>;</a:t>
            </a:r>
            <a:r>
              <a:rPr lang="ru-RU" baseline="-25000" dirty="0" smtClean="0"/>
              <a:t> </a:t>
            </a:r>
            <a:r>
              <a:rPr lang="ru-RU" dirty="0" smtClean="0"/>
              <a:t>А</a:t>
            </a:r>
            <a:r>
              <a:rPr lang="ru-RU" baseline="-25000" dirty="0" smtClean="0"/>
              <a:t>4</a:t>
            </a:r>
            <a:r>
              <a:rPr lang="ru-RU" dirty="0" smtClean="0"/>
              <a:t>;</a:t>
            </a:r>
            <a:r>
              <a:rPr lang="ru-RU" baseline="-25000" dirty="0" smtClean="0"/>
              <a:t> </a:t>
            </a:r>
            <a:r>
              <a:rPr lang="ru-RU" dirty="0" smtClean="0"/>
              <a:t>А</a:t>
            </a:r>
            <a:r>
              <a:rPr lang="ru-RU" baseline="-25000" dirty="0" smtClean="0"/>
              <a:t>5</a:t>
            </a:r>
            <a:r>
              <a:rPr lang="ru-RU" dirty="0" smtClean="0"/>
              <a:t> – вершины пятиугольника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2339690" y="4962706"/>
            <a:ext cx="223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u="sng" dirty="0" smtClean="0">
                <a:solidFill>
                  <a:srgbClr val="00B050"/>
                </a:solidFill>
              </a:rPr>
              <a:t>внешняя область </a:t>
            </a:r>
            <a:endParaRPr lang="ru-RU" sz="1600" i="1" u="sng" dirty="0">
              <a:solidFill>
                <a:srgbClr val="00B05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55488" y="3594558"/>
            <a:ext cx="223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u="sng" dirty="0" smtClean="0">
                <a:solidFill>
                  <a:srgbClr val="FFFF00"/>
                </a:solidFill>
              </a:rPr>
              <a:t>внутренняя область  </a:t>
            </a:r>
            <a:endParaRPr lang="ru-RU" sz="1600" i="1" u="sng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18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6500"/>
                            </p:stCondLst>
                            <p:childTnLst>
                              <p:par>
                                <p:cTn id="12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8500"/>
                            </p:stCondLst>
                            <p:childTnLst>
                              <p:par>
                                <p:cTn id="14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 tmFilter="0,0; .5, 1; 1, 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2" grpId="0"/>
      <p:bldP spid="23" grpId="0"/>
      <p:bldP spid="24" grpId="0"/>
      <p:bldP spid="26" grpId="0"/>
      <p:bldP spid="28" grpId="0"/>
      <p:bldP spid="29" grpId="0" animBg="1"/>
      <p:bldP spid="30" grpId="0" animBg="1"/>
      <p:bldP spid="31" grpId="0" animBg="1"/>
      <p:bldP spid="32" grpId="0" animBg="1"/>
      <p:bldP spid="33" grpId="0" animBg="1"/>
      <p:bldP spid="20" grpId="0"/>
      <p:bldP spid="35" grpId="0"/>
      <p:bldP spid="36" grpId="0"/>
      <p:bldP spid="34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60560"/>
            <a:ext cx="7128792" cy="369332"/>
          </a:xfrm>
          <a:prstGeom prst="rect">
            <a:avLst/>
          </a:prstGeom>
          <a:solidFill>
            <a:schemeClr val="accent1">
              <a:lumMod val="75000"/>
              <a:alpha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</a:rPr>
              <a:t>Сумма длин всех сторон называется периметром многоугольника.</a:t>
            </a:r>
            <a:endParaRPr lang="ru-RU" i="1" dirty="0">
              <a:solidFill>
                <a:schemeClr val="bg1"/>
              </a:solidFill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634419" y="1056995"/>
            <a:ext cx="2088232" cy="1723857"/>
            <a:chOff x="3563888" y="1705143"/>
            <a:chExt cx="2088232" cy="1723857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 flipH="1" flipV="1">
              <a:off x="3563888" y="2155193"/>
              <a:ext cx="1224136" cy="127380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 flipV="1">
              <a:off x="3563888" y="1705143"/>
              <a:ext cx="939704" cy="45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4503592" y="1705143"/>
              <a:ext cx="1148528" cy="45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5652120" y="2155193"/>
              <a:ext cx="0" cy="45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4788024" y="2605243"/>
              <a:ext cx="864096" cy="8237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Овал 8"/>
          <p:cNvSpPr/>
          <p:nvPr/>
        </p:nvSpPr>
        <p:spPr>
          <a:xfrm>
            <a:off x="634419" y="1484708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570523" y="1043135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686457" y="1484708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686457" y="1943045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849030" y="2744658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547664" y="2708900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endParaRPr lang="ru-RU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395536" y="1124668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2</a:t>
            </a:r>
            <a:endParaRPr lang="ru-RU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1403648" y="692620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/>
              <a:t>3</a:t>
            </a:r>
            <a:endParaRPr lang="ru-RU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2748907" y="1772770"/>
            <a:ext cx="598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ru-RU" baseline="-25000" dirty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8907" y="1268700"/>
            <a:ext cx="598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ru-RU" baseline="-25000" dirty="0" smtClean="0"/>
              <a:t>4</a:t>
            </a:r>
            <a:endParaRPr lang="ru-RU" baseline="-250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673443" y="1514207"/>
            <a:ext cx="2035874" cy="669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73443" y="1523768"/>
            <a:ext cx="2049208" cy="46503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619590" y="1043135"/>
            <a:ext cx="278506" cy="173771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730775" y="1281500"/>
            <a:ext cx="4585745" cy="923330"/>
          </a:xfrm>
          <a:prstGeom prst="rect">
            <a:avLst/>
          </a:prstGeom>
          <a:solidFill>
            <a:schemeClr val="accent1">
              <a:lumMod val="75000"/>
              <a:alpha val="81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Отрезок, соединяющий любые две </a:t>
            </a:r>
            <a:r>
              <a:rPr lang="ru-RU" dirty="0" err="1" smtClean="0">
                <a:solidFill>
                  <a:schemeClr val="bg1"/>
                </a:solidFill>
              </a:rPr>
              <a:t>несоседние</a:t>
            </a:r>
            <a:r>
              <a:rPr lang="ru-RU" dirty="0" smtClean="0">
                <a:solidFill>
                  <a:schemeClr val="bg1"/>
                </a:solidFill>
              </a:rPr>
              <a:t> вершины, называется диагональю многоугольника.</a:t>
            </a:r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107" name="Группа 106"/>
          <p:cNvGrpSpPr/>
          <p:nvPr/>
        </p:nvGrpSpPr>
        <p:grpSpPr>
          <a:xfrm>
            <a:off x="393820" y="3510358"/>
            <a:ext cx="1705333" cy="1080216"/>
            <a:chOff x="850443" y="3078232"/>
            <a:chExt cx="1705333" cy="1080216"/>
          </a:xfrm>
        </p:grpSpPr>
        <p:cxnSp>
          <p:nvCxnSpPr>
            <p:cNvPr id="45" name="Прямая соединительная линия 44"/>
            <p:cNvCxnSpPr/>
            <p:nvPr/>
          </p:nvCxnSpPr>
          <p:spPr>
            <a:xfrm>
              <a:off x="850443" y="3861060"/>
              <a:ext cx="170533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flipH="1">
              <a:off x="2290603" y="3861060"/>
              <a:ext cx="265173" cy="28804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>
              <a:endCxn id="14" idx="2"/>
            </p:cNvCxnSpPr>
            <p:nvPr/>
          </p:nvCxnSpPr>
          <p:spPr>
            <a:xfrm flipH="1" flipV="1">
              <a:off x="1775118" y="3078232"/>
              <a:ext cx="515485" cy="108021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>
              <a:stCxn id="14" idx="2"/>
            </p:cNvCxnSpPr>
            <p:nvPr/>
          </p:nvCxnSpPr>
          <p:spPr>
            <a:xfrm flipH="1">
              <a:off x="1043510" y="3078232"/>
              <a:ext cx="731608" cy="108021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flipH="1" flipV="1">
              <a:off x="850443" y="3861060"/>
              <a:ext cx="193067" cy="28804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Группа 107"/>
          <p:cNvGrpSpPr/>
          <p:nvPr/>
        </p:nvGrpSpPr>
        <p:grpSpPr>
          <a:xfrm>
            <a:off x="2411700" y="3573020"/>
            <a:ext cx="1201275" cy="1584204"/>
            <a:chOff x="3154699" y="2852936"/>
            <a:chExt cx="1201275" cy="1584204"/>
          </a:xfrm>
        </p:grpSpPr>
        <p:cxnSp>
          <p:nvCxnSpPr>
            <p:cNvPr id="58" name="Прямая соединительная линия 57"/>
            <p:cNvCxnSpPr/>
            <p:nvPr/>
          </p:nvCxnSpPr>
          <p:spPr>
            <a:xfrm>
              <a:off x="3154699" y="2996940"/>
              <a:ext cx="769211" cy="14402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 flipV="1">
              <a:off x="3923910" y="3861060"/>
              <a:ext cx="432060" cy="5760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 flipH="1" flipV="1">
              <a:off x="3539304" y="3717040"/>
              <a:ext cx="816670" cy="14402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flipV="1">
              <a:off x="3539304" y="2852936"/>
              <a:ext cx="492636" cy="86410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 flipH="1">
              <a:off x="3154699" y="2852936"/>
              <a:ext cx="877241" cy="14400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Группа 108"/>
          <p:cNvGrpSpPr/>
          <p:nvPr/>
        </p:nvGrpSpPr>
        <p:grpSpPr>
          <a:xfrm>
            <a:off x="336512" y="4838212"/>
            <a:ext cx="1495425" cy="1152144"/>
            <a:chOff x="5019675" y="2852936"/>
            <a:chExt cx="1495425" cy="1152144"/>
          </a:xfrm>
        </p:grpSpPr>
        <p:cxnSp>
          <p:nvCxnSpPr>
            <p:cNvPr id="76" name="Прямая соединительная линия 75"/>
            <p:cNvCxnSpPr/>
            <p:nvPr/>
          </p:nvCxnSpPr>
          <p:spPr>
            <a:xfrm flipV="1">
              <a:off x="5019675" y="2852936"/>
              <a:ext cx="590550" cy="86410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>
              <a:off x="5610225" y="2852936"/>
              <a:ext cx="904875" cy="2159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>
              <a:off x="6515100" y="3068884"/>
              <a:ext cx="0" cy="25210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/>
            <p:nvPr/>
          </p:nvCxnSpPr>
          <p:spPr>
            <a:xfrm flipH="1">
              <a:off x="5781675" y="3320989"/>
              <a:ext cx="733425" cy="68409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/>
            <p:nvPr/>
          </p:nvCxnSpPr>
          <p:spPr>
            <a:xfrm flipH="1" flipV="1">
              <a:off x="5019675" y="3717040"/>
              <a:ext cx="762000" cy="28804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Группа 109"/>
          <p:cNvGrpSpPr/>
          <p:nvPr/>
        </p:nvGrpSpPr>
        <p:grpSpPr>
          <a:xfrm>
            <a:off x="2254534" y="5239453"/>
            <a:ext cx="1905000" cy="810144"/>
            <a:chOff x="6772275" y="3194936"/>
            <a:chExt cx="1905000" cy="810144"/>
          </a:xfrm>
        </p:grpSpPr>
        <p:cxnSp>
          <p:nvCxnSpPr>
            <p:cNvPr id="89" name="Прямая соединительная линия 88"/>
            <p:cNvCxnSpPr/>
            <p:nvPr/>
          </p:nvCxnSpPr>
          <p:spPr>
            <a:xfrm>
              <a:off x="6915150" y="4005080"/>
              <a:ext cx="176212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 flipH="1" flipV="1">
              <a:off x="6772275" y="3194936"/>
              <a:ext cx="142875" cy="81014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 flipV="1">
              <a:off x="8677275" y="3194936"/>
              <a:ext cx="0" cy="81014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я соединительная линия 96"/>
            <p:cNvCxnSpPr/>
            <p:nvPr/>
          </p:nvCxnSpPr>
          <p:spPr>
            <a:xfrm>
              <a:off x="6772275" y="3194936"/>
              <a:ext cx="952500" cy="30073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единительная линия 98"/>
            <p:cNvCxnSpPr/>
            <p:nvPr/>
          </p:nvCxnSpPr>
          <p:spPr>
            <a:xfrm flipV="1">
              <a:off x="7724775" y="3194936"/>
              <a:ext cx="952500" cy="30073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Группа 110"/>
          <p:cNvGrpSpPr/>
          <p:nvPr/>
        </p:nvGrpSpPr>
        <p:grpSpPr>
          <a:xfrm>
            <a:off x="926190" y="5867217"/>
            <a:ext cx="2352675" cy="752475"/>
            <a:chOff x="5114925" y="4848225"/>
            <a:chExt cx="2352675" cy="752475"/>
          </a:xfrm>
        </p:grpSpPr>
        <p:cxnSp>
          <p:nvCxnSpPr>
            <p:cNvPr id="101" name="Прямая соединительная линия 100"/>
            <p:cNvCxnSpPr/>
            <p:nvPr/>
          </p:nvCxnSpPr>
          <p:spPr>
            <a:xfrm flipV="1">
              <a:off x="5114925" y="5591175"/>
              <a:ext cx="2352675" cy="95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я соединительная линия 102"/>
            <p:cNvCxnSpPr/>
            <p:nvPr/>
          </p:nvCxnSpPr>
          <p:spPr>
            <a:xfrm flipV="1">
              <a:off x="5114925" y="4848225"/>
              <a:ext cx="495300" cy="7524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Прямая соединительная линия 104"/>
            <p:cNvCxnSpPr/>
            <p:nvPr/>
          </p:nvCxnSpPr>
          <p:spPr>
            <a:xfrm>
              <a:off x="5610225" y="4848225"/>
              <a:ext cx="681037" cy="7524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TextBox 111"/>
          <p:cNvSpPr txBox="1"/>
          <p:nvPr/>
        </p:nvSpPr>
        <p:spPr>
          <a:xfrm>
            <a:off x="4860040" y="3557975"/>
            <a:ext cx="36725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Какие из фигур, изображенных на рисунке, являются многоугольниками?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Изобразите многоугольники в тетради и отметьте точки во внешней и внутренней областях многоугольника.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098512" y="3789050"/>
            <a:ext cx="322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952691" y="5054160"/>
            <a:ext cx="426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1246487" y="6243454"/>
            <a:ext cx="301177" cy="366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732176" y="3789050"/>
            <a:ext cx="310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042623" y="5702316"/>
            <a:ext cx="354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cxnSp>
        <p:nvCxnSpPr>
          <p:cNvPr id="26" name="Прямая соединительная линия 25"/>
          <p:cNvCxnSpPr>
            <a:endCxn id="11" idx="1"/>
          </p:cNvCxnSpPr>
          <p:nvPr/>
        </p:nvCxnSpPr>
        <p:spPr>
          <a:xfrm flipV="1">
            <a:off x="1871889" y="1491403"/>
            <a:ext cx="821263" cy="127611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10" idx="6"/>
            <a:endCxn id="12" idx="4"/>
          </p:cNvCxnSpPr>
          <p:nvPr/>
        </p:nvCxnSpPr>
        <p:spPr>
          <a:xfrm>
            <a:off x="1616242" y="1065995"/>
            <a:ext cx="1093075" cy="92276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17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6" dur="5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1" dur="5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8" grpId="0"/>
      <p:bldP spid="20" grpId="0"/>
      <p:bldP spid="43" grpId="0" animBg="1"/>
      <p:bldP spid="17" grpId="0"/>
      <p:bldP spid="19" grpId="0"/>
      <p:bldP spid="21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580"/>
            <a:ext cx="6840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Georgia" panose="02040502050405020303" pitchFamily="18" charset="0"/>
              </a:rPr>
              <a:t>2</a:t>
            </a:r>
            <a:r>
              <a:rPr lang="ru-RU" sz="2400" dirty="0" smtClean="0">
                <a:latin typeface="Georgia" panose="02040502050405020303" pitchFamily="18" charset="0"/>
              </a:rPr>
              <a:t>. Выпуклые и невыпуклые многоугольники.</a:t>
            </a:r>
            <a:endParaRPr lang="ru-RU" sz="2400" dirty="0">
              <a:latin typeface="Georgia" panose="020405020504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866245"/>
            <a:ext cx="8425054" cy="707886"/>
          </a:xfrm>
          <a:prstGeom prst="rect">
            <a:avLst/>
          </a:prstGeom>
          <a:solidFill>
            <a:schemeClr val="accent1">
              <a:lumMod val="75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chemeClr val="bg1"/>
                </a:solidFill>
              </a:rPr>
              <a:t>Многоугольник называется выпуклым, если он лежит по одну сторону от каждой прямой, проходящей через две его соседние вершины.</a:t>
            </a:r>
            <a:endParaRPr lang="ru-RU" sz="2000" i="1" dirty="0">
              <a:solidFill>
                <a:schemeClr val="bg1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1259540" y="2132820"/>
            <a:ext cx="1944270" cy="792110"/>
            <a:chOff x="539440" y="2204830"/>
            <a:chExt cx="1944270" cy="792110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539440" y="2780910"/>
              <a:ext cx="1944270" cy="21603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539440" y="2276840"/>
              <a:ext cx="576080" cy="50407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1115520" y="2204830"/>
              <a:ext cx="1152160" cy="7201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267680" y="2204830"/>
              <a:ext cx="216030" cy="79211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Группа 22"/>
          <p:cNvGrpSpPr/>
          <p:nvPr/>
        </p:nvGrpSpPr>
        <p:grpSpPr>
          <a:xfrm>
            <a:off x="5184143" y="1844780"/>
            <a:ext cx="1620167" cy="1440200"/>
            <a:chOff x="4608063" y="2060810"/>
            <a:chExt cx="1620167" cy="1440200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4608063" y="2060810"/>
              <a:ext cx="900067" cy="129618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608063" y="3356990"/>
              <a:ext cx="1620167" cy="14402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flipH="1" flipV="1">
              <a:off x="5508130" y="2888925"/>
              <a:ext cx="720100" cy="61208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flipV="1">
              <a:off x="5508130" y="2060810"/>
              <a:ext cx="0" cy="82811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Прямая соединительная линия 9"/>
          <p:cNvCxnSpPr/>
          <p:nvPr/>
        </p:nvCxnSpPr>
        <p:spPr>
          <a:xfrm flipV="1">
            <a:off x="863485" y="1831431"/>
            <a:ext cx="1368190" cy="12097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312670" y="2089385"/>
            <a:ext cx="2431215" cy="1440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2915770" y="1844780"/>
            <a:ext cx="504070" cy="18002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764215" y="2636890"/>
            <a:ext cx="3060483" cy="3600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4882833" y="1628751"/>
            <a:ext cx="1345397" cy="194426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4518021" y="3078475"/>
            <a:ext cx="2952410" cy="2700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6084210" y="1628750"/>
            <a:ext cx="0" cy="230431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508130" y="2204830"/>
            <a:ext cx="1962244" cy="16202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Группа 54"/>
          <p:cNvGrpSpPr/>
          <p:nvPr/>
        </p:nvGrpSpPr>
        <p:grpSpPr>
          <a:xfrm>
            <a:off x="827480" y="4135749"/>
            <a:ext cx="1224170" cy="949481"/>
            <a:chOff x="827480" y="4135749"/>
            <a:chExt cx="1224170" cy="949481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 flipH="1" flipV="1">
              <a:off x="827480" y="4135749"/>
              <a:ext cx="288040" cy="9494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>
              <a:off x="827480" y="4135749"/>
              <a:ext cx="1224170" cy="30139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>
              <a:off x="2051650" y="4437140"/>
              <a:ext cx="0" cy="36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 flipH="1">
              <a:off x="1115520" y="4797190"/>
              <a:ext cx="936130" cy="28804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Группа 65"/>
          <p:cNvGrpSpPr/>
          <p:nvPr/>
        </p:nvGrpSpPr>
        <p:grpSpPr>
          <a:xfrm>
            <a:off x="2627730" y="3933070"/>
            <a:ext cx="1850530" cy="1287801"/>
            <a:chOff x="2987780" y="4135749"/>
            <a:chExt cx="1850530" cy="1287801"/>
          </a:xfrm>
        </p:grpSpPr>
        <p:cxnSp>
          <p:nvCxnSpPr>
            <p:cNvPr id="57" name="Прямая соединительная линия 56"/>
            <p:cNvCxnSpPr/>
            <p:nvPr/>
          </p:nvCxnSpPr>
          <p:spPr>
            <a:xfrm>
              <a:off x="2987780" y="4437140"/>
              <a:ext cx="360050" cy="7201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 flipV="1">
              <a:off x="2987780" y="4135749"/>
              <a:ext cx="1296180" cy="30139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3923910" y="4135749"/>
              <a:ext cx="360050" cy="37340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>
              <a:off x="3923910" y="4509150"/>
              <a:ext cx="914400" cy="914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>
            <a:xfrm>
              <a:off x="3347830" y="5157240"/>
              <a:ext cx="1490480" cy="26631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Группа 84"/>
          <p:cNvGrpSpPr/>
          <p:nvPr/>
        </p:nvGrpSpPr>
        <p:grpSpPr>
          <a:xfrm>
            <a:off x="1115520" y="5085230"/>
            <a:ext cx="1692235" cy="1080150"/>
            <a:chOff x="1115520" y="5085230"/>
            <a:chExt cx="1692235" cy="1080150"/>
          </a:xfrm>
        </p:grpSpPr>
        <p:cxnSp>
          <p:nvCxnSpPr>
            <p:cNvPr id="68" name="Прямая соединительная линия 67"/>
            <p:cNvCxnSpPr/>
            <p:nvPr/>
          </p:nvCxnSpPr>
          <p:spPr>
            <a:xfrm flipV="1">
              <a:off x="1583585" y="5085230"/>
              <a:ext cx="468065" cy="36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/>
            <p:nvPr/>
          </p:nvCxnSpPr>
          <p:spPr>
            <a:xfrm>
              <a:off x="2051650" y="5085230"/>
              <a:ext cx="180025" cy="36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>
              <a:off x="2231675" y="5445280"/>
              <a:ext cx="5760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 flipH="1">
              <a:off x="1115520" y="5445280"/>
              <a:ext cx="46806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/>
            <p:nvPr/>
          </p:nvCxnSpPr>
          <p:spPr>
            <a:xfrm>
              <a:off x="1115520" y="5445280"/>
              <a:ext cx="234032" cy="36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 flipH="1">
              <a:off x="2231675" y="5445280"/>
              <a:ext cx="576080" cy="36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>
              <a:off x="2231675" y="5805330"/>
              <a:ext cx="161145" cy="36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/>
            <p:nvPr/>
          </p:nvCxnSpPr>
          <p:spPr>
            <a:xfrm flipH="1">
              <a:off x="1115520" y="5805330"/>
              <a:ext cx="234032" cy="360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/>
            <p:nvPr/>
          </p:nvCxnSpPr>
          <p:spPr>
            <a:xfrm>
              <a:off x="1115520" y="6165380"/>
              <a:ext cx="12773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Равнобедренный треугольник 85"/>
          <p:cNvSpPr/>
          <p:nvPr/>
        </p:nvSpPr>
        <p:spPr>
          <a:xfrm rot="836972">
            <a:off x="3103745" y="5273949"/>
            <a:ext cx="1675394" cy="1065248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TextBox 86"/>
          <p:cNvSpPr txBox="1"/>
          <p:nvPr/>
        </p:nvSpPr>
        <p:spPr>
          <a:xfrm>
            <a:off x="1312670" y="4437140"/>
            <a:ext cx="270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88" name="TextBox 87"/>
          <p:cNvSpPr txBox="1"/>
          <p:nvPr/>
        </p:nvSpPr>
        <p:spPr>
          <a:xfrm>
            <a:off x="3203810" y="4286444"/>
            <a:ext cx="26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89" name="TextBox 88"/>
          <p:cNvSpPr txBox="1"/>
          <p:nvPr/>
        </p:nvSpPr>
        <p:spPr>
          <a:xfrm>
            <a:off x="1583585" y="5517290"/>
            <a:ext cx="396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0" name="TextBox 89"/>
          <p:cNvSpPr txBox="1"/>
          <p:nvPr/>
        </p:nvSpPr>
        <p:spPr>
          <a:xfrm>
            <a:off x="3599865" y="5701956"/>
            <a:ext cx="421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91" name="TextBox 90"/>
          <p:cNvSpPr txBox="1"/>
          <p:nvPr/>
        </p:nvSpPr>
        <p:spPr>
          <a:xfrm>
            <a:off x="4932050" y="4183982"/>
            <a:ext cx="34924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Назовите номера выпуклых многоугольников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Перечертите любой выпуклый многоугольник и обозначьте его вершины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79390" y="3212970"/>
            <a:ext cx="322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Этот многоугольник выпуклый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6228230" y="2089385"/>
            <a:ext cx="1872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Невыпуклый многоугольник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07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 tmFilter="0,0; .5, 1; 1, 1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5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7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500" tmFilter="0,0; .5, 1; 1, 1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4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9" dur="500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6" grpId="0" animBg="1"/>
      <p:bldP spid="87" grpId="0"/>
      <p:bldP spid="88" grpId="0"/>
      <p:bldP spid="89" grpId="0"/>
      <p:bldP spid="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Прямоугольник 62"/>
          <p:cNvSpPr/>
          <p:nvPr/>
        </p:nvSpPr>
        <p:spPr>
          <a:xfrm>
            <a:off x="5292100" y="3212970"/>
            <a:ext cx="1728240" cy="369332"/>
          </a:xfrm>
          <a:prstGeom prst="rect">
            <a:avLst/>
          </a:prstGeom>
          <a:solidFill>
            <a:schemeClr val="accent1">
              <a:alpha val="7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251400" y="332570"/>
            <a:ext cx="84971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Задание. Начертите выпуклый восьмиугольник и проведите все его диагонали из какой-нибудь вершины. Сколько при этом образовалось треугольников? Найдите сумму углов восьмиугольника.</a:t>
            </a:r>
            <a:endParaRPr lang="ru-RU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179390" y="2411578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endParaRPr lang="ru-RU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732623" y="1691478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ru-RU" baseline="-25000" dirty="0"/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40763" y="1340710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ru-RU" baseline="-25000" dirty="0"/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32873" y="1979518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ru-RU" baseline="-25000" dirty="0"/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32873" y="2555598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ru-RU" baseline="-25000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28803" y="3212970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ru-RU" baseline="-25000" dirty="0"/>
              <a:t>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64683" y="3563738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ru-RU" baseline="-25000" dirty="0"/>
              <a:t>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11450" y="3347708"/>
            <a:ext cx="45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ru-RU" baseline="-25000" dirty="0"/>
              <a:t>8</a:t>
            </a:r>
          </a:p>
        </p:txBody>
      </p:sp>
      <p:grpSp>
        <p:nvGrpSpPr>
          <p:cNvPr id="37" name="Группа 36"/>
          <p:cNvGrpSpPr/>
          <p:nvPr/>
        </p:nvGrpSpPr>
        <p:grpSpPr>
          <a:xfrm>
            <a:off x="529914" y="1691235"/>
            <a:ext cx="2025805" cy="1883685"/>
            <a:chOff x="529915" y="1907265"/>
            <a:chExt cx="1603270" cy="1396765"/>
          </a:xfrm>
        </p:grpSpPr>
        <p:grpSp>
          <p:nvGrpSpPr>
            <p:cNvPr id="20" name="Группа 19"/>
            <p:cNvGrpSpPr/>
            <p:nvPr/>
          </p:nvGrpSpPr>
          <p:grpSpPr>
            <a:xfrm>
              <a:off x="539440" y="1916790"/>
              <a:ext cx="1584220" cy="1368190"/>
              <a:chOff x="539440" y="1772770"/>
              <a:chExt cx="1584220" cy="1368190"/>
            </a:xfrm>
          </p:grpSpPr>
          <p:cxnSp>
            <p:nvCxnSpPr>
              <p:cNvPr id="4" name="Прямая соединительная линия 3"/>
              <p:cNvCxnSpPr/>
              <p:nvPr/>
            </p:nvCxnSpPr>
            <p:spPr>
              <a:xfrm flipV="1">
                <a:off x="539440" y="1916790"/>
                <a:ext cx="504070" cy="57608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Прямая соединительная линия 5"/>
              <p:cNvCxnSpPr/>
              <p:nvPr/>
            </p:nvCxnSpPr>
            <p:spPr>
              <a:xfrm flipV="1">
                <a:off x="1043510" y="1772770"/>
                <a:ext cx="648090" cy="14402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/>
              <p:nvPr/>
            </p:nvCxnSpPr>
            <p:spPr>
              <a:xfrm>
                <a:off x="1691600" y="1772770"/>
                <a:ext cx="432060" cy="36005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2123660" y="2132820"/>
                <a:ext cx="0" cy="36005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flipH="1">
                <a:off x="1763610" y="2492870"/>
                <a:ext cx="360050" cy="43206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flipH="1">
                <a:off x="1187530" y="2924930"/>
                <a:ext cx="576080" cy="21603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flipH="1" flipV="1">
                <a:off x="791475" y="3032945"/>
                <a:ext cx="396055" cy="10801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>
                <a:off x="539440" y="2492870"/>
                <a:ext cx="252035" cy="5400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Овал 28"/>
            <p:cNvSpPr/>
            <p:nvPr/>
          </p:nvSpPr>
          <p:spPr>
            <a:xfrm>
              <a:off x="529915" y="2600696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755470" y="3140960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997791" y="2060810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1655406" y="1907265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2087466" y="223112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2087466" y="2636890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1727416" y="304228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1151336" y="325831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46" name="Прямая соединительная линия 45"/>
          <p:cNvCxnSpPr>
            <a:endCxn id="32" idx="3"/>
          </p:cNvCxnSpPr>
          <p:nvPr/>
        </p:nvCxnSpPr>
        <p:spPr>
          <a:xfrm flipV="1">
            <a:off x="579222" y="1743863"/>
            <a:ext cx="1381261" cy="916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579222" y="2171092"/>
            <a:ext cx="1927189" cy="498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579222" y="2659978"/>
            <a:ext cx="1947613" cy="57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29" idx="4"/>
            <a:endCxn id="35" idx="6"/>
          </p:cNvCxnSpPr>
          <p:nvPr/>
        </p:nvCxnSpPr>
        <p:spPr>
          <a:xfrm>
            <a:off x="558798" y="2688057"/>
            <a:ext cx="1541981" cy="5646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stCxn id="29" idx="3"/>
            <a:endCxn id="36" idx="0"/>
          </p:cNvCxnSpPr>
          <p:nvPr/>
        </p:nvCxnSpPr>
        <p:spPr>
          <a:xfrm>
            <a:off x="538374" y="2679028"/>
            <a:ext cx="805618" cy="8342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600450" y="155674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Получилось 6 треугольников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590925" y="2060810"/>
                <a:ext cx="18982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6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∙180°=1080°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925" y="2060810"/>
                <a:ext cx="1898277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/>
          <p:cNvSpPr txBox="1"/>
          <p:nvPr/>
        </p:nvSpPr>
        <p:spPr>
          <a:xfrm>
            <a:off x="3059790" y="2564880"/>
            <a:ext cx="5832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Как вы думаете, как вычислить сумму углов выпуклого </a:t>
            </a:r>
            <a:r>
              <a:rPr lang="en-US" dirty="0" smtClean="0"/>
              <a:t> n</a:t>
            </a:r>
            <a:r>
              <a:rPr lang="ru-RU" dirty="0" smtClean="0"/>
              <a:t> – угольника?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292100" y="3212970"/>
                <a:ext cx="16024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</a:rPr>
                        <m:t>−2)∙180°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100" y="3212970"/>
                <a:ext cx="1602490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251400" y="3861060"/>
            <a:ext cx="8569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Задача. Можно ли выпуклый </a:t>
            </a:r>
            <a:r>
              <a:rPr lang="ru-RU" sz="2000" dirty="0" err="1" smtClean="0"/>
              <a:t>стоугольник</a:t>
            </a:r>
            <a:r>
              <a:rPr lang="ru-RU" sz="2000" dirty="0" smtClean="0"/>
              <a:t> разрезать на 97 треугольников?</a:t>
            </a:r>
            <a:endParaRPr 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1259540" y="4211828"/>
                <a:ext cx="30388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b="0" i="1" smtClean="0">
                              <a:latin typeface="Cambria Math"/>
                            </a:rPr>
                            <m:t>100−2</m:t>
                          </m:r>
                        </m:e>
                      </m:d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∙180°=98∙180°</m:t>
                      </m:r>
                    </m:oMath>
                  </m:oMathPara>
                </a14:m>
                <a:endParaRPr lang="ru-RU" b="0" dirty="0" smtClean="0">
                  <a:ea typeface="Cambria Math"/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540" y="4211828"/>
                <a:ext cx="303884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/>
          <p:cNvSpPr txBox="1"/>
          <p:nvPr/>
        </p:nvSpPr>
        <p:spPr>
          <a:xfrm>
            <a:off x="251400" y="4221110"/>
            <a:ext cx="133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Решение.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331550" y="4499868"/>
                <a:ext cx="11256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0" smtClean="0">
                          <a:latin typeface="Cambria Math"/>
                        </a:rPr>
                        <m:t>97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∙180°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550" y="4499868"/>
                <a:ext cx="112562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1320813" y="4787908"/>
                <a:ext cx="2315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97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∙180°≠98∙180°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813" y="4787908"/>
                <a:ext cx="2315057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Box 68"/>
          <p:cNvSpPr txBox="1"/>
          <p:nvPr/>
        </p:nvSpPr>
        <p:spPr>
          <a:xfrm>
            <a:off x="4298385" y="4211828"/>
            <a:ext cx="3298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</a:t>
            </a:r>
            <a:r>
              <a:rPr lang="ru-RU" dirty="0"/>
              <a:t>с</a:t>
            </a:r>
            <a:r>
              <a:rPr lang="ru-RU" dirty="0" smtClean="0"/>
              <a:t>умма углов многоугольника</a:t>
            </a:r>
            <a:endParaRPr lang="ru-RU" dirty="0"/>
          </a:p>
        </p:txBody>
      </p:sp>
      <p:sp>
        <p:nvSpPr>
          <p:cNvPr id="70" name="TextBox 69"/>
          <p:cNvSpPr txBox="1"/>
          <p:nvPr/>
        </p:nvSpPr>
        <p:spPr>
          <a:xfrm>
            <a:off x="2457179" y="4499868"/>
            <a:ext cx="3194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сумма углов треугольников </a:t>
            </a:r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323410" y="5157240"/>
            <a:ext cx="7468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выпуклый </a:t>
            </a:r>
            <a:r>
              <a:rPr lang="ru-RU" dirty="0" err="1" smtClean="0"/>
              <a:t>стоугольник</a:t>
            </a:r>
            <a:r>
              <a:rPr lang="ru-RU" dirty="0" smtClean="0"/>
              <a:t> разрезать на 97 треугольников нельзя.</a:t>
            </a:r>
            <a:endParaRPr lang="ru-RU" dirty="0"/>
          </a:p>
        </p:txBody>
      </p:sp>
      <p:sp>
        <p:nvSpPr>
          <p:cNvPr id="72" name="TextBox 71"/>
          <p:cNvSpPr txBox="1"/>
          <p:nvPr/>
        </p:nvSpPr>
        <p:spPr>
          <a:xfrm>
            <a:off x="395536" y="5487685"/>
            <a:ext cx="3661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Georgia" panose="02040502050405020303" pitchFamily="18" charset="0"/>
              </a:rPr>
              <a:t>3</a:t>
            </a:r>
            <a:r>
              <a:rPr lang="ru-RU" sz="2400" dirty="0" smtClean="0">
                <a:latin typeface="Georgia" panose="02040502050405020303" pitchFamily="18" charset="0"/>
              </a:rPr>
              <a:t>. </a:t>
            </a:r>
            <a:r>
              <a:rPr lang="ru-RU" sz="2400" dirty="0" smtClean="0">
                <a:latin typeface="Georgia" panose="02040502050405020303" pitchFamily="18" charset="0"/>
              </a:rPr>
              <a:t>Четырехугольник</a:t>
            </a:r>
            <a:endParaRPr lang="ru-RU" sz="2400" dirty="0">
              <a:latin typeface="Georgia" panose="02040502050405020303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29914" y="5949350"/>
            <a:ext cx="7642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Прочитайте п. 41 (стр. 99) учебника. Сделайте конспект.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181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 tmFilter="0,0; .5, 1; 1, 1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 tmFilter="0,0; .5, 1; 1, 1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 tmFilter="0,0; .5, 1; 1, 1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 tmFilter="0,0; .5, 1; 1, 1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2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59" grpId="0"/>
      <p:bldP spid="60" grpId="0"/>
      <p:bldP spid="61" grpId="0"/>
      <p:bldP spid="62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</p:bldLst>
  </p:timing>
</p:sld>
</file>

<file path=ppt/theme/theme1.xml><?xml version="1.0" encoding="utf-8"?>
<a:theme xmlns:a="http://schemas.openxmlformats.org/drawingml/2006/main" name="1_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TM01859862[[fn=Поп-музыка]]</Template>
  <TotalTime>718</TotalTime>
  <Words>375</Words>
  <Application>Microsoft Office PowerPoint</Application>
  <PresentationFormat>Экран (4:3)</PresentationFormat>
  <Paragraphs>95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1_Urban Pop</vt:lpstr>
      <vt:lpstr>Тема Office</vt:lpstr>
      <vt:lpstr>Многоугольники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Многоугольники</dc:title>
  <dc:creator>RePack by Diakov</dc:creator>
  <cp:lastModifiedBy>RePack by Diakov</cp:lastModifiedBy>
  <cp:revision>40</cp:revision>
  <cp:lastPrinted>2017-01-02T12:05:01Z</cp:lastPrinted>
  <dcterms:created xsi:type="dcterms:W3CDTF">2016-07-05T11:56:07Z</dcterms:created>
  <dcterms:modified xsi:type="dcterms:W3CDTF">2017-01-02T15:20:54Z</dcterms:modified>
</cp:coreProperties>
</file>