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1"/>
  </p:notesMasterIdLst>
  <p:sldIdLst>
    <p:sldId id="291" r:id="rId2"/>
    <p:sldId id="287" r:id="rId3"/>
    <p:sldId id="276" r:id="rId4"/>
    <p:sldId id="277" r:id="rId5"/>
    <p:sldId id="285" r:id="rId6"/>
    <p:sldId id="28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74" r:id="rId15"/>
    <p:sldId id="289" r:id="rId16"/>
    <p:sldId id="288" r:id="rId17"/>
    <p:sldId id="275" r:id="rId18"/>
    <p:sldId id="292" r:id="rId19"/>
    <p:sldId id="290" r:id="rId20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47117" autoAdjust="0"/>
  </p:normalViewPr>
  <p:slideViewPr>
    <p:cSldViewPr>
      <p:cViewPr>
        <p:scale>
          <a:sx n="60" d="100"/>
          <a:sy n="60" d="100"/>
        </p:scale>
        <p:origin x="-1380" y="-94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0FE977-00EC-4881-A19B-255D6726E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54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1E2D-6836-48BA-9274-BEDFF08AC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9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3EB7-9B4C-4673-AF71-63D044931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5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1866-BD38-47B5-83DD-A0498D108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B092-3B97-46EF-B338-61D0CA3C9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1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87B0-968A-40C4-A917-00124F9F3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79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0258-7424-4299-9B37-1AD38EF87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9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1C9F-B2E8-40EC-967C-506ABCB70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2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9857-3640-4399-A52D-F82D762D8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6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7CC05-1843-4FE3-8886-713D3C012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87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3F253-3F9A-48BB-A1D7-151F16B73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0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24EC-CBA9-4F49-9AC7-C0DC8A7A1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1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1FDC1E5-FC54-478C-91EB-483E27D70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1" r:id="rId4"/>
    <p:sldLayoutId id="2147483877" r:id="rId5"/>
    <p:sldLayoutId id="2147483872" r:id="rId6"/>
    <p:sldLayoutId id="2147483878" r:id="rId7"/>
    <p:sldLayoutId id="2147483879" r:id="rId8"/>
    <p:sldLayoutId id="2147483880" r:id="rId9"/>
    <p:sldLayoutId id="2147483873" r:id="rId10"/>
    <p:sldLayoutId id="214748388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:\письм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971550" y="2276475"/>
            <a:ext cx="7416800" cy="324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en-US" cap="none" smtClean="0">
                <a:effectLst/>
              </a:rPr>
              <a:t/>
            </a:r>
            <a:br>
              <a:rPr lang="ru-RU" altLang="en-US" cap="none" smtClean="0">
                <a:effectLst/>
              </a:rPr>
            </a:br>
            <a:r>
              <a:rPr lang="ru-RU" altLang="en-US" cap="none" smtClean="0">
                <a:effectLst/>
              </a:rPr>
              <a:t> </a:t>
            </a:r>
            <a:r>
              <a:rPr lang="ru-RU" altLang="en-US" sz="2400" cap="none" smtClean="0">
                <a:solidFill>
                  <a:srgbClr val="0000CC"/>
                </a:solidFill>
                <a:effectLst/>
              </a:rPr>
              <a:t>урок русского языка в 5 классе </a:t>
            </a:r>
            <a:r>
              <a:rPr lang="ru-RU" altLang="en-US" cap="none" smtClean="0">
                <a:solidFill>
                  <a:srgbClr val="0000CC"/>
                </a:solidFill>
                <a:effectLst/>
              </a:rPr>
              <a:t> </a:t>
            </a:r>
            <a:br>
              <a:rPr lang="ru-RU" altLang="en-US" cap="none" smtClean="0">
                <a:solidFill>
                  <a:srgbClr val="0000CC"/>
                </a:solidFill>
                <a:effectLst/>
              </a:rPr>
            </a:br>
            <a:endParaRPr lang="ru-RU" altLang="en-US" cap="none" smtClean="0">
              <a:solidFill>
                <a:srgbClr val="0000CC"/>
              </a:solidFill>
              <a:effectLst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type="subTitle" idx="4294967295"/>
          </p:nvPr>
        </p:nvSpPr>
        <p:spPr>
          <a:xfrm>
            <a:off x="1006475" y="4365625"/>
            <a:ext cx="7556500" cy="1347788"/>
          </a:xfrm>
        </p:spPr>
        <p:txBody>
          <a:bodyPr/>
          <a:lstStyle/>
          <a:p>
            <a:pPr marL="0" indent="0" algn="r">
              <a:lnSpc>
                <a:spcPct val="90000"/>
              </a:lnSpc>
              <a:buFont typeface="Wingdings 2" pitchFamily="18" charset="2"/>
              <a:buNone/>
            </a:pPr>
            <a:r>
              <a:rPr lang="ru-RU" alt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marL="0" indent="0" algn="r">
              <a:lnSpc>
                <a:spcPct val="90000"/>
              </a:lnSpc>
              <a:buFont typeface="Wingdings 2" pitchFamily="18" charset="2"/>
              <a:buNone/>
            </a:pPr>
            <a:r>
              <a:rPr lang="ru-RU" alt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Дзюбенко Ольга Руслановна</a:t>
            </a:r>
          </a:p>
          <a:p>
            <a:pPr marL="0" indent="0" algn="r">
              <a:lnSpc>
                <a:spcPct val="90000"/>
              </a:lnSpc>
              <a:buFont typeface="Wingdings 2" pitchFamily="18" charset="2"/>
              <a:buNone/>
            </a:pPr>
            <a:r>
              <a:rPr lang="ru-RU" alt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</a:t>
            </a:r>
            <a:r>
              <a:rPr lang="ru-RU" alt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altLang="en-US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lnSpc>
                <a:spcPct val="90000"/>
              </a:lnSpc>
              <a:buFont typeface="Wingdings 2" pitchFamily="18" charset="2"/>
              <a:buNone/>
            </a:pPr>
            <a:r>
              <a:rPr lang="ru-RU" alt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-12700"/>
            <a:ext cx="956945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ДЕПАРТАМЕНТ ОБРАЗОВАНИЯ Г. МОСКВЫ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 БЮДЖЕТНОЕ 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 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«ШКОЛА № 587»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074" name="AutoShap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141413"/>
            <a:ext cx="84661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973388" y="-6011863"/>
            <a:ext cx="5813425" cy="1246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Сели мы писать письмо,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важное оно.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 мы его писали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немножечко устали.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Встанем, ручками встряхнем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немножко отдохнем.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Пошагаем мы на месте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попрыгаем все вместе,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Развороты вправо, влево.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носочках потянулись,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друг к другу повернулись,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мило улыбнулись.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Головою покачаем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и два, поприседаем </a:t>
            </a:r>
            <a:b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работу продолжаем!</a:t>
            </a:r>
            <a:endParaRPr lang="ru-RU" alt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857375" y="860425"/>
            <a:ext cx="6072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en-US" sz="40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Немного отдохнем…</a:t>
            </a:r>
            <a:endParaRPr lang="ru-RU" altLang="en-US" sz="4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0" name="Picture 4" descr="G:\РАБОТА\2011-2012у.г\картинки школа, школьники,обучение\(2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55006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427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857250" y="-5467350"/>
            <a:ext cx="7858125" cy="1206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b="1" i="1">
              <a:cs typeface="Times New Roman" pitchFamily="18" charset="0"/>
            </a:endParaRPr>
          </a:p>
          <a:p>
            <a:pPr algn="l"/>
            <a:endParaRPr lang="ru-RU" altLang="en-US" sz="2400" b="1" i="1">
              <a:cs typeface="Times New Roman" pitchFamily="18" charset="0"/>
            </a:endParaRPr>
          </a:p>
          <a:p>
            <a:pPr algn="l"/>
            <a:endParaRPr lang="ru-RU" altLang="en-US" sz="2400" b="1" i="1">
              <a:cs typeface="Times New Roman" pitchFamily="18" charset="0"/>
            </a:endParaRPr>
          </a:p>
          <a:p>
            <a:pPr algn="l"/>
            <a:endParaRPr lang="ru-RU" altLang="en-US" sz="2400" b="1" i="1">
              <a:cs typeface="Times New Roman" pitchFamily="18" charset="0"/>
            </a:endParaRPr>
          </a:p>
          <a:p>
            <a:pPr algn="l"/>
            <a:endParaRPr lang="ru-RU" altLang="en-US" sz="2400" b="1" i="1">
              <a:cs typeface="Times New Roman" pitchFamily="18" charset="0"/>
            </a:endParaRPr>
          </a:p>
          <a:p>
            <a:pPr algn="l"/>
            <a:endParaRPr lang="ru-RU" altLang="en-US" sz="2400" b="1" i="1">
              <a:cs typeface="Times New Roman" pitchFamily="18" charset="0"/>
            </a:endParaRPr>
          </a:p>
          <a:p>
            <a:pPr algn="l"/>
            <a:endParaRPr lang="ru-RU" altLang="en-US" sz="2400" b="1" i="1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en-US" sz="2400" b="1" i="1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“адрес” </a:t>
            </a:r>
            <a:r>
              <a:rPr lang="ru-RU" altLang="en-US" sz="2400" b="1" i="1">
                <a:latin typeface="Times New Roman" pitchFamily="18" charset="0"/>
                <a:cs typeface="Times New Roman" pitchFamily="18" charset="0"/>
              </a:rPr>
              <a:t>вошло в русский язык из французского (adresse) и обозначает </a:t>
            </a:r>
            <a:r>
              <a:rPr lang="ru-RU" altLang="en-US" sz="2400" b="1" i="1" u="sng">
                <a:latin typeface="Times New Roman" pitchFamily="18" charset="0"/>
                <a:cs typeface="Times New Roman" pitchFamily="18" charset="0"/>
              </a:rPr>
              <a:t>надпись на письме</a:t>
            </a:r>
            <a:r>
              <a:rPr lang="ru-RU" altLang="en-US" sz="2400" b="1" i="1">
                <a:latin typeface="Times New Roman" pitchFamily="18" charset="0"/>
                <a:cs typeface="Times New Roman" pitchFamily="18" charset="0"/>
              </a:rPr>
              <a:t>, посылке, бандероли и т.п., указывающую получателя и место назначения. </a:t>
            </a:r>
          </a:p>
          <a:p>
            <a:pPr algn="l"/>
            <a:endParaRPr lang="ru-RU" altLang="en-US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Адресат</a:t>
            </a:r>
            <a:r>
              <a:rPr lang="ru-RU" altLang="en-US" sz="2400" b="1" i="1">
                <a:latin typeface="Times New Roman" pitchFamily="18" charset="0"/>
                <a:cs typeface="Times New Roman" pitchFamily="18" charset="0"/>
              </a:rPr>
              <a:t> – нем.Adressat &lt; фран.&gt; – получатель, </a:t>
            </a:r>
            <a:r>
              <a:rPr lang="ru-RU" altLang="en-US" sz="2400" b="1" i="1" u="sng">
                <a:latin typeface="Times New Roman" pitchFamily="18" charset="0"/>
                <a:cs typeface="Times New Roman" pitchFamily="18" charset="0"/>
              </a:rPr>
              <a:t>тот, кому адресовано письмо</a:t>
            </a:r>
            <a:r>
              <a:rPr lang="ru-RU" altLang="en-US" sz="2400" b="1" i="1">
                <a:latin typeface="Times New Roman" pitchFamily="18" charset="0"/>
                <a:cs typeface="Times New Roman" pitchFamily="18" charset="0"/>
              </a:rPr>
              <a:t>, посылка телеграмма и т.д.</a:t>
            </a:r>
          </a:p>
          <a:p>
            <a:pPr algn="l"/>
            <a:endParaRPr lang="ru-RU" altLang="en-US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Адресант</a:t>
            </a:r>
            <a:r>
              <a:rPr lang="ru-RU" altLang="en-US" sz="2400" b="1" i="1">
                <a:latin typeface="Times New Roman" pitchFamily="18" charset="0"/>
                <a:cs typeface="Times New Roman" pitchFamily="18" charset="0"/>
              </a:rPr>
              <a:t> – нем. Adressant &lt;фр.&gt; – отправитель, </a:t>
            </a:r>
            <a:r>
              <a:rPr lang="ru-RU" altLang="en-US" sz="2400" b="1" i="1" u="sng">
                <a:latin typeface="Times New Roman" pitchFamily="18" charset="0"/>
                <a:cs typeface="Times New Roman" pitchFamily="18" charset="0"/>
              </a:rPr>
              <a:t>тот, кто отправляет письмо</a:t>
            </a:r>
            <a:r>
              <a:rPr lang="ru-RU" altLang="en-US" sz="2400" b="1" i="1">
                <a:latin typeface="Times New Roman" pitchFamily="18" charset="0"/>
                <a:cs typeface="Times New Roman" pitchFamily="18" charset="0"/>
              </a:rPr>
              <a:t>, посылку и т.д.</a:t>
            </a:r>
            <a:endParaRPr lang="ru-RU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G:\РАБОТА\2011-2012у.г\картинки школа, школьники,обучение\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0"/>
            <a:ext cx="6124575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48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48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48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48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048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048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048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48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0" y="2000250"/>
            <a:ext cx="5724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endParaRPr lang="ru-RU" altLang="en-US" sz="2800" b="1" i="1">
              <a:solidFill>
                <a:srgbClr val="002060"/>
              </a:solidFill>
            </a:endParaRPr>
          </a:p>
          <a:p>
            <a:pPr algn="l" eaLnBrk="1" hangingPunct="1"/>
            <a:r>
              <a:rPr lang="ru-RU" altLang="en-US" sz="4800" b="1" i="1">
                <a:latin typeface="Times New Roman" pitchFamily="18" charset="0"/>
                <a:cs typeface="Times New Roman" pitchFamily="18" charset="0"/>
              </a:rPr>
              <a:t>Адрес, адресат, адресант, индекс.</a:t>
            </a:r>
            <a:r>
              <a:rPr lang="ru-RU" altLang="en-US" sz="4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07" name="Picture 3" descr="G:\письмо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071563"/>
            <a:ext cx="36576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63" y="928688"/>
            <a:ext cx="7786687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ПОЧТОВЫЕ ПРАВИЛА:</a:t>
            </a:r>
          </a:p>
          <a:p>
            <a:pPr algn="l"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Писать грамотно, разборчиво, аккуратно.</a:t>
            </a:r>
          </a:p>
          <a:p>
            <a:pPr marL="457200" indent="-457200" algn="l">
              <a:buFontTx/>
              <a:buAutoNum type="arabicPeriod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Название города, поселка, областей, района и др. населенных пунктов в И.п.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Ф.И.О. отправителя в И.п.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Ф.И.О. получателя в Д.п.</a:t>
            </a:r>
          </a:p>
          <a:p>
            <a:pPr marL="457200" indent="-457200" algn="l">
              <a:buFontTx/>
              <a:buAutoNum type="arabicPeriod"/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AutoNum type="arabicPeriod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Внизу пишется индекс предприятия связи </a:t>
            </a:r>
          </a:p>
          <a:p>
            <a:pPr marL="457200" indent="-457200" algn="l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(6 цифр - образец на конверте)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71602" y="0"/>
            <a:ext cx="3422460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Учимся подписывать конверт</a:t>
            </a:r>
          </a:p>
        </p:txBody>
      </p:sp>
      <p:pic>
        <p:nvPicPr>
          <p:cNvPr id="23555" name="Picture 5" descr="G:\письмо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0" y="2000250"/>
            <a:ext cx="87868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en-US" sz="4000" b="1" i="1" u="sng">
                <a:latin typeface="Times New Roman" pitchFamily="18" charset="0"/>
                <a:cs typeface="Times New Roman" pitchFamily="18" charset="0"/>
              </a:rPr>
              <a:t>ОТ КОГО: </a:t>
            </a:r>
            <a:r>
              <a:rPr lang="ru-RU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Иванова Елена Петровна </a:t>
            </a:r>
          </a:p>
          <a:p>
            <a:pPr algn="l" eaLnBrk="1" hangingPunct="1"/>
            <a:endParaRPr lang="ru-RU" altLang="en-US" sz="4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en-US" sz="4000" b="1" i="1" u="sng">
                <a:latin typeface="Times New Roman" pitchFamily="18" charset="0"/>
                <a:cs typeface="Times New Roman" pitchFamily="18" charset="0"/>
              </a:rPr>
              <a:t>КОМУ:</a:t>
            </a:r>
            <a:r>
              <a:rPr lang="ru-RU" altLang="en-US" sz="40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Дзюбенко Ольге Руслановне</a:t>
            </a:r>
            <a:endParaRPr lang="ru-RU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428625" y="117475"/>
            <a:ext cx="7072313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en-US" sz="4800" b="1" i="1" u="sng">
                <a:latin typeface="Times New Roman" pitchFamily="18" charset="0"/>
                <a:cs typeface="Times New Roman" pitchFamily="18" charset="0"/>
              </a:rPr>
              <a:t>Адрес отправителя:</a:t>
            </a:r>
          </a:p>
          <a:p>
            <a:pPr algn="l" eaLnBrk="1" hangingPunct="1"/>
            <a:r>
              <a:rPr lang="ru-RU" altLang="en-US" sz="48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______________________</a:t>
            </a:r>
          </a:p>
          <a:p>
            <a:pPr algn="l" eaLnBrk="1" hangingPunct="1"/>
            <a:endParaRPr lang="ru-RU" altLang="en-US" sz="4800" b="1" i="1"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en-US" sz="4800" b="1" i="1" u="sng">
                <a:latin typeface="Times New Roman" pitchFamily="18" charset="0"/>
                <a:cs typeface="Times New Roman" pitchFamily="18" charset="0"/>
              </a:rPr>
              <a:t>Наш индекс:</a:t>
            </a:r>
            <a:endParaRPr lang="ru-RU" altLang="en-US" sz="4800" b="1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en-US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121353</a:t>
            </a:r>
          </a:p>
          <a:p>
            <a:pPr algn="l" eaLnBrk="1" hangingPunct="1"/>
            <a:endParaRPr lang="ru-RU" altLang="en-US" sz="4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en-US" sz="4800" b="1" i="1" u="sng">
                <a:latin typeface="Times New Roman" pitchFamily="18" charset="0"/>
                <a:cs typeface="Times New Roman" pitchFamily="18" charset="0"/>
              </a:rPr>
              <a:t>Адрес школы:</a:t>
            </a:r>
          </a:p>
          <a:p>
            <a:pPr algn="l" eaLnBrk="1" hangingPunct="1"/>
            <a:endParaRPr lang="ru-RU" altLang="en-US" sz="4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altLang="en-US" sz="4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Можайское шоссе, 18/2</a:t>
            </a:r>
            <a:endParaRPr lang="ru-RU" altLang="en-US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/>
              <a:t>		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82638" y="5157788"/>
            <a:ext cx="7959725" cy="6167437"/>
          </a:xfrm>
        </p:spPr>
        <p:txBody>
          <a:bodyPr/>
          <a:lstStyle/>
          <a:p>
            <a:pPr marL="0" indent="533400" eaLnBrk="1" hangingPunct="1">
              <a:buFont typeface="Wingdings" pitchFamily="2" charset="2"/>
              <a:buNone/>
            </a:pPr>
            <a:endParaRPr lang="ru-RU" altLang="en-US" sz="1800" b="1" i="1" smtClean="0"/>
          </a:p>
          <a:p>
            <a:pPr marL="0" indent="533400" eaLnBrk="1" hangingPunct="1">
              <a:buFont typeface="Wingdings" pitchFamily="2" charset="2"/>
              <a:buNone/>
            </a:pPr>
            <a:endParaRPr lang="ru-RU" altLang="en-US" b="1" smtClean="0">
              <a:solidFill>
                <a:srgbClr val="FF3300"/>
              </a:solidFill>
            </a:endParaRPr>
          </a:p>
          <a:p>
            <a:pPr marL="0" indent="533400" algn="r" eaLnBrk="1" hangingPunct="1">
              <a:buFont typeface="Wingdings" pitchFamily="2" charset="2"/>
              <a:buNone/>
            </a:pPr>
            <a:r>
              <a:rPr lang="ru-RU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Успехов вам!</a:t>
            </a:r>
          </a:p>
          <a:p>
            <a:pPr marL="0" indent="533400" eaLnBrk="1" hangingPunct="1">
              <a:buFont typeface="Wingdings" pitchFamily="2" charset="2"/>
              <a:buNone/>
            </a:pPr>
            <a:r>
              <a:rPr lang="ru-RU" altLang="en-US" b="1" smtClean="0"/>
              <a:t> </a:t>
            </a:r>
            <a:endParaRPr lang="ru-RU" altLang="en-US" b="1" smtClean="0">
              <a:solidFill>
                <a:srgbClr val="FF3300"/>
              </a:solidFill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714375" y="2214563"/>
            <a:ext cx="79295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en-US" sz="3200">
                <a:latin typeface="Times New Roman" pitchFamily="18" charset="0"/>
                <a:cs typeface="Times New Roman" pitchFamily="18" charset="0"/>
              </a:rPr>
              <a:t>В этом году Вы стали пятиклассниками. </a:t>
            </a:r>
          </a:p>
          <a:p>
            <a:pPr algn="l" eaLnBrk="1" hangingPunct="1"/>
            <a:r>
              <a:rPr lang="ru-RU" altLang="en-US" sz="3200">
                <a:latin typeface="Times New Roman" pitchFamily="18" charset="0"/>
                <a:cs typeface="Times New Roman" pitchFamily="18" charset="0"/>
              </a:rPr>
              <a:t>У вас новые учителя, появились новые предметы, изменились условия обучения. Поделитесь в письме своими впечатлениями. </a:t>
            </a:r>
          </a:p>
          <a:p>
            <a:pPr algn="l" eaLnBrk="1" hangingPunct="1"/>
            <a:r>
              <a:rPr lang="ru-RU" altLang="en-US" sz="3200">
                <a:latin typeface="Times New Roman" pitchFamily="18" charset="0"/>
                <a:cs typeface="Times New Roman" pitchFamily="18" charset="0"/>
              </a:rPr>
              <a:t>Какие трудности вы испытываете, в какой помощи нуждаетесь? </a:t>
            </a:r>
          </a:p>
          <a:p>
            <a:pPr algn="l" eaLnBrk="1" hangingPunct="1"/>
            <a:r>
              <a:rPr lang="ru-RU" altLang="en-US" sz="3200">
                <a:latin typeface="Times New Roman" pitchFamily="18" charset="0"/>
                <a:cs typeface="Times New Roman" pitchFamily="18" charset="0"/>
              </a:rPr>
              <a:t>Какие у вас пожелания, предложения?</a:t>
            </a:r>
            <a:br>
              <a:rPr lang="ru-RU" altLang="en-US" sz="3200">
                <a:latin typeface="Times New Roman" pitchFamily="18" charset="0"/>
                <a:cs typeface="Times New Roman" pitchFamily="18" charset="0"/>
              </a:rPr>
            </a:br>
            <a:endParaRPr lang="ru-RU" alt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2286000" y="1000125"/>
            <a:ext cx="5429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en-US"/>
          </a:p>
          <a:p>
            <a:pPr algn="r" eaLnBrk="1" hangingPunct="1"/>
            <a:r>
              <a:rPr lang="ru-RU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написать письмо</a:t>
            </a:r>
            <a:endParaRPr lang="ru-RU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en-US"/>
              <a:t/>
            </a:r>
            <a:br>
              <a:rPr lang="ru-RU" altLang="en-US"/>
            </a:br>
            <a:endParaRPr lang="ru-RU" altLang="en-US"/>
          </a:p>
        </p:txBody>
      </p:sp>
      <p:pic>
        <p:nvPicPr>
          <p:cNvPr id="26630" name="Picture 6" descr="G:\РАБОТА\2011-2012у.г\картинки школа, школьники,обучение\905654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00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0" y="333375"/>
            <a:ext cx="9144000" cy="935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en-US" b="1" cap="none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 использованной литературы:</a:t>
            </a:r>
            <a:r>
              <a:rPr lang="ru-RU" altLang="en-US" b="1" cap="none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en-US" b="1" cap="none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altLang="en-US" sz="3200" b="1" cap="none" smtClean="0"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subTitle" idx="4294967295"/>
          </p:nvPr>
        </p:nvSpPr>
        <p:spPr>
          <a:xfrm>
            <a:off x="179388" y="1341438"/>
            <a:ext cx="8856662" cy="422592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alt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Ладыженская Т.А. «Русский язык, 5 класс»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Львова С.И. «Уроки словесности» 5-9 классы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Маршак С.Я. «Почта»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Ресурсы интернета (иллюстрации, материалы)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Толковый словарь С.И. Ожегова, 26-е издание, изд. «ОНИКС» (пояснения слов и терминов)</a:t>
            </a:r>
          </a:p>
          <a:p>
            <a:pPr marL="609600" indent="-609600">
              <a:lnSpc>
                <a:spcPct val="90000"/>
              </a:lnSpc>
            </a:pPr>
            <a:r>
              <a:rPr lang="ru-RU" alt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Энциклопедия «Все обо всем» </a:t>
            </a:r>
          </a:p>
          <a:p>
            <a:pPr marL="609600" indent="-609600" algn="ctr">
              <a:lnSpc>
                <a:spcPct val="90000"/>
              </a:lnSpc>
            </a:pPr>
            <a:endParaRPr lang="ru-RU" altLang="en-US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45D4D-8D12-4D9A-A97F-0B32DEF9037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28675" name="Picture 2" descr="G:\РАБОТА\2011-2012у.г\картинки школа, школьники,обучение\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G:\письмо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3906838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G:\письмо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571875"/>
            <a:ext cx="45958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G:\письмо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85813" y="-7180263"/>
            <a:ext cx="8143875" cy="132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14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altLang="en-US" sz="36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altLang="en-US" sz="36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altLang="en-US" sz="36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altLang="en-US" sz="36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36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 - написанный текст, посылаемый для сообщения чего-нибудь.</a:t>
            </a:r>
            <a:endParaRPr lang="en-US" altLang="en-US" sz="3600" b="1" i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altLang="en-US" sz="36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И.Ожегов.</a:t>
            </a:r>
            <a:endParaRPr lang="en-US" altLang="en-US" sz="3600" b="1" i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en-US" altLang="en-US" sz="3600" b="1" i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altLang="en-US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 – одно из основных средств связи между людьми, учреждениями, организациями</a:t>
            </a:r>
            <a:r>
              <a:rPr lang="ru-RU" altLang="en-US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altLang="en-US" sz="11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en-US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2450" y="500063"/>
            <a:ext cx="5857875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нам поведает словарь?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429000"/>
            <a:ext cx="1428728" cy="3170099"/>
          </a:xfrm>
          <a:prstGeom prst="rect">
            <a:avLst/>
          </a:prstGeom>
          <a:solidFill>
            <a:srgbClr val="0000CC"/>
          </a:solidFill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86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686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686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0" y="2571750"/>
            <a:ext cx="3357563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sz="40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деловые (служебные)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3250" y="500063"/>
            <a:ext cx="34432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u="sng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письма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6570663" y="2857500"/>
            <a:ext cx="197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личные</a:t>
            </a:r>
          </a:p>
        </p:txBody>
      </p:sp>
      <p:cxnSp>
        <p:nvCxnSpPr>
          <p:cNvPr id="13317" name="Прямая со стрелкой 6"/>
          <p:cNvCxnSpPr>
            <a:cxnSpLocks noChangeShapeType="1"/>
          </p:cNvCxnSpPr>
          <p:nvPr/>
        </p:nvCxnSpPr>
        <p:spPr bwMode="auto">
          <a:xfrm rot="5400000">
            <a:off x="2678907" y="1464469"/>
            <a:ext cx="1785937" cy="1571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Прямая со стрелкой 7"/>
          <p:cNvCxnSpPr>
            <a:cxnSpLocks noChangeShapeType="1"/>
          </p:cNvCxnSpPr>
          <p:nvPr/>
        </p:nvCxnSpPr>
        <p:spPr bwMode="auto">
          <a:xfrm rot="16200000" flipH="1">
            <a:off x="5822157" y="1464469"/>
            <a:ext cx="1500187" cy="1285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9" name="Picture 7" descr="G:\письмо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30638"/>
            <a:ext cx="36576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G:\письмо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612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3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G:\письмо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6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G:\письмо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785938"/>
            <a:ext cx="494506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:\87396104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857625"/>
            <a:ext cx="46434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G:\DSCF0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70681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:\письмо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621088"/>
            <a:ext cx="4429125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G:\MARSHA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0"/>
            <a:ext cx="31432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071563" y="-2495550"/>
            <a:ext cx="7143750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endParaRPr lang="ru-RU" altLang="en-US" sz="3200">
              <a:latin typeface="Calibri" pitchFamily="34" charset="0"/>
              <a:cs typeface="Times New Roman" pitchFamily="18" charset="0"/>
            </a:endParaRPr>
          </a:p>
          <a:p>
            <a:r>
              <a:rPr lang="ru-RU" alt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Любое письмо строится по определенной схеме:</a:t>
            </a:r>
          </a:p>
          <a:p>
            <a:endParaRPr lang="ru-RU" altLang="en-US" sz="4000"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AutoNum type="arabicPeriod"/>
            </a:pPr>
            <a:r>
              <a:rPr lang="ru-RU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Зачин.</a:t>
            </a:r>
          </a:p>
          <a:p>
            <a:pPr algn="l">
              <a:buFontTx/>
              <a:buAutoNum type="arabicPeriod"/>
            </a:pPr>
            <a:r>
              <a:rPr lang="ru-RU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algn="l">
              <a:buFontTx/>
              <a:buAutoNum type="arabicPeriod"/>
            </a:pPr>
            <a:r>
              <a:rPr lang="ru-RU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Концовка.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429125" y="4143375"/>
            <a:ext cx="457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en-US" sz="2800" u="sng">
                <a:latin typeface="Times New Roman" pitchFamily="18" charset="0"/>
                <a:cs typeface="Times New Roman" pitchFamily="18" charset="0"/>
              </a:rPr>
              <a:t>Концовка </a:t>
            </a:r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обычно содержит формулу прощения, употребления слов </a:t>
            </a:r>
          </a:p>
          <a:p>
            <a:pPr algn="r" eaLnBrk="1" hangingPunct="1"/>
            <a:r>
              <a:rPr lang="ru-RU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“До свидания”, “до встречи”, дату</a:t>
            </a:r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 написания письма и вашу </a:t>
            </a:r>
            <a:r>
              <a:rPr lang="ru-RU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подпись.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785813" y="4786313"/>
            <a:ext cx="3571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ru-RU" altLang="en-US" sz="2800" u="sng">
                <a:latin typeface="Times New Roman" pitchFamily="18" charset="0"/>
                <a:cs typeface="Times New Roman" pitchFamily="18" charset="0"/>
              </a:rPr>
              <a:t>Зачин</a:t>
            </a:r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 обычно начинается </a:t>
            </a:r>
            <a:r>
              <a:rPr lang="ru-RU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обращения</a:t>
            </a:r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 к адресату.</a:t>
            </a:r>
            <a:endParaRPr lang="ru-RU" alt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4857750" y="1984375"/>
            <a:ext cx="39290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altLang="en-US" sz="2800" u="sng">
                <a:latin typeface="Times New Roman" pitchFamily="18" charset="0"/>
                <a:cs typeface="Times New Roman" pitchFamily="18" charset="0"/>
              </a:rPr>
              <a:t>В основной части</a:t>
            </a:r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 содержится та </a:t>
            </a:r>
            <a:r>
              <a:rPr lang="ru-RU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altLang="en-US" sz="2800">
                <a:latin typeface="Times New Roman" pitchFamily="18" charset="0"/>
                <a:cs typeface="Times New Roman" pitchFamily="18" charset="0"/>
              </a:rPr>
              <a:t>, которой вы хотите поделиться с адресатом.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-5321300"/>
            <a:ext cx="8858250" cy="1197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200" b="1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2400" b="1" i="1"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2400" b="1" i="1"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2400" b="1" i="1">
              <a:ea typeface="Calibri" pitchFamily="34" charset="0"/>
              <a:cs typeface="Times New Roman" pitchFamily="18" charset="0"/>
            </a:endParaRPr>
          </a:p>
          <a:p>
            <a:pPr algn="l"/>
            <a:endParaRPr lang="en-US" altLang="en-US" sz="2400" b="1" i="1"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Здравствуйте! </a:t>
            </a: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Добрый день (вечер, утро)! </a:t>
            </a: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Привет! </a:t>
            </a: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Здорово! </a:t>
            </a: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Приветствую вас! </a:t>
            </a: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  Вас приветствовать! </a:t>
            </a: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 пожаловать! </a:t>
            </a: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Моё почтение! </a:t>
            </a: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Салют! </a:t>
            </a: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Хэлло!</a:t>
            </a: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Приветик! </a:t>
            </a: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Разрешите представиться… Меня зовут…</a:t>
            </a:r>
            <a:br>
              <a:rPr lang="ru-RU" altLang="en-US" sz="28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en-US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7411" name="Picture 3" descr="G:\РАБОТА\2011-2012у.г\картинки школа, школьники,обучение\pervoklassni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0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0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0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10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0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0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0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0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10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0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0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0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10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0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10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10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10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10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10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10">
                                            <p:txEl>
                                              <p:pRg st="4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учитель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84263" y="-4995863"/>
            <a:ext cx="7885112" cy="1043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endParaRPr lang="ru-RU" altLang="en-US" sz="1400" b="1" i="1">
              <a:latin typeface="Calibri" pitchFamily="34" charset="0"/>
              <a:cs typeface="Times New Roman" pitchFamily="18" charset="0"/>
            </a:endParaRPr>
          </a:p>
          <a:p>
            <a:pPr algn="l"/>
            <a:r>
              <a:rPr lang="ru-RU" altLang="en-US" sz="4000" b="1" i="1">
                <a:latin typeface="Times New Roman" pitchFamily="18" charset="0"/>
                <a:cs typeface="Times New Roman" pitchFamily="18" charset="0"/>
              </a:rPr>
              <a:t>1. Письмо моей семье (маме, папе, бабушке, дедушке – можно в отдельности)</a:t>
            </a:r>
          </a:p>
          <a:p>
            <a:pPr algn="l"/>
            <a:endParaRPr lang="ru-RU" altLang="en-US" sz="4000" b="1" i="1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en-US" sz="4000" b="1" i="1">
                <a:latin typeface="Times New Roman" pitchFamily="18" charset="0"/>
                <a:cs typeface="Times New Roman" pitchFamily="18" charset="0"/>
              </a:rPr>
              <a:t>2. Письмо другу.</a:t>
            </a:r>
          </a:p>
          <a:p>
            <a:pPr algn="l"/>
            <a:endParaRPr lang="ru-RU" altLang="en-US" sz="4000" b="1" i="1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altLang="en-US" sz="4000" b="1" i="1">
                <a:latin typeface="Times New Roman" pitchFamily="18" charset="0"/>
                <a:cs typeface="Times New Roman" pitchFamily="18" charset="0"/>
              </a:rPr>
              <a:t>3. Письмо ветерану.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7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29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29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29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529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529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529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935</TotalTime>
  <Words>436</Words>
  <Application>Microsoft Office PowerPoint</Application>
  <PresentationFormat>Экран (4:3)</PresentationFormat>
  <Paragraphs>272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Franklin Gothic Medium</vt:lpstr>
      <vt:lpstr>Franklin Gothic Book</vt:lpstr>
      <vt:lpstr>Wingdings 2</vt:lpstr>
      <vt:lpstr>Times New Roman</vt:lpstr>
      <vt:lpstr>Calibri</vt:lpstr>
      <vt:lpstr>Wingdings</vt:lpstr>
      <vt:lpstr>Трек</vt:lpstr>
      <vt:lpstr>  урок русского языка в 5 классе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Учимся подписывать конверт</vt:lpstr>
      <vt:lpstr>Презентация PowerPoint</vt:lpstr>
      <vt:lpstr>Презентация PowerPoint</vt:lpstr>
      <vt:lpstr>  Домашнее задание:</vt:lpstr>
      <vt:lpstr>Список использованной литературы: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писать письмо</dc:title>
  <dc:creator>User</dc:creator>
  <cp:lastModifiedBy>Надежда Пронская</cp:lastModifiedBy>
  <cp:revision>79</cp:revision>
  <dcterms:created xsi:type="dcterms:W3CDTF">2007-03-24T06:21:28Z</dcterms:created>
  <dcterms:modified xsi:type="dcterms:W3CDTF">2017-01-18T12:49:27Z</dcterms:modified>
</cp:coreProperties>
</file>