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2" r:id="rId1"/>
  </p:sldMasterIdLst>
  <p:notesMasterIdLst>
    <p:notesMasterId r:id="rId16"/>
  </p:notesMasterIdLst>
  <p:sldIdLst>
    <p:sldId id="256" r:id="rId2"/>
    <p:sldId id="257" r:id="rId3"/>
    <p:sldId id="267" r:id="rId4"/>
    <p:sldId id="268" r:id="rId5"/>
    <p:sldId id="269" r:id="rId6"/>
    <p:sldId id="276" r:id="rId7"/>
    <p:sldId id="270" r:id="rId8"/>
    <p:sldId id="277" r:id="rId9"/>
    <p:sldId id="271" r:id="rId10"/>
    <p:sldId id="272" r:id="rId11"/>
    <p:sldId id="262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31"/>
    <a:srgbClr val="FFFFFF"/>
    <a:srgbClr val="494949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49494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often</c:v>
                </c:pt>
                <c:pt idx="3">
                  <c:v>sometimes</c:v>
                </c:pt>
                <c:pt idx="4">
                  <c:v>never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85</c:v>
                </c:pt>
                <c:pt idx="2">
                  <c:v>70</c:v>
                </c:pt>
                <c:pt idx="3">
                  <c:v>30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9-49C1-BF05-2410D798A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2822479"/>
        <c:axId val="2132819567"/>
      </c:barChart>
      <c:catAx>
        <c:axId val="2132822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494949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2819567"/>
        <c:crosses val="autoZero"/>
        <c:auto val="1"/>
        <c:lblAlgn val="ctr"/>
        <c:lblOffset val="100"/>
        <c:noMultiLvlLbl val="0"/>
      </c:catAx>
      <c:valAx>
        <c:axId val="2132819567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282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09D0D8-2C06-4B68-ADE8-B0BF4096A8D7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</dgm:pt>
    <dgm:pt modelId="{D5B4D581-D623-4986-AB36-783D0EB4C8E5}">
      <dgm:prSet phldrT="[Текст]"/>
      <dgm:spPr/>
      <dgm:t>
        <a:bodyPr/>
        <a:lstStyle/>
        <a:p>
          <a:r>
            <a:rPr lang="en-US" dirty="0" smtClean="0"/>
            <a:t>a) </a:t>
          </a:r>
          <a:r>
            <a:rPr lang="ru-RU" dirty="0" smtClean="0"/>
            <a:t>Старый друг – лучше новых двух.</a:t>
          </a:r>
          <a:endParaRPr lang="ru-RU" dirty="0"/>
        </a:p>
      </dgm:t>
    </dgm:pt>
    <dgm:pt modelId="{224E6720-F701-457A-8946-B94B91206214}" type="parTrans" cxnId="{904E2865-42D3-4D31-87AE-F36CA8FAC592}">
      <dgm:prSet/>
      <dgm:spPr/>
      <dgm:t>
        <a:bodyPr/>
        <a:lstStyle/>
        <a:p>
          <a:endParaRPr lang="ru-RU"/>
        </a:p>
      </dgm:t>
    </dgm:pt>
    <dgm:pt modelId="{4B4440E9-A693-47F1-89E8-3890A675416F}" type="sibTrans" cxnId="{904E2865-42D3-4D31-87AE-F36CA8FAC592}">
      <dgm:prSet/>
      <dgm:spPr/>
      <dgm:t>
        <a:bodyPr/>
        <a:lstStyle/>
        <a:p>
          <a:endParaRPr lang="ru-RU"/>
        </a:p>
      </dgm:t>
    </dgm:pt>
    <dgm:pt modelId="{4176DDAC-D596-4D57-9B66-D3EF096B139E}">
      <dgm:prSet phldrT="[Текст]"/>
      <dgm:spPr/>
      <dgm:t>
        <a:bodyPr/>
        <a:lstStyle/>
        <a:p>
          <a:r>
            <a:rPr lang="en-US" dirty="0" smtClean="0"/>
            <a:t>b) </a:t>
          </a:r>
          <a:r>
            <a:rPr lang="ru-RU" dirty="0" smtClean="0"/>
            <a:t>Друг познается в беде.</a:t>
          </a:r>
          <a:endParaRPr lang="ru-RU" dirty="0"/>
        </a:p>
      </dgm:t>
    </dgm:pt>
    <dgm:pt modelId="{7B9A6946-1497-4F2A-AA22-CA62200EC412}" type="parTrans" cxnId="{91409E6C-6F81-4C62-8BCE-6247CEDDBD16}">
      <dgm:prSet/>
      <dgm:spPr/>
      <dgm:t>
        <a:bodyPr/>
        <a:lstStyle/>
        <a:p>
          <a:endParaRPr lang="ru-RU"/>
        </a:p>
      </dgm:t>
    </dgm:pt>
    <dgm:pt modelId="{9AD8AABD-BF3C-4E85-B76A-678E295AE346}" type="sibTrans" cxnId="{91409E6C-6F81-4C62-8BCE-6247CEDDBD16}">
      <dgm:prSet/>
      <dgm:spPr/>
      <dgm:t>
        <a:bodyPr/>
        <a:lstStyle/>
        <a:p>
          <a:endParaRPr lang="ru-RU"/>
        </a:p>
      </dgm:t>
    </dgm:pt>
    <dgm:pt modelId="{C1EC6BCF-94CA-4DFD-B35A-EAE2C2D432DA}">
      <dgm:prSet phldrT="[Текст]"/>
      <dgm:spPr/>
      <dgm:t>
        <a:bodyPr/>
        <a:lstStyle/>
        <a:p>
          <a:r>
            <a:rPr lang="en-US" dirty="0" smtClean="0"/>
            <a:t>c) </a:t>
          </a:r>
          <a:r>
            <a:rPr lang="ru-RU" dirty="0" smtClean="0"/>
            <a:t>Не имей сто рублей, а имей сто друзей.</a:t>
          </a:r>
          <a:endParaRPr lang="ru-RU" dirty="0"/>
        </a:p>
      </dgm:t>
    </dgm:pt>
    <dgm:pt modelId="{FB7F72F9-8EAB-455E-A903-5EC79CF1F1F3}" type="parTrans" cxnId="{A860B0AB-B484-4386-92FD-54D7E9F335F5}">
      <dgm:prSet/>
      <dgm:spPr/>
      <dgm:t>
        <a:bodyPr/>
        <a:lstStyle/>
        <a:p>
          <a:endParaRPr lang="ru-RU"/>
        </a:p>
      </dgm:t>
    </dgm:pt>
    <dgm:pt modelId="{C9D4F135-CA66-4EC8-A23D-B2EBBA75ECE9}" type="sibTrans" cxnId="{A860B0AB-B484-4386-92FD-54D7E9F335F5}">
      <dgm:prSet/>
      <dgm:spPr/>
      <dgm:t>
        <a:bodyPr/>
        <a:lstStyle/>
        <a:p>
          <a:endParaRPr lang="ru-RU"/>
        </a:p>
      </dgm:t>
    </dgm:pt>
    <dgm:pt modelId="{8290FAD9-107D-4F68-9EA6-9E4C21EA176E}" type="pres">
      <dgm:prSet presAssocID="{6F09D0D8-2C06-4B68-ADE8-B0BF4096A8D7}" presName="linear" presStyleCnt="0">
        <dgm:presLayoutVars>
          <dgm:dir/>
          <dgm:animLvl val="lvl"/>
          <dgm:resizeHandles val="exact"/>
        </dgm:presLayoutVars>
      </dgm:prSet>
      <dgm:spPr/>
    </dgm:pt>
    <dgm:pt modelId="{524C7CCD-468D-4273-96CC-7C8AE63FA265}" type="pres">
      <dgm:prSet presAssocID="{D5B4D581-D623-4986-AB36-783D0EB4C8E5}" presName="parentLin" presStyleCnt="0"/>
      <dgm:spPr/>
    </dgm:pt>
    <dgm:pt modelId="{2FC3CC3F-C601-40AC-9132-CB609E65D5C2}" type="pres">
      <dgm:prSet presAssocID="{D5B4D581-D623-4986-AB36-783D0EB4C8E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FE64F07-6F45-4DA4-8AE5-EB34AE707529}" type="pres">
      <dgm:prSet presAssocID="{D5B4D581-D623-4986-AB36-783D0EB4C8E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BD92D-5429-45C7-9512-F74AFE0E75E4}" type="pres">
      <dgm:prSet presAssocID="{D5B4D581-D623-4986-AB36-783D0EB4C8E5}" presName="negativeSpace" presStyleCnt="0"/>
      <dgm:spPr/>
    </dgm:pt>
    <dgm:pt modelId="{31A816F6-1ACA-4B88-9E51-DD38585AB07D}" type="pres">
      <dgm:prSet presAssocID="{D5B4D581-D623-4986-AB36-783D0EB4C8E5}" presName="childText" presStyleLbl="conFgAcc1" presStyleIdx="0" presStyleCnt="3">
        <dgm:presLayoutVars>
          <dgm:bulletEnabled val="1"/>
        </dgm:presLayoutVars>
      </dgm:prSet>
      <dgm:spPr/>
    </dgm:pt>
    <dgm:pt modelId="{2C628E05-5B14-4D2D-BE3B-F43159B6771F}" type="pres">
      <dgm:prSet presAssocID="{4B4440E9-A693-47F1-89E8-3890A675416F}" presName="spaceBetweenRectangles" presStyleCnt="0"/>
      <dgm:spPr/>
    </dgm:pt>
    <dgm:pt modelId="{4D52932E-718A-4AD9-9201-CE3B8A9398E2}" type="pres">
      <dgm:prSet presAssocID="{4176DDAC-D596-4D57-9B66-D3EF096B139E}" presName="parentLin" presStyleCnt="0"/>
      <dgm:spPr/>
    </dgm:pt>
    <dgm:pt modelId="{A7571482-AF6B-40F8-84CA-21FDC25DE9CE}" type="pres">
      <dgm:prSet presAssocID="{4176DDAC-D596-4D57-9B66-D3EF096B139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53F4D01-F973-4484-97C0-6F37763B1CA9}" type="pres">
      <dgm:prSet presAssocID="{4176DDAC-D596-4D57-9B66-D3EF096B139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DB291-AF18-4BF4-A5F0-045DA4A9C4AF}" type="pres">
      <dgm:prSet presAssocID="{4176DDAC-D596-4D57-9B66-D3EF096B139E}" presName="negativeSpace" presStyleCnt="0"/>
      <dgm:spPr/>
    </dgm:pt>
    <dgm:pt modelId="{1C058E19-5CDC-4BB3-8A77-EC2AAD70529E}" type="pres">
      <dgm:prSet presAssocID="{4176DDAC-D596-4D57-9B66-D3EF096B139E}" presName="childText" presStyleLbl="conFgAcc1" presStyleIdx="1" presStyleCnt="3">
        <dgm:presLayoutVars>
          <dgm:bulletEnabled val="1"/>
        </dgm:presLayoutVars>
      </dgm:prSet>
      <dgm:spPr/>
    </dgm:pt>
    <dgm:pt modelId="{77A1BD97-2406-4999-B443-DD09F07D7809}" type="pres">
      <dgm:prSet presAssocID="{9AD8AABD-BF3C-4E85-B76A-678E295AE346}" presName="spaceBetweenRectangles" presStyleCnt="0"/>
      <dgm:spPr/>
    </dgm:pt>
    <dgm:pt modelId="{6D7A165C-87B9-40EF-AB40-981407690548}" type="pres">
      <dgm:prSet presAssocID="{C1EC6BCF-94CA-4DFD-B35A-EAE2C2D432DA}" presName="parentLin" presStyleCnt="0"/>
      <dgm:spPr/>
    </dgm:pt>
    <dgm:pt modelId="{AF58D65C-0CA4-43D3-B274-903AD872B39F}" type="pres">
      <dgm:prSet presAssocID="{C1EC6BCF-94CA-4DFD-B35A-EAE2C2D432D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3BFE4AC-31D2-4A70-996D-FC01326D9441}" type="pres">
      <dgm:prSet presAssocID="{C1EC6BCF-94CA-4DFD-B35A-EAE2C2D432D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A3C4F-D566-4F19-8C23-46F7F11131B8}" type="pres">
      <dgm:prSet presAssocID="{C1EC6BCF-94CA-4DFD-B35A-EAE2C2D432DA}" presName="negativeSpace" presStyleCnt="0"/>
      <dgm:spPr/>
    </dgm:pt>
    <dgm:pt modelId="{7C6C9C80-EA81-4808-AB35-FDD8ACF3F681}" type="pres">
      <dgm:prSet presAssocID="{C1EC6BCF-94CA-4DFD-B35A-EAE2C2D432D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ED4E93D-FE85-4674-B12D-5E68054EFF90}" type="presOf" srcId="{C1EC6BCF-94CA-4DFD-B35A-EAE2C2D432DA}" destId="{43BFE4AC-31D2-4A70-996D-FC01326D9441}" srcOrd="1" destOrd="0" presId="urn:microsoft.com/office/officeart/2005/8/layout/list1"/>
    <dgm:cxn modelId="{1A144E9F-CDA2-4B3E-863B-ECD6D2FD3B08}" type="presOf" srcId="{C1EC6BCF-94CA-4DFD-B35A-EAE2C2D432DA}" destId="{AF58D65C-0CA4-43D3-B274-903AD872B39F}" srcOrd="0" destOrd="0" presId="urn:microsoft.com/office/officeart/2005/8/layout/list1"/>
    <dgm:cxn modelId="{91409E6C-6F81-4C62-8BCE-6247CEDDBD16}" srcId="{6F09D0D8-2C06-4B68-ADE8-B0BF4096A8D7}" destId="{4176DDAC-D596-4D57-9B66-D3EF096B139E}" srcOrd="1" destOrd="0" parTransId="{7B9A6946-1497-4F2A-AA22-CA62200EC412}" sibTransId="{9AD8AABD-BF3C-4E85-B76A-678E295AE346}"/>
    <dgm:cxn modelId="{155C2D7A-080D-4D34-B614-663690C69B37}" type="presOf" srcId="{D5B4D581-D623-4986-AB36-783D0EB4C8E5}" destId="{CFE64F07-6F45-4DA4-8AE5-EB34AE707529}" srcOrd="1" destOrd="0" presId="urn:microsoft.com/office/officeart/2005/8/layout/list1"/>
    <dgm:cxn modelId="{EA7EF1EB-F3A9-4B99-B2E0-21B3B0BA2507}" type="presOf" srcId="{D5B4D581-D623-4986-AB36-783D0EB4C8E5}" destId="{2FC3CC3F-C601-40AC-9132-CB609E65D5C2}" srcOrd="0" destOrd="0" presId="urn:microsoft.com/office/officeart/2005/8/layout/list1"/>
    <dgm:cxn modelId="{A860B0AB-B484-4386-92FD-54D7E9F335F5}" srcId="{6F09D0D8-2C06-4B68-ADE8-B0BF4096A8D7}" destId="{C1EC6BCF-94CA-4DFD-B35A-EAE2C2D432DA}" srcOrd="2" destOrd="0" parTransId="{FB7F72F9-8EAB-455E-A903-5EC79CF1F1F3}" sibTransId="{C9D4F135-CA66-4EC8-A23D-B2EBBA75ECE9}"/>
    <dgm:cxn modelId="{EC5A6E93-F3EC-4E60-AFED-33217D455E7B}" type="presOf" srcId="{6F09D0D8-2C06-4B68-ADE8-B0BF4096A8D7}" destId="{8290FAD9-107D-4F68-9EA6-9E4C21EA176E}" srcOrd="0" destOrd="0" presId="urn:microsoft.com/office/officeart/2005/8/layout/list1"/>
    <dgm:cxn modelId="{E128718D-5397-46B7-BA8C-ED5855A033F1}" type="presOf" srcId="{4176DDAC-D596-4D57-9B66-D3EF096B139E}" destId="{F53F4D01-F973-4484-97C0-6F37763B1CA9}" srcOrd="1" destOrd="0" presId="urn:microsoft.com/office/officeart/2005/8/layout/list1"/>
    <dgm:cxn modelId="{904E2865-42D3-4D31-87AE-F36CA8FAC592}" srcId="{6F09D0D8-2C06-4B68-ADE8-B0BF4096A8D7}" destId="{D5B4D581-D623-4986-AB36-783D0EB4C8E5}" srcOrd="0" destOrd="0" parTransId="{224E6720-F701-457A-8946-B94B91206214}" sibTransId="{4B4440E9-A693-47F1-89E8-3890A675416F}"/>
    <dgm:cxn modelId="{19E8F6C0-DD38-408F-9687-087D121A4EAF}" type="presOf" srcId="{4176DDAC-D596-4D57-9B66-D3EF096B139E}" destId="{A7571482-AF6B-40F8-84CA-21FDC25DE9CE}" srcOrd="0" destOrd="0" presId="urn:microsoft.com/office/officeart/2005/8/layout/list1"/>
    <dgm:cxn modelId="{3C1DAE2F-3446-4AC5-8041-70DDA3CC6652}" type="presParOf" srcId="{8290FAD9-107D-4F68-9EA6-9E4C21EA176E}" destId="{524C7CCD-468D-4273-96CC-7C8AE63FA265}" srcOrd="0" destOrd="0" presId="urn:microsoft.com/office/officeart/2005/8/layout/list1"/>
    <dgm:cxn modelId="{029387C3-E633-42AA-B450-4BB8820FBDC4}" type="presParOf" srcId="{524C7CCD-468D-4273-96CC-7C8AE63FA265}" destId="{2FC3CC3F-C601-40AC-9132-CB609E65D5C2}" srcOrd="0" destOrd="0" presId="urn:microsoft.com/office/officeart/2005/8/layout/list1"/>
    <dgm:cxn modelId="{C7F7F79F-B7DE-4616-9F97-7E426094C38C}" type="presParOf" srcId="{524C7CCD-468D-4273-96CC-7C8AE63FA265}" destId="{CFE64F07-6F45-4DA4-8AE5-EB34AE707529}" srcOrd="1" destOrd="0" presId="urn:microsoft.com/office/officeart/2005/8/layout/list1"/>
    <dgm:cxn modelId="{AA346F8F-30E3-443C-B99A-92DCE87E5B1A}" type="presParOf" srcId="{8290FAD9-107D-4F68-9EA6-9E4C21EA176E}" destId="{499BD92D-5429-45C7-9512-F74AFE0E75E4}" srcOrd="1" destOrd="0" presId="urn:microsoft.com/office/officeart/2005/8/layout/list1"/>
    <dgm:cxn modelId="{1A5497B4-723A-409F-BB0E-C54CAF0A0FB6}" type="presParOf" srcId="{8290FAD9-107D-4F68-9EA6-9E4C21EA176E}" destId="{31A816F6-1ACA-4B88-9E51-DD38585AB07D}" srcOrd="2" destOrd="0" presId="urn:microsoft.com/office/officeart/2005/8/layout/list1"/>
    <dgm:cxn modelId="{08FBE73C-E6F3-4A29-B885-191AC4EA1438}" type="presParOf" srcId="{8290FAD9-107D-4F68-9EA6-9E4C21EA176E}" destId="{2C628E05-5B14-4D2D-BE3B-F43159B6771F}" srcOrd="3" destOrd="0" presId="urn:microsoft.com/office/officeart/2005/8/layout/list1"/>
    <dgm:cxn modelId="{EA1C0636-A763-4E2E-B90E-D6F77D3FB978}" type="presParOf" srcId="{8290FAD9-107D-4F68-9EA6-9E4C21EA176E}" destId="{4D52932E-718A-4AD9-9201-CE3B8A9398E2}" srcOrd="4" destOrd="0" presId="urn:microsoft.com/office/officeart/2005/8/layout/list1"/>
    <dgm:cxn modelId="{4F43E67E-FB09-4A75-8449-AB49813A60AF}" type="presParOf" srcId="{4D52932E-718A-4AD9-9201-CE3B8A9398E2}" destId="{A7571482-AF6B-40F8-84CA-21FDC25DE9CE}" srcOrd="0" destOrd="0" presId="urn:microsoft.com/office/officeart/2005/8/layout/list1"/>
    <dgm:cxn modelId="{3108CDCE-B433-4759-9663-DF1921428331}" type="presParOf" srcId="{4D52932E-718A-4AD9-9201-CE3B8A9398E2}" destId="{F53F4D01-F973-4484-97C0-6F37763B1CA9}" srcOrd="1" destOrd="0" presId="urn:microsoft.com/office/officeart/2005/8/layout/list1"/>
    <dgm:cxn modelId="{5EF6A051-EDD5-47CB-A4D4-9B37221AA194}" type="presParOf" srcId="{8290FAD9-107D-4F68-9EA6-9E4C21EA176E}" destId="{950DB291-AF18-4BF4-A5F0-045DA4A9C4AF}" srcOrd="5" destOrd="0" presId="urn:microsoft.com/office/officeart/2005/8/layout/list1"/>
    <dgm:cxn modelId="{945D73A2-984D-4170-85E3-A2B5BFC88B32}" type="presParOf" srcId="{8290FAD9-107D-4F68-9EA6-9E4C21EA176E}" destId="{1C058E19-5CDC-4BB3-8A77-EC2AAD70529E}" srcOrd="6" destOrd="0" presId="urn:microsoft.com/office/officeart/2005/8/layout/list1"/>
    <dgm:cxn modelId="{F00327E3-F281-4A96-A0E8-9345F5276B96}" type="presParOf" srcId="{8290FAD9-107D-4F68-9EA6-9E4C21EA176E}" destId="{77A1BD97-2406-4999-B443-DD09F07D7809}" srcOrd="7" destOrd="0" presId="urn:microsoft.com/office/officeart/2005/8/layout/list1"/>
    <dgm:cxn modelId="{86B3549C-8627-457F-9946-962C9C336DA3}" type="presParOf" srcId="{8290FAD9-107D-4F68-9EA6-9E4C21EA176E}" destId="{6D7A165C-87B9-40EF-AB40-981407690548}" srcOrd="8" destOrd="0" presId="urn:microsoft.com/office/officeart/2005/8/layout/list1"/>
    <dgm:cxn modelId="{73CDA562-4B0B-4F29-8D24-C324FFAF07C2}" type="presParOf" srcId="{6D7A165C-87B9-40EF-AB40-981407690548}" destId="{AF58D65C-0CA4-43D3-B274-903AD872B39F}" srcOrd="0" destOrd="0" presId="urn:microsoft.com/office/officeart/2005/8/layout/list1"/>
    <dgm:cxn modelId="{3E6C1E30-B240-4609-9201-7D6A2E5BCD1E}" type="presParOf" srcId="{6D7A165C-87B9-40EF-AB40-981407690548}" destId="{43BFE4AC-31D2-4A70-996D-FC01326D9441}" srcOrd="1" destOrd="0" presId="urn:microsoft.com/office/officeart/2005/8/layout/list1"/>
    <dgm:cxn modelId="{28C4CBBF-8722-4666-8307-B806FBF6A808}" type="presParOf" srcId="{8290FAD9-107D-4F68-9EA6-9E4C21EA176E}" destId="{FAFA3C4F-D566-4F19-8C23-46F7F11131B8}" srcOrd="9" destOrd="0" presId="urn:microsoft.com/office/officeart/2005/8/layout/list1"/>
    <dgm:cxn modelId="{C7ADD5A9-022C-4A85-8138-BD854CF86207}" type="presParOf" srcId="{8290FAD9-107D-4F68-9EA6-9E4C21EA176E}" destId="{7C6C9C80-EA81-4808-AB35-FDD8ACF3F6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816F6-1ACA-4B88-9E51-DD38585AB07D}">
      <dsp:nvSpPr>
        <dsp:cNvPr id="0" name=""/>
        <dsp:cNvSpPr/>
      </dsp:nvSpPr>
      <dsp:spPr>
        <a:xfrm>
          <a:off x="0" y="418486"/>
          <a:ext cx="81635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64F07-6F45-4DA4-8AE5-EB34AE707529}">
      <dsp:nvSpPr>
        <dsp:cNvPr id="0" name=""/>
        <dsp:cNvSpPr/>
      </dsp:nvSpPr>
      <dsp:spPr>
        <a:xfrm>
          <a:off x="408178" y="5206"/>
          <a:ext cx="5714492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94" tIns="0" rIns="2159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a) </a:t>
          </a:r>
          <a:r>
            <a:rPr lang="ru-RU" sz="2800" kern="1200" dirty="0" smtClean="0"/>
            <a:t>Старый друг – лучше новых двух.</a:t>
          </a:r>
          <a:endParaRPr lang="ru-RU" sz="2800" kern="1200" dirty="0"/>
        </a:p>
      </dsp:txBody>
      <dsp:txXfrm>
        <a:off x="448527" y="45555"/>
        <a:ext cx="5633794" cy="745862"/>
      </dsp:txXfrm>
    </dsp:sp>
    <dsp:sp modelId="{1C058E19-5CDC-4BB3-8A77-EC2AAD70529E}">
      <dsp:nvSpPr>
        <dsp:cNvPr id="0" name=""/>
        <dsp:cNvSpPr/>
      </dsp:nvSpPr>
      <dsp:spPr>
        <a:xfrm>
          <a:off x="0" y="1688566"/>
          <a:ext cx="81635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F4D01-F973-4484-97C0-6F37763B1CA9}">
      <dsp:nvSpPr>
        <dsp:cNvPr id="0" name=""/>
        <dsp:cNvSpPr/>
      </dsp:nvSpPr>
      <dsp:spPr>
        <a:xfrm>
          <a:off x="408178" y="1275286"/>
          <a:ext cx="5714492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94" tIns="0" rIns="2159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b) </a:t>
          </a:r>
          <a:r>
            <a:rPr lang="ru-RU" sz="2800" kern="1200" dirty="0" smtClean="0"/>
            <a:t>Друг познается в беде.</a:t>
          </a:r>
          <a:endParaRPr lang="ru-RU" sz="2800" kern="1200" dirty="0"/>
        </a:p>
      </dsp:txBody>
      <dsp:txXfrm>
        <a:off x="448527" y="1315635"/>
        <a:ext cx="5633794" cy="745862"/>
      </dsp:txXfrm>
    </dsp:sp>
    <dsp:sp modelId="{7C6C9C80-EA81-4808-AB35-FDD8ACF3F681}">
      <dsp:nvSpPr>
        <dsp:cNvPr id="0" name=""/>
        <dsp:cNvSpPr/>
      </dsp:nvSpPr>
      <dsp:spPr>
        <a:xfrm>
          <a:off x="0" y="2958646"/>
          <a:ext cx="81635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FE4AC-31D2-4A70-996D-FC01326D9441}">
      <dsp:nvSpPr>
        <dsp:cNvPr id="0" name=""/>
        <dsp:cNvSpPr/>
      </dsp:nvSpPr>
      <dsp:spPr>
        <a:xfrm>
          <a:off x="408178" y="2545366"/>
          <a:ext cx="5714492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94" tIns="0" rIns="2159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c) </a:t>
          </a:r>
          <a:r>
            <a:rPr lang="ru-RU" sz="2800" kern="1200" dirty="0" smtClean="0"/>
            <a:t>Не имей сто рублей, а имей сто друзей.</a:t>
          </a:r>
          <a:endParaRPr lang="ru-RU" sz="2800" kern="1200" dirty="0"/>
        </a:p>
      </dsp:txBody>
      <dsp:txXfrm>
        <a:off x="448527" y="2585715"/>
        <a:ext cx="5633794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CB314D-2376-43CB-902D-571DA9255428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27DD4A9-F496-4939-A38F-509AD0913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du.direktor.ru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307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teacher reads the poem.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5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r>
              <a:rPr lang="en-US" baseline="0" dirty="0" smtClean="0"/>
              <a:t> (</a:t>
            </a:r>
            <a:r>
              <a:rPr lang="ru-RU" baseline="0" dirty="0" smtClean="0"/>
              <a:t>Ресурсы):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«Английский язык.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Brilliant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учебник для 5 класса общеобразовательных организаций / Ю.А. Комарова, И.В. Ларионова, Ж.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Перретт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4-е изд. – М.: ООО «Русское слово – учебник»: Макмиллан, 2015. – 152 с.: ил. – (Инновационная школа).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Книга для учителя к учебнику английского языка «Английский язык.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Brilliant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учебник для 5 класса общеобразовательных организаций / Ю.А. Комарова, И.В. Ларионова, М.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Кондро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2-е изд. – М.: ООО «Русское слово – учебник»: Макмиллан, 2015. – 216 с.: ил. – (Начальная инновационная школа).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Рабочая тетрадь к учебнику английского языка «Английский язык.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Brilliant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учебник для 5 класса общеобразовательных организаций / Ю.А. Комарова, И.В. Ларионова, Ж.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Перретт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4-е изд. – М.: ООО «Русское слово – учебник»: Макмиллан, 2015. – 126 с.: ил. – (Начальная инновационная школа).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лектронное периодическое издание «Эффективные образовательные технологии». Выпуск 1. 2008 г. Главный редактор,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д.п.н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профессор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Гузеев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В.В.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Дистанционные технологии и обучение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5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Pictures appear one by one</a:t>
            </a:r>
            <a:r>
              <a:rPr lang="en-US" baseline="0" dirty="0" smtClean="0"/>
              <a:t> while </a:t>
            </a:r>
            <a:r>
              <a:rPr lang="en-US" dirty="0" smtClean="0"/>
              <a:t>the teacher reads the lines (see below). The pupils are</a:t>
            </a:r>
            <a:r>
              <a:rPr lang="en-US" baseline="0" dirty="0" smtClean="0"/>
              <a:t> supposed to guess the theme of the lesson.</a:t>
            </a:r>
          </a:p>
          <a:p>
            <a:r>
              <a:rPr lang="en-US" baseline="0" dirty="0" smtClean="0"/>
              <a:t>The first step: pupils suggest such theme as “Friends”. The second step: the teacher asks them to form the general noun that refers to 1)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state of being friends; friendly relation, or attachment, to a person, or between persons,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2)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relationship that can survive the test of time and remain unconditional.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Finally they elicit the theme of the lesson that is “Friendship”.</a:t>
            </a: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for audio: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Fight for you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Respect you                                                           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Include you   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Encourage you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Need you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Deserve you             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ru-RU" sz="1200" b="1" dirty="0" smtClean="0">
                <a:solidFill>
                  <a:schemeClr val="accent1">
                    <a:lumMod val="75000"/>
                  </a:schemeClr>
                </a:solidFill>
              </a:rPr>
              <a:t>Stand by you</a:t>
            </a:r>
            <a:endParaRPr lang="ru-RU" altLang="ru-RU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7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pupils write down the rules</a:t>
            </a:r>
            <a:r>
              <a:rPr lang="en-US" baseline="0" dirty="0" smtClean="0"/>
              <a:t> and the chart in their copy-books.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3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pupils are supposed to find out the rules themselves by comparing and analyzing given examples.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78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Word list</a:t>
            </a:r>
          </a:p>
          <a:p>
            <a:r>
              <a:rPr lang="en-US" dirty="0" smtClean="0"/>
              <a:t>“Jockeys”: 1) to be friendly; 2) to be on time; 3) to be a good listener; 4) to tell</a:t>
            </a:r>
            <a:r>
              <a:rPr lang="en-US" baseline="0" dirty="0" smtClean="0"/>
              <a:t> the truth</a:t>
            </a:r>
            <a:r>
              <a:rPr lang="en-US" dirty="0" smtClean="0"/>
              <a:t>; 5) to remember friends’ birthdays;</a:t>
            </a:r>
            <a:r>
              <a:rPr lang="en-US" baseline="0" dirty="0" smtClean="0"/>
              <a:t> 6) to help friends</a:t>
            </a:r>
          </a:p>
          <a:p>
            <a:r>
              <a:rPr lang="en-US" baseline="0" dirty="0" smtClean="0"/>
              <a:t>“Horses”: 1)</a:t>
            </a:r>
            <a:r>
              <a:rPr lang="ru-RU" baseline="0" dirty="0" smtClean="0"/>
              <a:t> </a:t>
            </a:r>
            <a:r>
              <a:rPr lang="en-US" baseline="0" dirty="0" smtClean="0"/>
              <a:t>sociable; 2) never be late; 3) to listen attentively when somebody speaks; 4) to be honest; 5) to keep in his or her mind friend’s birthdays; 6) to give help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5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pupil gets a card and complete the first part of the task (a) individually. Than pupils</a:t>
            </a:r>
            <a:r>
              <a:rPr lang="en-US" baseline="0" dirty="0" smtClean="0"/>
              <a:t> work in groups. After that the group choses one speaker to present the results of the survey.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2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ru-RU" dirty="0" smtClean="0"/>
          </a:p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37FCF2-854A-444D-A075-2CFE300BE406}" type="slidenum">
              <a:rPr lang="ru-RU" altLang="ru-R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 pupils to look at the pictures</a:t>
            </a:r>
            <a:r>
              <a:rPr lang="en-US" baseline="0" dirty="0" smtClean="0"/>
              <a:t> and write on the sheets of paper number 1 if they like the lesson (the theme seemed to them important and interesting, it made them analyze their behavior and features of character), and number 2 if they don’t like the lesson for any reason. All the papers are anonymous.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DD4A9-F496-4939-A38F-509AD09130C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2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CFA6B5-298D-41CB-B4A9-84BE014DBA98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FD181-49AB-48FC-A940-2BB3BEDAE7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5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00035C-5E7E-47A1-A67C-69921CBD74A5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676AF-8B77-4F25-97CC-2FA024171C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251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BB0EE-4AE6-4A11-9004-6E726593F793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0C15B7-DBCD-4A40-AEAA-707082A228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6922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385B7-1626-491A-B745-2EC4E4D3FC94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3D4C6-AE86-4A81-AB68-0DDE4B7254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5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9D2892-BC07-4D14-BC68-40521A96CB40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96D57-338A-412B-842B-00D09F2FB5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252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9D2892-BC07-4D14-BC68-40521A96CB40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96D57-338A-412B-842B-00D09F2FB5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641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13E41E-E3EC-4499-AE12-30280198F3EC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8A966-B368-4E42-9A92-6F40BD351E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1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646EDB-B6DB-482A-ACF2-7792963613E4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A2BD4-9CCF-412E-840F-BAD1AB1A9B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522FC-14D3-49B9-9C74-B477EDEB85EA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7F0A-8363-4582-BAA6-8EDBDAA31B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1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F9BCD-2CA0-4B6A-9E85-9795922125DC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B9B9F-2119-4724-AD09-EF2822504D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ECCC5A-06F1-4F28-A99E-6A006D6BBA99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F226C9-15B6-45AE-ABF3-2D25B9030B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4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09124-AAC8-483E-8D42-CC99790C6B33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0E9D5-46A3-41EC-8E6E-E4A8BF32AF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6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92E386-EBD8-405D-A676-8C3A6CEC0F97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034D7-C88C-4D5A-8813-0D26079965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2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EFB50-6A59-43FA-9E60-E051EF3519E1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A67C1-E970-48B4-B333-7BA7506E39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6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65645-FF7D-488D-BDBF-A0C6FBE2303E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5D754-7E80-4783-980C-1C1E15CA02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7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F1121-FE7B-4771-A69F-E13172624E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3159B9-55D6-459A-BD9D-16DAE21369DE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3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9D2892-BC07-4D14-BC68-40521A96CB40}" type="datetimeFigureOut">
              <a:rPr lang="en-US" smtClean="0"/>
              <a:pPr>
                <a:defRPr/>
              </a:pPr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A696D57-338A-412B-842B-00D09F2FB5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5478" y="1488409"/>
            <a:ext cx="3266856" cy="4896459"/>
          </a:xfrm>
          <a:prstGeom prst="rect">
            <a:avLst/>
          </a:prstGeom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48145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 smtClean="0">
                <a:solidFill>
                  <a:srgbClr val="494949"/>
                </a:solidFill>
              </a:rPr>
              <a:t>Муниципальное бюджетное общеобразовательное учреждение</a:t>
            </a:r>
            <a:br>
              <a:rPr lang="ru-RU" altLang="ru-RU" sz="2000" dirty="0" smtClean="0">
                <a:solidFill>
                  <a:srgbClr val="494949"/>
                </a:solidFill>
              </a:rPr>
            </a:br>
            <a:r>
              <a:rPr lang="ru-RU" altLang="ru-RU" sz="2000" dirty="0" smtClean="0">
                <a:solidFill>
                  <a:srgbClr val="494949"/>
                </a:solidFill>
              </a:rPr>
              <a:t>«Школа № 13» города Сарова, Нижегородская область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860743" y="1357745"/>
            <a:ext cx="9119393" cy="4855546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5400" spc="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5400" spc="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</a:t>
            </a: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135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13500" dirty="0" smtClean="0">
                <a:solidFill>
                  <a:schemeClr val="accent2">
                    <a:lumMod val="75000"/>
                  </a:schemeClr>
                </a:solidFill>
              </a:rPr>
              <a:t>Friendship</a:t>
            </a:r>
          </a:p>
          <a:p>
            <a:pPr algn="r">
              <a:buNone/>
              <a:defRPr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«Английский язык.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</a:rPr>
              <a:t>Brilliant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»: учебник для 5 класса общеобразовательных организаций / </a:t>
            </a:r>
            <a:endParaRPr lang="en-US" sz="4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>
              <a:buNone/>
              <a:defRPr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Ю.А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. Комарова, И.В. Ларионова, Ж.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</a:rPr>
              <a:t>Перретт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 – 4-е изд.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М.: ООО «Русское слово – учебник»: </a:t>
            </a:r>
            <a:endParaRPr lang="en-US" sz="4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>
              <a:buNone/>
              <a:defRPr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Макмиллан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, 2015. –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152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с.: ил. – (Инновационная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школа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4000" spc="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5400" spc="600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en-US" dirty="0" smtClean="0"/>
          </a:p>
          <a:p>
            <a:pPr algn="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dirty="0" smtClean="0"/>
              <a:t>                                                                                         </a:t>
            </a:r>
          </a:p>
          <a:p>
            <a:pPr algn="r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4300" dirty="0" smtClean="0">
              <a:solidFill>
                <a:srgbClr val="494949"/>
              </a:solidFill>
            </a:endParaRPr>
          </a:p>
          <a:p>
            <a:pPr algn="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300" b="1" dirty="0" smtClean="0">
                <a:solidFill>
                  <a:srgbClr val="494949"/>
                </a:solidFill>
              </a:rPr>
              <a:t>Учитель английского языка</a:t>
            </a:r>
          </a:p>
          <a:p>
            <a:pPr algn="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300" b="1" dirty="0" smtClean="0">
                <a:solidFill>
                  <a:srgbClr val="494949"/>
                </a:solidFill>
              </a:rPr>
              <a:t>Бармина Надежда Васильевна</a:t>
            </a:r>
            <a:endParaRPr lang="en-US" sz="4300" b="1" dirty="0">
              <a:solidFill>
                <a:srgbClr val="494949"/>
              </a:solidFill>
            </a:endParaRP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4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4300" b="1" dirty="0" smtClean="0">
                <a:solidFill>
                  <a:srgbClr val="494949"/>
                </a:solidFill>
              </a:rPr>
              <a:t>2016 </a:t>
            </a:r>
            <a:endParaRPr lang="ru-RU" sz="4300" b="1" dirty="0">
              <a:solidFill>
                <a:srgbClr val="49494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1732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Task 4. Speaking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) complete the sentences about your best friend; </a:t>
            </a:r>
            <a:b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b) work with your classmates in groups of 4-5 and find things which are the same about your friends. Than report the results of your surveys to the rest of the class.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4264" y="2136399"/>
            <a:ext cx="8383631" cy="435369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49494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7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858">
            <a:off x="8297863" y="3316288"/>
            <a:ext cx="30384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ru-RU" b="1" dirty="0" smtClean="0">
                <a:solidFill>
                  <a:schemeClr val="accent1">
                    <a:lumMod val="75000"/>
                  </a:schemeClr>
                </a:solidFill>
              </a:rPr>
              <a:t>Home task</a:t>
            </a:r>
            <a:br>
              <a:rPr lang="en-US" alt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ru-RU" b="1" dirty="0" smtClean="0">
                <a:solidFill>
                  <a:schemeClr val="accent1">
                    <a:lumMod val="75000"/>
                  </a:schemeClr>
                </a:solidFill>
              </a:rPr>
              <a:t>Mini – project “FRIENDSHIP IS…”</a:t>
            </a:r>
            <a:endParaRPr lang="ru-RU" alt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 smtClean="0">
                <a:solidFill>
                  <a:srgbClr val="494949"/>
                </a:solidFill>
              </a:rPr>
              <a:t>Plan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2000" dirty="0">
              <a:solidFill>
                <a:srgbClr val="494949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>
                <a:solidFill>
                  <a:srgbClr val="494949"/>
                </a:solidFill>
              </a:rPr>
              <a:t>Choose 3 characteristics </a:t>
            </a:r>
            <a:r>
              <a:rPr lang="en-US" sz="2000" dirty="0">
                <a:solidFill>
                  <a:srgbClr val="494949"/>
                </a:solidFill>
              </a:rPr>
              <a:t>related to the idea of </a:t>
            </a:r>
            <a:r>
              <a:rPr lang="en-US" sz="2000" dirty="0" smtClean="0">
                <a:solidFill>
                  <a:srgbClr val="494949"/>
                </a:solidFill>
              </a:rPr>
              <a:t>friendship 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>
                <a:solidFill>
                  <a:srgbClr val="494949"/>
                </a:solidFill>
              </a:rPr>
              <a:t>Make 3 posters reflecting each characteristic you’ve chosen. See the example below.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>
                <a:solidFill>
                  <a:srgbClr val="494949"/>
                </a:solidFill>
              </a:rPr>
              <a:t>You may use any materials and techniques.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000" dirty="0" smtClean="0">
              <a:solidFill>
                <a:srgbClr val="494949"/>
              </a:solidFill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494949"/>
                </a:solidFill>
              </a:rPr>
              <a:t>Good luck and have fun!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0375" y="540116"/>
            <a:ext cx="8596668" cy="656492"/>
          </a:xfrm>
        </p:spPr>
        <p:txBody>
          <a:bodyPr>
            <a:normAutofit fontScale="90000"/>
          </a:bodyPr>
          <a:lstStyle/>
          <a:p>
            <a:r>
              <a:rPr lang="en-US" altLang="ru-RU" dirty="0" smtClean="0">
                <a:solidFill>
                  <a:schemeClr val="accent2">
                    <a:lumMod val="75000"/>
                  </a:schemeClr>
                </a:solidFill>
              </a:rPr>
              <a:t>Self analysis</a:t>
            </a:r>
            <a:br>
              <a:rPr lang="en-US" alt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alt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1                                                         2 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388" name="AutoShape 2" descr="https://sway.com/s/ec64ChX5Hd6mXCQ9/images/O6ntmHX0Zd3swz?quality=284&amp;allow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638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868613"/>
            <a:ext cx="395446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836863"/>
            <a:ext cx="37449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77863" y="290513"/>
            <a:ext cx="8596312" cy="711200"/>
          </a:xfrm>
        </p:spPr>
        <p:txBody>
          <a:bodyPr>
            <a:normAutofit/>
          </a:bodyPr>
          <a:lstStyle/>
          <a:p>
            <a:pPr algn="ctr"/>
            <a:r>
              <a:rPr lang="en-US" altLang="ru-RU" dirty="0" smtClean="0">
                <a:solidFill>
                  <a:schemeClr val="accent2">
                    <a:lumMod val="75000"/>
                  </a:schemeClr>
                </a:solidFill>
              </a:rPr>
              <a:t>I wish everyone could say</a:t>
            </a:r>
            <a:endParaRPr lang="ru-RU" alt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1320800"/>
            <a:ext cx="8596312" cy="52832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can talk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walk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share my umbrella in the rain.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can play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stay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learn with a friend and explain.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can eat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compete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even sometimes disagree.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can ride with a friend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and take pride with a friend.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 friend can mean so much to me!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fonovaya_muzyka-dlya_stih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63" y="53609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3"/>
          <p:cNvSpPr>
            <a:spLocks noGrp="1"/>
          </p:cNvSpPr>
          <p:nvPr>
            <p:ph type="title"/>
          </p:nvPr>
        </p:nvSpPr>
        <p:spPr>
          <a:xfrm>
            <a:off x="1011238" y="2816225"/>
            <a:ext cx="8596312" cy="1320800"/>
          </a:xfrm>
        </p:spPr>
        <p:txBody>
          <a:bodyPr>
            <a:normAutofit/>
          </a:bodyPr>
          <a:lstStyle/>
          <a:p>
            <a:pPr algn="ctr"/>
            <a:r>
              <a:rPr lang="en-US" altLang="ru-RU" dirty="0" smtClean="0">
                <a:solidFill>
                  <a:schemeClr val="accent2">
                    <a:lumMod val="75000"/>
                  </a:schemeClr>
                </a:solidFill>
              </a:rPr>
              <a:t>Thank you for your attention and participation!</a:t>
            </a:r>
            <a:endParaRPr lang="ru-RU" alt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06415">
            <a:off x="852208" y="4284033"/>
            <a:ext cx="2604691" cy="220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2627">
            <a:off x="486515" y="955252"/>
            <a:ext cx="2753985" cy="194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77863" y="118839"/>
            <a:ext cx="8596312" cy="718377"/>
          </a:xfrm>
        </p:spPr>
        <p:txBody>
          <a:bodyPr>
            <a:normAutofit/>
          </a:bodyPr>
          <a:lstStyle/>
          <a:p>
            <a:pPr algn="ctr"/>
            <a:r>
              <a:rPr lang="en-US" altLang="ru-RU" dirty="0" smtClean="0">
                <a:solidFill>
                  <a:schemeClr val="accent2">
                    <a:lumMod val="75000"/>
                  </a:schemeClr>
                </a:solidFill>
              </a:rPr>
              <a:t>We are going to talk about…</a:t>
            </a:r>
            <a:endParaRPr lang="ru-RU" alt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677863" y="1262164"/>
            <a:ext cx="8596312" cy="4779861"/>
          </a:xfrm>
        </p:spPr>
        <p:txBody>
          <a:bodyPr/>
          <a:lstStyle/>
          <a:p>
            <a:pPr marL="0" indent="0">
              <a:buNone/>
            </a:pPr>
            <a:endParaRPr lang="en-US" alt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37152">
            <a:off x="9474109" y="474381"/>
            <a:ext cx="1836342" cy="253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00286">
            <a:off x="477226" y="2655466"/>
            <a:ext cx="2453922" cy="188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99339">
            <a:off x="7518473" y="2489832"/>
            <a:ext cx="2941836" cy="221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89617">
            <a:off x="8755234" y="4446609"/>
            <a:ext cx="3274091" cy="215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Forte_Cristo_muzyka_dlya_stihov-Krasivaya_instrumentalnaya_muzyka,_grustnaya_muzyka._New_Age,_muzyka_dlya_dushi,_rasstavaniya,_ne_brosay_menya,_silnaya_muzyka,_klassika,_gitara,_pianino,_sovremennaya_muzyka,_muzyka_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993" y="5737225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5598" y="924959"/>
            <a:ext cx="48176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THEY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endParaRPr lang="en-US" alt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Fight </a:t>
            </a: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for </a:t>
            </a: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you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Respect you </a:t>
            </a:r>
            <a:endParaRPr lang="en-US" alt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</a:t>
            </a: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Include you   </a:t>
            </a:r>
            <a:endParaRPr lang="en-US" alt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Encourage </a:t>
            </a: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you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Need </a:t>
            </a: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you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Deserve you </a:t>
            </a:r>
            <a:endParaRPr lang="en-US" alt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 smtClean="0">
                <a:solidFill>
                  <a:schemeClr val="bg2">
                    <a:lumMod val="50000"/>
                  </a:schemeClr>
                </a:solidFill>
              </a:rPr>
              <a:t>             </a:t>
            </a:r>
            <a:endParaRPr lang="en-US" alt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n-US" altLang="ru-RU" sz="2400" b="1" dirty="0">
                <a:solidFill>
                  <a:schemeClr val="bg2">
                    <a:lumMod val="50000"/>
                  </a:schemeClr>
                </a:solidFill>
              </a:rPr>
              <a:t>Stand by you</a:t>
            </a:r>
            <a:endParaRPr lang="ru-RU" alt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236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1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1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1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1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1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1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6667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239" y="182880"/>
            <a:ext cx="8596312" cy="115824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Task 1. a) Match the English proverb with its Russian equivalent.</a:t>
            </a:r>
            <a:b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) Explain the meaning of the proverb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1341120"/>
            <a:ext cx="8596312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i="1" dirty="0" smtClean="0">
                <a:solidFill>
                  <a:schemeClr val="bg2">
                    <a:lumMod val="50000"/>
                  </a:schemeClr>
                </a:solidFill>
              </a:rPr>
              <a:t>A friend in need is a friend indeed.</a:t>
            </a:r>
          </a:p>
          <a:p>
            <a:pPr marL="0" indent="0" algn="ctr">
              <a:buNone/>
            </a:pP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63050016"/>
              </p:ext>
            </p:extLst>
          </p:nvPr>
        </p:nvGraphicFramePr>
        <p:xfrm>
          <a:off x="894239" y="2372572"/>
          <a:ext cx="8163560" cy="3669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5  class__0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7563" y="1247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014" y="320040"/>
            <a:ext cx="8596668" cy="12192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Grammar spot</a:t>
            </a:r>
            <a:br>
              <a:rPr lang="en-US" sz="1800" b="1" dirty="0" smtClean="0">
                <a:solidFill>
                  <a:srgbClr val="C00000"/>
                </a:solidFill>
              </a:rPr>
            </a:br>
            <a:r>
              <a:rPr lang="en-US" sz="1800" b="1" dirty="0" smtClean="0">
                <a:solidFill>
                  <a:srgbClr val="C00000"/>
                </a:solidFill>
              </a:rPr>
              <a:t>Frequency Adverbs (Part I)</a:t>
            </a:r>
            <a:br>
              <a:rPr lang="en-US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!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We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 adverbs of frequency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say how often we do things, or how often things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happen.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022549"/>
              </p:ext>
            </p:extLst>
          </p:nvPr>
        </p:nvGraphicFramePr>
        <p:xfrm>
          <a:off x="403370" y="1859280"/>
          <a:ext cx="8596312" cy="450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43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174" y="274320"/>
            <a:ext cx="8596668" cy="8229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Grammar spot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Frequency Adverbs (Part </a:t>
            </a:r>
            <a:r>
              <a:rPr lang="en-US" sz="2400" dirty="0" smtClean="0">
                <a:solidFill>
                  <a:srgbClr val="C00000"/>
                </a:solidFill>
              </a:rPr>
              <a:t>II)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054" y="1097280"/>
            <a:ext cx="8596668" cy="5593079"/>
          </a:xfrm>
        </p:spPr>
        <p:txBody>
          <a:bodyPr>
            <a:normAutofit fontScale="70000" lnSpcReduction="20000"/>
          </a:bodyPr>
          <a:lstStyle/>
          <a:p>
            <a:endParaRPr lang="en-US" sz="2600" dirty="0" smtClean="0"/>
          </a:p>
          <a:p>
            <a:r>
              <a:rPr lang="en-US" sz="2600" dirty="0" smtClean="0"/>
              <a:t>1. </a:t>
            </a:r>
            <a:r>
              <a:rPr lang="en-US" sz="2600" b="1" dirty="0" smtClean="0"/>
              <a:t>Read and compare two sentences given below. </a:t>
            </a:r>
            <a:r>
              <a:rPr lang="en-US" sz="2600" b="1" dirty="0"/>
              <a:t>What do you notice about </a:t>
            </a:r>
            <a:r>
              <a:rPr lang="en-US" sz="2600" b="1" dirty="0" smtClean="0"/>
              <a:t>the </a:t>
            </a:r>
            <a:r>
              <a:rPr lang="en-US" sz="2600" b="1" dirty="0"/>
              <a:t>position of the adverbs? </a:t>
            </a:r>
            <a:endParaRPr lang="en-US" sz="2600" b="1" dirty="0" smtClean="0"/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</a:t>
            </a:r>
            <a:r>
              <a:rPr lang="en-US" sz="2600" b="1" dirty="0" smtClean="0"/>
              <a:t>a)</a:t>
            </a:r>
            <a:r>
              <a:rPr lang="en-US" sz="2600" dirty="0" smtClean="0"/>
              <a:t> I am always on time; </a:t>
            </a:r>
            <a:r>
              <a:rPr lang="en-US" sz="2600" b="1" dirty="0" smtClean="0"/>
              <a:t>b)</a:t>
            </a:r>
            <a:r>
              <a:rPr lang="en-US" sz="2600" dirty="0" smtClean="0"/>
              <a:t> He always goes to school by bus</a:t>
            </a:r>
          </a:p>
          <a:p>
            <a:pPr marL="0" indent="0">
              <a:buNone/>
            </a:pPr>
            <a:r>
              <a:rPr lang="en-US" sz="3900" b="1" dirty="0" smtClean="0">
                <a:solidFill>
                  <a:srgbClr val="C00000"/>
                </a:solidFill>
              </a:rPr>
              <a:t>!</a:t>
            </a: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494949"/>
                </a:solidFill>
              </a:rPr>
              <a:t>Frequency adverbs can go </a:t>
            </a:r>
            <a:r>
              <a:rPr lang="en-US" sz="2600" u="sng" dirty="0">
                <a:solidFill>
                  <a:srgbClr val="494949"/>
                </a:solidFill>
              </a:rPr>
              <a:t>before the main </a:t>
            </a:r>
            <a:r>
              <a:rPr lang="en-US" sz="2600" u="sng" dirty="0" smtClean="0">
                <a:solidFill>
                  <a:srgbClr val="494949"/>
                </a:solidFill>
              </a:rPr>
              <a:t>verb</a:t>
            </a:r>
            <a:r>
              <a:rPr lang="en-US" sz="2600" dirty="0">
                <a:solidFill>
                  <a:srgbClr val="494949"/>
                </a:solidFill>
              </a:rPr>
              <a:t>.</a:t>
            </a:r>
            <a:r>
              <a:rPr lang="en-US" sz="2600" dirty="0" smtClean="0">
                <a:solidFill>
                  <a:srgbClr val="494949"/>
                </a:solidFill>
              </a:rPr>
              <a:t> </a:t>
            </a:r>
            <a:r>
              <a:rPr lang="en-US" sz="2600" dirty="0">
                <a:solidFill>
                  <a:srgbClr val="C00000"/>
                </a:solidFill>
              </a:rPr>
              <a:t>But </a:t>
            </a:r>
            <a:r>
              <a:rPr lang="en-US" sz="2600" dirty="0">
                <a:solidFill>
                  <a:srgbClr val="494949"/>
                </a:solidFill>
              </a:rPr>
              <a:t>they come </a:t>
            </a:r>
            <a:r>
              <a:rPr lang="en-US" sz="2600" u="sng" dirty="0">
                <a:solidFill>
                  <a:srgbClr val="494949"/>
                </a:solidFill>
              </a:rPr>
              <a:t>after the verb to be</a:t>
            </a:r>
            <a:r>
              <a:rPr lang="en-US" sz="2600" dirty="0" smtClean="0">
                <a:solidFill>
                  <a:srgbClr val="494949"/>
                </a:solidFill>
              </a:rPr>
              <a:t>.</a:t>
            </a:r>
          </a:p>
          <a:p>
            <a:pPr marL="0" indent="0">
              <a:buNone/>
            </a:pPr>
            <a:endParaRPr lang="en-US" sz="2600" dirty="0" smtClean="0">
              <a:solidFill>
                <a:srgbClr val="494949"/>
              </a:solidFill>
            </a:endParaRPr>
          </a:p>
          <a:p>
            <a:r>
              <a:rPr lang="en-US" sz="2600" dirty="0">
                <a:solidFill>
                  <a:srgbClr val="494949"/>
                </a:solidFill>
              </a:rPr>
              <a:t> </a:t>
            </a:r>
            <a:r>
              <a:rPr lang="en-US" sz="2600" dirty="0" smtClean="0">
                <a:solidFill>
                  <a:srgbClr val="494949"/>
                </a:solidFill>
              </a:rPr>
              <a:t>2. </a:t>
            </a:r>
            <a:r>
              <a:rPr lang="en-US" sz="2600" b="1" dirty="0"/>
              <a:t>Read and compare two sentences given below. </a:t>
            </a:r>
            <a:r>
              <a:rPr lang="en-US" sz="2600" b="1" dirty="0" smtClean="0"/>
              <a:t>What do you notice about the adverb “never”?</a:t>
            </a:r>
          </a:p>
          <a:p>
            <a:pPr marL="0" indent="0">
              <a:buNone/>
            </a:pPr>
            <a:endParaRPr lang="en-US" sz="2600" b="1" dirty="0" smtClean="0">
              <a:solidFill>
                <a:srgbClr val="494949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494949"/>
                </a:solidFill>
              </a:rPr>
              <a:t>      a)</a:t>
            </a:r>
            <a:r>
              <a:rPr lang="en-US" sz="2600" dirty="0" smtClean="0">
                <a:solidFill>
                  <a:srgbClr val="494949"/>
                </a:solidFill>
              </a:rPr>
              <a:t> I don’t walk to school; </a:t>
            </a:r>
            <a:r>
              <a:rPr lang="en-US" sz="2600" b="1" dirty="0" smtClean="0">
                <a:solidFill>
                  <a:srgbClr val="494949"/>
                </a:solidFill>
              </a:rPr>
              <a:t>b</a:t>
            </a:r>
            <a:r>
              <a:rPr lang="en-US" sz="2600" dirty="0" smtClean="0">
                <a:solidFill>
                  <a:srgbClr val="494949"/>
                </a:solidFill>
              </a:rPr>
              <a:t>) I never walk to school.</a:t>
            </a:r>
          </a:p>
          <a:p>
            <a:pPr marL="0" indent="0">
              <a:buNone/>
            </a:pPr>
            <a:r>
              <a:rPr lang="en-US" sz="4200" b="1" dirty="0" smtClean="0">
                <a:solidFill>
                  <a:srgbClr val="C00000"/>
                </a:solidFill>
              </a:rPr>
              <a:t>! </a:t>
            </a:r>
            <a:r>
              <a:rPr lang="en-US" sz="2600" dirty="0" smtClean="0">
                <a:solidFill>
                  <a:srgbClr val="494949"/>
                </a:solidFill>
              </a:rPr>
              <a:t>If we use the adverb “never” we mustn’t use another negative form.</a:t>
            </a:r>
          </a:p>
          <a:p>
            <a:pPr marL="0" indent="0">
              <a:buNone/>
            </a:pPr>
            <a:endParaRPr lang="en-US" sz="2600" dirty="0" smtClean="0">
              <a:solidFill>
                <a:srgbClr val="49494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494949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494949"/>
                </a:solidFill>
              </a:rPr>
              <a:t> </a:t>
            </a:r>
          </a:p>
          <a:p>
            <a:pPr marL="0" indent="0">
              <a:buNone/>
            </a:pPr>
            <a:endParaRPr lang="ru-RU" sz="2000" dirty="0">
              <a:solidFill>
                <a:srgbClr val="49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3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73" y="336095"/>
            <a:ext cx="8596668" cy="106294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Task 2. a)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Listen to the questionnaire and write down your own answers to the questions (1-6)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using A, B, C, D, E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. There are some pictures to help you understand the new words.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373" y="1569774"/>
            <a:ext cx="8596668" cy="49035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A – always, B – usually, C – often,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D – sometimes, E – never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b) Open the Students’ Books (p. 36,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ex.2). Listen to the questionnaire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once again, read it and correct your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answers if it’s necessary. </a:t>
            </a:r>
          </a:p>
          <a:p>
            <a:pPr marL="0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c) Turn your books upside down and look at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he key. Please count your points and tell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your partner if you are a good friend.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569774"/>
            <a:ext cx="6922369" cy="4732862"/>
          </a:xfrm>
          <a:prstGeom prst="rect">
            <a:avLst/>
          </a:prstGeom>
        </p:spPr>
      </p:pic>
      <p:pic>
        <p:nvPicPr>
          <p:cNvPr id="6" name="5  class__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0784" y="789439"/>
            <a:ext cx="6096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4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772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Cooperative game “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Jokeys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&amp;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Horses”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“Jockeys” get cards with words and expressions taken from Ex.2 (SB p. 36)</a:t>
            </a:r>
          </a:p>
          <a:p>
            <a:r>
              <a:rPr lang="en-US" sz="2200" dirty="0" smtClean="0"/>
              <a:t>“Horses” get cards with words and expressions that have the similar meaning</a:t>
            </a:r>
          </a:p>
          <a:p>
            <a:r>
              <a:rPr lang="en-US" sz="2200" dirty="0" smtClean="0"/>
              <a:t>The aim of the game: “jockeys” must find their “horses”. </a:t>
            </a:r>
          </a:p>
          <a:p>
            <a:r>
              <a:rPr lang="en-US" sz="2200" dirty="0" smtClean="0"/>
              <a:t>Course of the game: one pupil (“a jo</a:t>
            </a:r>
            <a:r>
              <a:rPr lang="ru-RU" sz="2200" dirty="0" smtClean="0"/>
              <a:t>с</a:t>
            </a:r>
            <a:r>
              <a:rPr lang="en-US" sz="2200" dirty="0" smtClean="0"/>
              <a:t>key”) reads a word or an expression while another pupil (“a horse”) must read an appropriate word or a phrase.</a:t>
            </a:r>
            <a:endParaRPr lang="ru-RU" sz="2200" dirty="0" smtClean="0"/>
          </a:p>
          <a:p>
            <a:pPr marL="0" indent="0">
              <a:buNone/>
            </a:pPr>
            <a:endParaRPr lang="ru-RU" sz="2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1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P.T. break</a:t>
            </a:r>
            <a:endParaRPr lang="ru-RU" dirty="0"/>
          </a:p>
        </p:txBody>
      </p:sp>
      <p:pic>
        <p:nvPicPr>
          <p:cNvPr id="4" name="Head Shoulders Knees &amp; Toes (Sing I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285" y="1270000"/>
            <a:ext cx="8554077" cy="4811299"/>
          </a:xfrm>
        </p:spPr>
      </p:pic>
    </p:spTree>
    <p:extLst>
      <p:ext uri="{BB962C8B-B14F-4D97-AF65-F5344CB8AC3E}">
        <p14:creationId xmlns:p14="http://schemas.microsoft.com/office/powerpoint/2010/main" val="41708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Task 3. Write true sentences about you with</a:t>
            </a:r>
            <a:b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b="1" i="1" dirty="0" smtClean="0">
                <a:solidFill>
                  <a:srgbClr val="C00000"/>
                </a:solidFill>
              </a:rPr>
              <a:t>always / usually / often / sometimes / never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 am … friendly.</a:t>
            </a:r>
          </a:p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 am … a good listener.</a:t>
            </a:r>
          </a:p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 … remember my friends’ birthdays.</a:t>
            </a:r>
          </a:p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I’m … on time.</a:t>
            </a:r>
          </a:p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 … tell the truth.</a:t>
            </a:r>
          </a:p>
          <a:p>
            <a:pPr>
              <a:buClr>
                <a:schemeClr val="tx2">
                  <a:lumMod val="50000"/>
                </a:schemeClr>
              </a:buClr>
              <a:buAutoNum type="arabicPeriod"/>
            </a:pPr>
            <a:r>
              <a:rPr lang="en-US" sz="2400" dirty="0" smtClean="0"/>
              <a:t>I … help my friends.</a:t>
            </a:r>
          </a:p>
          <a:p>
            <a:pPr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705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36329|recordLength=236329|start=0|end=236329|audioFormat={00000055-0000-0010-8000-00AA00389B71}|audioRate=44100|muted=false|volume=0.8|fadeIn=0|fadeOut=0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1246</TotalTime>
  <Words>1250</Words>
  <Application>Microsoft Office PowerPoint</Application>
  <PresentationFormat>Широкоэкранный</PresentationFormat>
  <Paragraphs>138</Paragraphs>
  <Slides>14</Slides>
  <Notes>11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Trebuchet MS</vt:lpstr>
      <vt:lpstr>Wingdings</vt:lpstr>
      <vt:lpstr>Wingdings 3</vt:lpstr>
      <vt:lpstr>Аспект</vt:lpstr>
      <vt:lpstr>Муниципальное бюджетное общеобразовательное учреждение «Школа № 13» города Сарова, Нижегородская область</vt:lpstr>
      <vt:lpstr>We are going to talk about…</vt:lpstr>
      <vt:lpstr>Task 1. a) Match the English proverb with its Russian equivalent. b) Explain the meaning of the proverb </vt:lpstr>
      <vt:lpstr>Grammar spot Frequency Adverbs (Part I) ! We use adverbs of frequency to say how often we do things, or how often things happen.</vt:lpstr>
      <vt:lpstr>Grammar spot Frequency Adverbs (Part II)</vt:lpstr>
      <vt:lpstr>Task 2. a) Listen to the questionnaire and write down your own answers to the questions (1-6) using A, B, C, D, E. There are some pictures to help you understand the new words.</vt:lpstr>
      <vt:lpstr>Cooperative game “Jokeys &amp; Horses”</vt:lpstr>
      <vt:lpstr>P.T. break</vt:lpstr>
      <vt:lpstr>Task 3. Write true sentences about you with   always / usually / often / sometimes / never</vt:lpstr>
      <vt:lpstr>Task 4. Speaking: a) complete the sentences about your best friend;  b) work with your classmates in groups of 4-5 and find things which are the same about your friends. Than report the results of your surveys to the rest of the class.</vt:lpstr>
      <vt:lpstr>Home task Mini – project “FRIENDSHIP IS…”</vt:lpstr>
      <vt:lpstr>Self analysis </vt:lpstr>
      <vt:lpstr>I wish everyone could say</vt:lpstr>
      <vt:lpstr>Thank you for your attention and participation!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Friendship</dc:title>
  <dc:creator>Александр Бармин</dc:creator>
  <cp:lastModifiedBy>Александр Бармин</cp:lastModifiedBy>
  <cp:revision>84</cp:revision>
  <dcterms:created xsi:type="dcterms:W3CDTF">2016-03-27T07:25:21Z</dcterms:created>
  <dcterms:modified xsi:type="dcterms:W3CDTF">2016-12-01T05:55:27Z</dcterms:modified>
</cp:coreProperties>
</file>