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69" r:id="rId16"/>
    <p:sldId id="271" r:id="rId17"/>
    <p:sldId id="272" r:id="rId18"/>
    <p:sldId id="274" r:id="rId19"/>
    <p:sldId id="273" r:id="rId20"/>
    <p:sldId id="276" r:id="rId21"/>
    <p:sldId id="275" r:id="rId22"/>
    <p:sldId id="278" r:id="rId23"/>
    <p:sldId id="277" r:id="rId24"/>
    <p:sldId id="279" r:id="rId25"/>
    <p:sldId id="280" r:id="rId26"/>
    <p:sldId id="281" r:id="rId27"/>
    <p:sldId id="282" r:id="rId28"/>
    <p:sldId id="285" r:id="rId29"/>
    <p:sldId id="283" r:id="rId30"/>
    <p:sldId id="284" r:id="rId31"/>
    <p:sldId id="286" r:id="rId32"/>
    <p:sldId id="287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60A50-E2D9-4A41-906A-0446D8D00D47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F5D50-1A21-4EAA-8374-0EDC0AABF0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744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3286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2336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0659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550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2419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3477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150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1686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7450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3992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818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7858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4622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8617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79554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1713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89101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04992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64650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47804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53370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7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86762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428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64755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993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5003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7670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17091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0679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8501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F5D50-1A21-4EAA-8374-0EDC0AABF08D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46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ECBD1-1235-4C6B-9628-3293241FB476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6B7F2-42B5-4963-A6A4-A234348D1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ECBD1-1235-4C6B-9628-3293241FB476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6B7F2-42B5-4963-A6A4-A234348D1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ECBD1-1235-4C6B-9628-3293241FB476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6B7F2-42B5-4963-A6A4-A234348D1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ECBD1-1235-4C6B-9628-3293241FB476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6B7F2-42B5-4963-A6A4-A234348D1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ECBD1-1235-4C6B-9628-3293241FB476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6B7F2-42B5-4963-A6A4-A234348D1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ECBD1-1235-4C6B-9628-3293241FB476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6B7F2-42B5-4963-A6A4-A234348D1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ECBD1-1235-4C6B-9628-3293241FB476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6B7F2-42B5-4963-A6A4-A234348D1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ECBD1-1235-4C6B-9628-3293241FB476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6B7F2-42B5-4963-A6A4-A234348D1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ECBD1-1235-4C6B-9628-3293241FB476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6B7F2-42B5-4963-A6A4-A234348D1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ECBD1-1235-4C6B-9628-3293241FB476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6B7F2-42B5-4963-A6A4-A234348D1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ECBD1-1235-4C6B-9628-3293241FB476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6B7F2-42B5-4963-A6A4-A234348D1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ECBD1-1235-4C6B-9628-3293241FB476}" type="datetimeFigureOut">
              <a:rPr lang="ru-RU" smtClean="0"/>
              <a:pPr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6B7F2-42B5-4963-A6A4-A234348D1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29.xml"/><Relationship Id="rId18" Type="http://schemas.openxmlformats.org/officeDocument/2006/relationships/slide" Target="slide30.xml"/><Relationship Id="rId26" Type="http://schemas.openxmlformats.org/officeDocument/2006/relationships/slide" Target="slide13.xml"/><Relationship Id="rId3" Type="http://schemas.openxmlformats.org/officeDocument/2006/relationships/slide" Target="slide3.xml"/><Relationship Id="rId21" Type="http://schemas.openxmlformats.org/officeDocument/2006/relationships/slide" Target="slide12.xml"/><Relationship Id="rId7" Type="http://schemas.openxmlformats.org/officeDocument/2006/relationships/slide" Target="slide27.xml"/><Relationship Id="rId12" Type="http://schemas.openxmlformats.org/officeDocument/2006/relationships/slide" Target="slide28.xml"/><Relationship Id="rId17" Type="http://schemas.openxmlformats.org/officeDocument/2006/relationships/slide" Target="slide5.xml"/><Relationship Id="rId25" Type="http://schemas.openxmlformats.org/officeDocument/2006/relationships/slide" Target="slide19.xml"/><Relationship Id="rId2" Type="http://schemas.openxmlformats.org/officeDocument/2006/relationships/notesSlide" Target="../notesSlides/notesSlide2.xml"/><Relationship Id="rId16" Type="http://schemas.openxmlformats.org/officeDocument/2006/relationships/slide" Target="slide11.xml"/><Relationship Id="rId20" Type="http://schemas.openxmlformats.org/officeDocument/2006/relationships/slide" Target="slide18.xml"/><Relationship Id="rId29" Type="http://schemas.openxmlformats.org/officeDocument/2006/relationships/slide" Target="slide2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1.xml"/><Relationship Id="rId11" Type="http://schemas.openxmlformats.org/officeDocument/2006/relationships/slide" Target="slide22.xml"/><Relationship Id="rId24" Type="http://schemas.openxmlformats.org/officeDocument/2006/relationships/slide" Target="slide25.xml"/><Relationship Id="rId32" Type="http://schemas.openxmlformats.org/officeDocument/2006/relationships/slide" Target="slide8.xml"/><Relationship Id="rId5" Type="http://schemas.openxmlformats.org/officeDocument/2006/relationships/slide" Target="slide15.xml"/><Relationship Id="rId15" Type="http://schemas.openxmlformats.org/officeDocument/2006/relationships/slide" Target="slide17.xml"/><Relationship Id="rId23" Type="http://schemas.openxmlformats.org/officeDocument/2006/relationships/slide" Target="slide31.xml"/><Relationship Id="rId28" Type="http://schemas.openxmlformats.org/officeDocument/2006/relationships/slide" Target="slide32.xml"/><Relationship Id="rId10" Type="http://schemas.openxmlformats.org/officeDocument/2006/relationships/slide" Target="slide16.xml"/><Relationship Id="rId19" Type="http://schemas.openxmlformats.org/officeDocument/2006/relationships/slide" Target="slide24.xml"/><Relationship Id="rId31" Type="http://schemas.openxmlformats.org/officeDocument/2006/relationships/slide" Target="slide14.xml"/><Relationship Id="rId4" Type="http://schemas.openxmlformats.org/officeDocument/2006/relationships/slide" Target="slide9.xml"/><Relationship Id="rId9" Type="http://schemas.openxmlformats.org/officeDocument/2006/relationships/slide" Target="slide10.xml"/><Relationship Id="rId14" Type="http://schemas.openxmlformats.org/officeDocument/2006/relationships/slide" Target="slide23.xml"/><Relationship Id="rId22" Type="http://schemas.openxmlformats.org/officeDocument/2006/relationships/slide" Target="slide6.xml"/><Relationship Id="rId27" Type="http://schemas.openxmlformats.org/officeDocument/2006/relationships/slide" Target="slide7.xml"/><Relationship Id="rId30" Type="http://schemas.openxmlformats.org/officeDocument/2006/relationships/slide" Target="slide2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slide" Target="slide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7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Лото </a:t>
            </a:r>
            <a:br>
              <a:rPr lang="ru-RU" sz="72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6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«Законы Ньютона»</a:t>
            </a:r>
            <a:endParaRPr lang="ru-RU" sz="66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1498" t="1724" r="5617" b="10342"/>
          <a:stretch>
            <a:fillRect/>
          </a:stretch>
        </p:blipFill>
        <p:spPr bwMode="auto">
          <a:xfrm>
            <a:off x="2214546" y="2525655"/>
            <a:ext cx="4786346" cy="3937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2859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8. Какие системы отсчета называются инерциальными?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146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 Какие системы отсчета называются неинерциальными?</a:t>
            </a:r>
            <a:endParaRPr lang="ru-RU" dirty="0"/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35743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10. За инерциальную систему отсчета можно принять: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А) Автомобиль во время поворота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Б) Лифт во время ускоренного спуска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В) Человека равномерно идущего по тротуару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1263" y="2060848"/>
            <a:ext cx="5622906" cy="1143000"/>
          </a:xfrm>
        </p:spPr>
        <p:txBody>
          <a:bodyPr>
            <a:noAutofit/>
          </a:bodyPr>
          <a:lstStyle/>
          <a:p>
            <a:pPr algn="l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11. Согласно графику можно сказать, что:</a:t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) Чем больше сила действует на тело, тем больше будет его масса.</a:t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Б) К телу большей массы нужно приложить большую силу, чтобы придать аналогичное ускорение. </a:t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В) Если к телам разной массы приложить одинаковую силу, то ускорение тел будет одинаковое.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8753" y="1628800"/>
            <a:ext cx="3016768" cy="23101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50030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12. Приведите пример инерциальной системы отсчета.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4288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13. Что является причиной ускоренного движения тел?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714488"/>
            <a:ext cx="8229600" cy="4429156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14. Какая математическая формула выражает второй закон Ньютона: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s=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v∙t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F=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m∙g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F=m∙(a-g)</a:t>
            </a:r>
            <a:br>
              <a:rPr lang="en-US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a=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F∕m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64318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15. На тело массой 3 кг подействовать силой 30 Н. Чему равно ускорение тела?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8605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16. Сформулируйте третий закон Ньютона.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35729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17. Куда направлено ускорение, если на тело действуют силы так как показано на рисунке: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000364" y="3500438"/>
            <a:ext cx="785818" cy="857256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428992" y="3929066"/>
            <a:ext cx="2357454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>
            <a:off x="2071670" y="3929066"/>
            <a:ext cx="1285884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143504" y="4143380"/>
            <a:ext cx="6751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F</a:t>
            </a:r>
            <a:r>
              <a:rPr lang="en-US" sz="4800" b="1" baseline="-25000" dirty="0" smtClean="0"/>
              <a:t>1</a:t>
            </a:r>
            <a:endParaRPr lang="ru-RU" sz="4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857356" y="4143380"/>
            <a:ext cx="6751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F</a:t>
            </a:r>
            <a:r>
              <a:rPr lang="ru-RU" sz="4800" b="1" baseline="-25000" dirty="0"/>
              <a:t>2</a:t>
            </a:r>
            <a:endParaRPr lang="ru-RU" sz="4800" b="1" dirty="0"/>
          </a:p>
        </p:txBody>
      </p:sp>
      <p:pic>
        <p:nvPicPr>
          <p:cNvPr id="8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4714884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>
            <a:hlinkClick r:id="rId3" action="ppaction://hlinksldjump"/>
          </p:cNvPr>
          <p:cNvSpPr/>
          <p:nvPr/>
        </p:nvSpPr>
        <p:spPr>
          <a:xfrm>
            <a:off x="428596" y="285728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>
            <a:hlinkClick r:id="rId4" action="ppaction://hlinksldjump"/>
          </p:cNvPr>
          <p:cNvSpPr/>
          <p:nvPr/>
        </p:nvSpPr>
        <p:spPr>
          <a:xfrm>
            <a:off x="428596" y="1500174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>
            <a:hlinkClick r:id="rId5" action="ppaction://hlinksldjump"/>
          </p:cNvPr>
          <p:cNvSpPr/>
          <p:nvPr/>
        </p:nvSpPr>
        <p:spPr>
          <a:xfrm>
            <a:off x="428596" y="2786058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13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>
            <a:hlinkClick r:id="rId6" action="ppaction://hlinksldjump"/>
          </p:cNvPr>
          <p:cNvSpPr/>
          <p:nvPr/>
        </p:nvSpPr>
        <p:spPr>
          <a:xfrm>
            <a:off x="428596" y="4000504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>
            <a:hlinkClick r:id="rId7" action="ppaction://hlinksldjump"/>
          </p:cNvPr>
          <p:cNvSpPr/>
          <p:nvPr/>
        </p:nvSpPr>
        <p:spPr>
          <a:xfrm>
            <a:off x="428596" y="5357826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25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>
            <a:hlinkClick r:id="rId8" action="ppaction://hlinksldjump"/>
          </p:cNvPr>
          <p:cNvSpPr/>
          <p:nvPr/>
        </p:nvSpPr>
        <p:spPr>
          <a:xfrm>
            <a:off x="1714480" y="285728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>
            <a:hlinkClick r:id="rId9" action="ppaction://hlinksldjump"/>
          </p:cNvPr>
          <p:cNvSpPr/>
          <p:nvPr/>
        </p:nvSpPr>
        <p:spPr>
          <a:xfrm>
            <a:off x="1714480" y="1500174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>
            <a:hlinkClick r:id="rId10" action="ppaction://hlinksldjump"/>
          </p:cNvPr>
          <p:cNvSpPr/>
          <p:nvPr/>
        </p:nvSpPr>
        <p:spPr>
          <a:xfrm>
            <a:off x="1785918" y="2857496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14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>
            <a:hlinkClick r:id="rId11" action="ppaction://hlinksldjump"/>
          </p:cNvPr>
          <p:cNvSpPr/>
          <p:nvPr/>
        </p:nvSpPr>
        <p:spPr>
          <a:xfrm>
            <a:off x="1714480" y="4071942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>
            <a:hlinkClick r:id="rId12" action="ppaction://hlinksldjump"/>
          </p:cNvPr>
          <p:cNvSpPr/>
          <p:nvPr/>
        </p:nvSpPr>
        <p:spPr>
          <a:xfrm>
            <a:off x="1714480" y="5357826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26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12">
            <a:hlinkClick r:id="rId13" action="ppaction://hlinksldjump"/>
          </p:cNvPr>
          <p:cNvSpPr/>
          <p:nvPr/>
        </p:nvSpPr>
        <p:spPr>
          <a:xfrm>
            <a:off x="3071802" y="5429264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27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 13">
            <a:hlinkClick r:id="rId14" action="ppaction://hlinksldjump"/>
          </p:cNvPr>
          <p:cNvSpPr/>
          <p:nvPr/>
        </p:nvSpPr>
        <p:spPr>
          <a:xfrm>
            <a:off x="3143240" y="4143380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21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вал 14">
            <a:hlinkClick r:id="rId15" action="ppaction://hlinksldjump"/>
          </p:cNvPr>
          <p:cNvSpPr/>
          <p:nvPr/>
        </p:nvSpPr>
        <p:spPr>
          <a:xfrm>
            <a:off x="3143240" y="2857496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15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Овал 15">
            <a:hlinkClick r:id="rId16" action="ppaction://hlinksldjump"/>
          </p:cNvPr>
          <p:cNvSpPr/>
          <p:nvPr/>
        </p:nvSpPr>
        <p:spPr>
          <a:xfrm>
            <a:off x="3143240" y="1500174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Овал 16">
            <a:hlinkClick r:id="rId17" action="ppaction://hlinksldjump"/>
          </p:cNvPr>
          <p:cNvSpPr/>
          <p:nvPr/>
        </p:nvSpPr>
        <p:spPr>
          <a:xfrm>
            <a:off x="3071802" y="285728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Овал 17">
            <a:hlinkClick r:id="rId18" action="ppaction://hlinksldjump"/>
          </p:cNvPr>
          <p:cNvSpPr/>
          <p:nvPr/>
        </p:nvSpPr>
        <p:spPr>
          <a:xfrm>
            <a:off x="4500562" y="5357826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28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Овал 18">
            <a:hlinkClick r:id="rId19" action="ppaction://hlinksldjump"/>
          </p:cNvPr>
          <p:cNvSpPr/>
          <p:nvPr/>
        </p:nvSpPr>
        <p:spPr>
          <a:xfrm>
            <a:off x="4500562" y="4071942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22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Овал 19">
            <a:hlinkClick r:id="rId20" action="ppaction://hlinksldjump"/>
          </p:cNvPr>
          <p:cNvSpPr/>
          <p:nvPr/>
        </p:nvSpPr>
        <p:spPr>
          <a:xfrm>
            <a:off x="4500562" y="2857496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16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Овал 20">
            <a:hlinkClick r:id="rId21" action="ppaction://hlinksldjump"/>
          </p:cNvPr>
          <p:cNvSpPr/>
          <p:nvPr/>
        </p:nvSpPr>
        <p:spPr>
          <a:xfrm>
            <a:off x="4500562" y="1571612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Овал 21">
            <a:hlinkClick r:id="rId22" action="ppaction://hlinksldjump"/>
          </p:cNvPr>
          <p:cNvSpPr/>
          <p:nvPr/>
        </p:nvSpPr>
        <p:spPr>
          <a:xfrm>
            <a:off x="4500562" y="357166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Овал 22">
            <a:hlinkClick r:id="rId23" action="ppaction://hlinksldjump"/>
          </p:cNvPr>
          <p:cNvSpPr/>
          <p:nvPr/>
        </p:nvSpPr>
        <p:spPr>
          <a:xfrm>
            <a:off x="5929322" y="5357826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29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Овал 23">
            <a:hlinkClick r:id="rId24" action="ppaction://hlinksldjump"/>
          </p:cNvPr>
          <p:cNvSpPr/>
          <p:nvPr/>
        </p:nvSpPr>
        <p:spPr>
          <a:xfrm>
            <a:off x="6000760" y="4143380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23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Овал 24">
            <a:hlinkClick r:id="rId25" action="ppaction://hlinksldjump"/>
          </p:cNvPr>
          <p:cNvSpPr/>
          <p:nvPr/>
        </p:nvSpPr>
        <p:spPr>
          <a:xfrm>
            <a:off x="6000760" y="3000372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17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Овал 25">
            <a:hlinkClick r:id="rId26" action="ppaction://hlinksldjump"/>
          </p:cNvPr>
          <p:cNvSpPr/>
          <p:nvPr/>
        </p:nvSpPr>
        <p:spPr>
          <a:xfrm>
            <a:off x="6000760" y="1643050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Овал 26">
            <a:hlinkClick r:id="rId27" action="ppaction://hlinksldjump"/>
          </p:cNvPr>
          <p:cNvSpPr/>
          <p:nvPr/>
        </p:nvSpPr>
        <p:spPr>
          <a:xfrm>
            <a:off x="6000760" y="357166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Овал 27">
            <a:hlinkClick r:id="rId28" action="ppaction://hlinksldjump"/>
          </p:cNvPr>
          <p:cNvSpPr/>
          <p:nvPr/>
        </p:nvSpPr>
        <p:spPr>
          <a:xfrm>
            <a:off x="7500958" y="5500702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30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Овал 28">
            <a:hlinkClick r:id="rId29" action="ppaction://hlinksldjump"/>
          </p:cNvPr>
          <p:cNvSpPr/>
          <p:nvPr/>
        </p:nvSpPr>
        <p:spPr>
          <a:xfrm>
            <a:off x="7500958" y="4357694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24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Овал 29">
            <a:hlinkClick r:id="rId30" action="ppaction://hlinksldjump"/>
          </p:cNvPr>
          <p:cNvSpPr/>
          <p:nvPr/>
        </p:nvSpPr>
        <p:spPr>
          <a:xfrm>
            <a:off x="7500958" y="3071810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18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Овал 30">
            <a:hlinkClick r:id="rId31" action="ppaction://hlinksldjump"/>
          </p:cNvPr>
          <p:cNvSpPr/>
          <p:nvPr/>
        </p:nvSpPr>
        <p:spPr>
          <a:xfrm>
            <a:off x="7500958" y="1714488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Овал 31">
            <a:hlinkClick r:id="rId32" action="ppaction://hlinksldjump"/>
          </p:cNvPr>
          <p:cNvSpPr/>
          <p:nvPr/>
        </p:nvSpPr>
        <p:spPr>
          <a:xfrm>
            <a:off x="7500958" y="428604"/>
            <a:ext cx="100013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78592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18. Приведите примеры, что силы, возникающие в результате взаимодействия двух тел., одинаковы по своей природе.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571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19. Как записывается математически третий закон Ньютона: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а)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s=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v∙t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F=m∙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b="1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b="1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35743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0.</a:t>
            </a:r>
            <a:r>
              <a:rPr lang="ru-RU" dirty="0" smtClean="0"/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Какова масса тела, которому сила 40 Н сообщает ускорение 2 м/с</a:t>
            </a:r>
            <a:r>
              <a:rPr lang="ru-RU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714512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. При движении велосипедиста сумма всех сил, действующих на него, равна нулю. Какой из графиков зависимости скорости от времени соответствует этому движению?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 flipH="1" flipV="1">
            <a:off x="1893869" y="4821247"/>
            <a:ext cx="3071834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3357554" y="6357958"/>
            <a:ext cx="2857520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786050" y="3357562"/>
            <a:ext cx="4876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V</a:t>
            </a:r>
            <a:endParaRPr lang="ru-RU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286512" y="6088559"/>
            <a:ext cx="3802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t</a:t>
            </a:r>
            <a:endParaRPr lang="ru-RU" sz="4400" b="1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5400000" flipH="1" flipV="1">
            <a:off x="2750331" y="3964785"/>
            <a:ext cx="3000396" cy="1643074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Полилиния 11"/>
          <p:cNvSpPr/>
          <p:nvPr/>
        </p:nvSpPr>
        <p:spPr>
          <a:xfrm>
            <a:off x="3428992" y="3143248"/>
            <a:ext cx="2500330" cy="3163256"/>
          </a:xfrm>
          <a:custGeom>
            <a:avLst/>
            <a:gdLst>
              <a:gd name="connsiteX0" fmla="*/ 0 w 3063240"/>
              <a:gd name="connsiteY0" fmla="*/ 2651760 h 2663190"/>
              <a:gd name="connsiteX1" fmla="*/ 1783080 w 3063240"/>
              <a:gd name="connsiteY1" fmla="*/ 2286000 h 2663190"/>
              <a:gd name="connsiteX2" fmla="*/ 2857500 w 3063240"/>
              <a:gd name="connsiteY2" fmla="*/ 388620 h 2663190"/>
              <a:gd name="connsiteX3" fmla="*/ 3017520 w 3063240"/>
              <a:gd name="connsiteY3" fmla="*/ 0 h 2663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63240" h="2663190">
                <a:moveTo>
                  <a:pt x="0" y="2651760"/>
                </a:moveTo>
                <a:cubicBezTo>
                  <a:pt x="653415" y="2657475"/>
                  <a:pt x="1306830" y="2663190"/>
                  <a:pt x="1783080" y="2286000"/>
                </a:cubicBezTo>
                <a:cubicBezTo>
                  <a:pt x="2259330" y="1908810"/>
                  <a:pt x="2651760" y="769620"/>
                  <a:pt x="2857500" y="388620"/>
                </a:cubicBezTo>
                <a:cubicBezTo>
                  <a:pt x="3063240" y="7620"/>
                  <a:pt x="3040380" y="3810"/>
                  <a:pt x="3017520" y="0"/>
                </a:cubicBezTo>
              </a:path>
            </a:pathLst>
          </a:cu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3428992" y="4500570"/>
            <a:ext cx="2643206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286248" y="3214686"/>
            <a:ext cx="4286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1</a:t>
            </a:r>
            <a:endParaRPr lang="ru-RU" sz="4400" dirty="0"/>
          </a:p>
        </p:txBody>
      </p:sp>
      <p:sp>
        <p:nvSpPr>
          <p:cNvPr id="17" name="TextBox 16"/>
          <p:cNvSpPr txBox="1"/>
          <p:nvPr/>
        </p:nvSpPr>
        <p:spPr>
          <a:xfrm>
            <a:off x="5857884" y="3000372"/>
            <a:ext cx="4286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</a:rPr>
              <a:t>2</a:t>
            </a:r>
            <a:endParaRPr lang="ru-RU" sz="4400" dirty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72132" y="4643446"/>
            <a:ext cx="4286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70C0"/>
                </a:solidFill>
              </a:rPr>
              <a:t>3</a:t>
            </a:r>
            <a:endParaRPr lang="ru-RU" sz="4400" dirty="0">
              <a:solidFill>
                <a:srgbClr val="0070C0"/>
              </a:solidFill>
            </a:endParaRPr>
          </a:p>
        </p:txBody>
      </p:sp>
      <p:pic>
        <p:nvPicPr>
          <p:cNvPr id="1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62750" y="4857760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4288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22. К концам нити прикрепили динамометры, которые тянут два мальчика. Каждый прилагает силу 100 Н. Что покажет каждый динамометр?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23. На рисунке представлен график изменения скорости тела с течением времени. На каком(их) участке(ах)движения сумма всех сил, действующих на тело, не равна нулю ?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 flipH="1" flipV="1">
            <a:off x="1322365" y="4821247"/>
            <a:ext cx="3071834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2786050" y="6357958"/>
            <a:ext cx="3714776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214546" y="3357562"/>
            <a:ext cx="4876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V</a:t>
            </a:r>
            <a:endParaRPr lang="ru-RU" sz="4000" b="1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3500430" y="4286256"/>
            <a:ext cx="1143008" cy="158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286116" y="5214950"/>
            <a:ext cx="4286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1</a:t>
            </a:r>
            <a:endParaRPr lang="ru-RU" sz="4400" dirty="0"/>
          </a:p>
        </p:txBody>
      </p:sp>
      <p:sp>
        <p:nvSpPr>
          <p:cNvPr id="14" name="TextBox 13"/>
          <p:cNvSpPr txBox="1"/>
          <p:nvPr/>
        </p:nvSpPr>
        <p:spPr>
          <a:xfrm>
            <a:off x="3857620" y="3429000"/>
            <a:ext cx="4286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</a:rPr>
              <a:t>2</a:t>
            </a:r>
            <a:endParaRPr lang="ru-RU" sz="4400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29256" y="4786322"/>
            <a:ext cx="4286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70C0"/>
                </a:solidFill>
              </a:rPr>
              <a:t>3</a:t>
            </a:r>
            <a:endParaRPr lang="ru-RU" sz="4400" dirty="0">
              <a:solidFill>
                <a:srgbClr val="0070C0"/>
              </a:solidFill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 flipH="1" flipV="1">
            <a:off x="2178827" y="4964917"/>
            <a:ext cx="2000264" cy="642942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6200000" flipH="1">
            <a:off x="4250529" y="4607727"/>
            <a:ext cx="2071702" cy="142876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572264" y="6088559"/>
            <a:ext cx="3802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t</a:t>
            </a:r>
            <a:endParaRPr lang="ru-RU" sz="4400" b="1" dirty="0"/>
          </a:p>
        </p:txBody>
      </p:sp>
      <p:pic>
        <p:nvPicPr>
          <p:cNvPr id="1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62750" y="4643446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4288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24. Какую силу нужно приложить к телу массой 2 кг, чтобы сообщить ему ускорение 1м/с</a:t>
            </a:r>
            <a:r>
              <a:rPr lang="ru-RU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571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25. Какие из величин при механическом движении всегда совпадают по направлению: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1)сила и ускорение; 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2) сила и скорость; 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3) сила и перемещение;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4) ускорение и перемещение.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62750" y="5267325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31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26. Сформулируйте второй закон Ньютона.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772816"/>
            <a:ext cx="8388424" cy="4286280"/>
          </a:xfrm>
        </p:spPr>
        <p:txBody>
          <a:bodyPr>
            <a:noAutofit/>
          </a:bodyPr>
          <a:lstStyle/>
          <a:p>
            <a:pPr algn="l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27. Тело движется равноускоренно и прямолинейно. </a:t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При этом равнодействующая всех сил, приложенных к телу:</a:t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А) не равна 0, постоянна по модулю и направлению.</a:t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равна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0.</a:t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) не постоянна 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по модулю и направлению.</a:t>
            </a:r>
            <a:br>
              <a:rPr lang="ru-RU" sz="36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46726" y="5013176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571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 В каких системах отсчета выполняются законы Ньютона?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37959" y="5126538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412776"/>
            <a:ext cx="8229600" cy="3714776"/>
          </a:xfrm>
        </p:spPr>
        <p:txBody>
          <a:bodyPr>
            <a:noAutofit/>
          </a:bodyPr>
          <a:lstStyle/>
          <a:p>
            <a:pPr algn="l"/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28. Яблоко массой 0,3 кг падает с дерева. При этом:</a:t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) Земля действует на яблоко с силой 3Н, а яблоко не действует на Землю.</a:t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Б) Сила, с которой Земля притягивает яблоко равна по модулю и направлению силе, с которой яблоко притягивает Землю.</a:t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Сила, с которой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яблоко притягивает Землю равна 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по модулю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силе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, с которой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Земля притягивает яблоко, но противоположна ей по направлению.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>
                <a:latin typeface="Times New Roman" pitchFamily="18" charset="0"/>
                <a:cs typeface="Times New Roman" pitchFamily="18" charset="0"/>
              </a:rPr>
            </a:b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142984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29. Книга лежит на столе. На каком рисунке верно представлены силы взаимодействия книги и крышки стола?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lum bright="-10000" contrast="40000"/>
          </a:blip>
          <a:srcRect l="5074" r="5196" b="19048"/>
          <a:stretch>
            <a:fillRect/>
          </a:stretch>
        </p:blipFill>
        <p:spPr bwMode="auto">
          <a:xfrm>
            <a:off x="0" y="2786058"/>
            <a:ext cx="8715404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714348" y="4786322"/>
            <a:ext cx="71609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1                    2                   3                     4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62750" y="5267325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0002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30. Уравнение движения тела массой 3 кг описывается формулой: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= 15 + 3t. Чему равна равнодействующую всех сил, приложенных к телу.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8605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 Сформулируйте первый закон Ньютона.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571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3. Ученик тянет за один крючок динамометр с силой 40 Н, другой крючок динамометра прикреплен к стене. Чему равны показания динамометра?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648618"/>
            <a:ext cx="8858280" cy="350046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4. Если на тело не действуют другие тела, то тело будет: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А) иметь скорость равную нулю.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Б) иметь ускорение равное нулю.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В) двигаться ускоренно.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Г) двигаться по окружности.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2071694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5. Куда направлено ускорение, если на тело действуют силы так как показано на рисунке: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28992" y="3714752"/>
            <a:ext cx="1928826" cy="785818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>
            <a:off x="3500430" y="5000636"/>
            <a:ext cx="1714512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3964777" y="3750471"/>
            <a:ext cx="785818" cy="1588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643438" y="5357826"/>
            <a:ext cx="6751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F</a:t>
            </a:r>
            <a:r>
              <a:rPr lang="en-US" sz="4800" b="1" baseline="-25000" dirty="0" smtClean="0"/>
              <a:t>1</a:t>
            </a:r>
            <a:endParaRPr lang="ru-RU" sz="4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572000" y="2643182"/>
            <a:ext cx="6751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F</a:t>
            </a:r>
            <a:r>
              <a:rPr lang="en-US" sz="4800" b="1" baseline="-25000" dirty="0" smtClean="0"/>
              <a:t>2</a:t>
            </a:r>
            <a:endParaRPr lang="ru-RU" sz="4800" b="1" dirty="0"/>
          </a:p>
        </p:txBody>
      </p:sp>
      <p:pic>
        <p:nvPicPr>
          <p:cNvPr id="8" name="Picture 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1429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6. Сила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 действующая на тело, меняется согласно графику на рисунке. На каком(их) участке(ах) тело не имеет ускорение? 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 rot="5400000" flipH="1" flipV="1">
            <a:off x="607985" y="4821247"/>
            <a:ext cx="3071834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/>
          <p:nvPr/>
        </p:nvCxnSpPr>
        <p:spPr>
          <a:xfrm>
            <a:off x="2071670" y="6357958"/>
            <a:ext cx="4214842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00166" y="3357562"/>
            <a:ext cx="4203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F</a:t>
            </a:r>
            <a:endParaRPr lang="ru-RU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286512" y="6072206"/>
            <a:ext cx="428628" cy="7857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t</a:t>
            </a:r>
            <a:endParaRPr lang="ru-RU" sz="4400" b="1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 flipH="1" flipV="1">
            <a:off x="1643042" y="5357826"/>
            <a:ext cx="1428760" cy="428628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500298" y="4857760"/>
            <a:ext cx="107157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500298" y="5286388"/>
            <a:ext cx="4286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1</a:t>
            </a:r>
            <a:endParaRPr lang="ru-RU" sz="4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928926" y="4000504"/>
            <a:ext cx="4286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</a:rPr>
              <a:t>2</a:t>
            </a:r>
            <a:endParaRPr lang="ru-RU" sz="4400" b="1" dirty="0">
              <a:solidFill>
                <a:srgbClr val="0070C0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3214678" y="5214950"/>
            <a:ext cx="1428760" cy="714380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286248" y="6357958"/>
            <a:ext cx="1214446" cy="1588"/>
          </a:xfrm>
          <a:prstGeom prst="line">
            <a:avLst/>
          </a:prstGeom>
          <a:ln w="76200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786314" y="5429264"/>
            <a:ext cx="4286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92D050"/>
                </a:solidFill>
              </a:rPr>
              <a:t>4</a:t>
            </a:r>
            <a:endParaRPr lang="ru-RU" sz="4400" b="1" dirty="0">
              <a:solidFill>
                <a:srgbClr val="92D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57554" y="5357826"/>
            <a:ext cx="4286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3</a:t>
            </a:r>
            <a:endParaRPr lang="ru-RU" sz="4400" b="1" dirty="0">
              <a:solidFill>
                <a:srgbClr val="C00000"/>
              </a:solidFill>
            </a:endParaRPr>
          </a:p>
        </p:txBody>
      </p:sp>
      <p:pic>
        <p:nvPicPr>
          <p:cNvPr id="20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62750" y="4929198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571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7. Чем точка зрения Галилея, касающаяся движения тел, отличается от точки зрения Аристотеля?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786322"/>
            <a:ext cx="23812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535</Words>
  <Application>Microsoft Office PowerPoint</Application>
  <PresentationFormat>Экран (4:3)</PresentationFormat>
  <Paragraphs>114</Paragraphs>
  <Slides>32</Slides>
  <Notes>32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6" baseType="lpstr">
      <vt:lpstr>Arial</vt:lpstr>
      <vt:lpstr>Calibri</vt:lpstr>
      <vt:lpstr>Times New Roman</vt:lpstr>
      <vt:lpstr>Тема Office</vt:lpstr>
      <vt:lpstr>Лото  «Законы Ньютона»</vt:lpstr>
      <vt:lpstr>Презентация PowerPoint</vt:lpstr>
      <vt:lpstr>1. В каких системах отсчета выполняются законы Ньютона?</vt:lpstr>
      <vt:lpstr>2. Сформулируйте первый закон Ньютона.</vt:lpstr>
      <vt:lpstr>3. Ученик тянет за один крючок динамометр с силой 40 Н, другой крючок динамометра прикреплен к стене. Чему равны показания динамометра?</vt:lpstr>
      <vt:lpstr>4. Если на тело не действуют другие тела, то тело будет:  А) иметь скорость равную нулю. Б) иметь ускорение равное нулю. В) двигаться ускоренно. Г) двигаться по окружности.</vt:lpstr>
      <vt:lpstr>5. Куда направлено ускорение, если на тело действуют силы так как показано на рисунке:</vt:lpstr>
      <vt:lpstr>6. Сила F, действующая на тело, меняется согласно графику на рисунке. На каком(их) участке(ах) тело не имеет ускорение?  </vt:lpstr>
      <vt:lpstr>7. Чем точка зрения Галилея, касающаяся движения тел, отличается от точки зрения Аристотеля?</vt:lpstr>
      <vt:lpstr>8. Какие системы отсчета называются инерциальными?</vt:lpstr>
      <vt:lpstr>9. Какие системы отсчета называются неинерциальными?</vt:lpstr>
      <vt:lpstr>10. За инерциальную систему отсчета можно принять: А) Автомобиль во время поворота Б) Лифт во время ускоренного спуска В) Человека равномерно идущего по тротуару </vt:lpstr>
      <vt:lpstr>11. Согласно графику можно сказать, что: А) Чем больше сила действует на тело, тем больше будет его масса. Б) К телу большей массы нужно приложить большую силу, чтобы придать аналогичное ускорение.  В) Если к телам разной массы приложить одинаковую силу, то ускорение тел будет одинаковое.</vt:lpstr>
      <vt:lpstr>12. Приведите пример инерциальной системы отсчета.</vt:lpstr>
      <vt:lpstr>13. Что является причиной ускоренного движения тел?</vt:lpstr>
      <vt:lpstr>14. Какая математическая формула выражает второй закон Ньютона: а) s=v∙t б) F=m∙g в) F=m∙(a-g) г) a=F∕m</vt:lpstr>
      <vt:lpstr>15. На тело массой 3 кг подействовать силой 30 Н. Чему равно ускорение тела?</vt:lpstr>
      <vt:lpstr>16. Сформулируйте третий закон Ньютона.</vt:lpstr>
      <vt:lpstr>17. Куда направлено ускорение, если на тело действуют силы так как показано на рисунке: </vt:lpstr>
      <vt:lpstr>18. Приведите примеры, что силы, возникающие в результате взаимодействия двух тел., одинаковы по своей природе.</vt:lpstr>
      <vt:lpstr>19. Как записывается математически третий закон Ньютона:  а) s=v∙t б) F=m∙а в) F1=-F2 </vt:lpstr>
      <vt:lpstr>20. Какова масса тела, которому сила 40 Н сообщает ускорение 2 м/с2? </vt:lpstr>
      <vt:lpstr>21. При движении велосипедиста сумма всех сил, действующих на него, равна нулю. Какой из графиков зависимости скорости от времени соответствует этому движению?</vt:lpstr>
      <vt:lpstr>22. К концам нити прикрепили динамометры, которые тянут два мальчика. Каждый прилагает силу 100 Н. Что покажет каждый динамометр?</vt:lpstr>
      <vt:lpstr>23. На рисунке представлен график изменения скорости тела с течением времени. На каком(их) участке(ах)движения сумма всех сил, действующих на тело, не равна нулю ?</vt:lpstr>
      <vt:lpstr>24. Какую силу нужно приложить к телу массой 2 кг, чтобы сообщить ему ускорение 1м/с2?</vt:lpstr>
      <vt:lpstr>25. Какие из величин при механическом движении всегда совпадают по направлению: 1)сила и ускорение;  2) сила и скорость;  3) сила и перемещение;  4) ускорение и перемещение.</vt:lpstr>
      <vt:lpstr>26. Сформулируйте второй закон Ньютона. </vt:lpstr>
      <vt:lpstr>27. Тело движется равноускоренно и прямолинейно.  При этом равнодействующая всех сил, приложенных к телу: А) не равна 0, постоянна по модулю и направлению. Б) равна 0. В) не постоянна по модулю и направлению.   </vt:lpstr>
      <vt:lpstr>28. Яблоко массой 0,3 кг падает с дерева. При этом: А) Земля действует на яблоко с силой 3Н, а яблоко не действует на Землю. Б) Сила, с которой Земля притягивает яблоко равна по модулю и направлению силе, с которой яблоко притягивает Землю. В) Сила, с которой яблоко притягивает Землю равна по модулю силе, с которой Земля притягивает яблоко, но противоположна ей по направлению. </vt:lpstr>
      <vt:lpstr>29. Книга лежит на столе. На каком рисунке верно представлены силы взаимодействия книги и крышки стола?</vt:lpstr>
      <vt:lpstr>30. Уравнение движения тела массой 3 кг описывается формулой: х = 15 + 3t. Чему равна равнодействующую всех сил, приложенных к телу.</vt:lpstr>
    </vt:vector>
  </TitlesOfParts>
  <Company>Acer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Лото  законы Ньютона</dc:title>
  <dc:creator>Valued Acer Customer</dc:creator>
  <cp:lastModifiedBy>юлия</cp:lastModifiedBy>
  <cp:revision>42</cp:revision>
  <dcterms:created xsi:type="dcterms:W3CDTF">2016-07-14T06:51:54Z</dcterms:created>
  <dcterms:modified xsi:type="dcterms:W3CDTF">2016-12-05T14:02:47Z</dcterms:modified>
</cp:coreProperties>
</file>