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8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9234"/>
    <a:srgbClr val="15A73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0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3" name="TextBox 2"/>
          <p:cNvSpPr txBox="1"/>
          <p:nvPr/>
        </p:nvSpPr>
        <p:spPr>
          <a:xfrm>
            <a:off x="1214414" y="1285860"/>
            <a:ext cx="63579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Сочинение</a:t>
            </a:r>
            <a:endParaRPr lang="ru-RU" sz="9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0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714348" y="357166"/>
            <a:ext cx="728667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129234"/>
                </a:solidFill>
              </a:rPr>
              <a:t>Запомни:</a:t>
            </a:r>
            <a:endParaRPr lang="ru-RU" sz="4000" b="1" dirty="0">
              <a:solidFill>
                <a:srgbClr val="129234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14546" y="1428736"/>
            <a:ext cx="58579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жизн</a:t>
            </a:r>
            <a:r>
              <a:rPr lang="ru-RU" sz="3600" b="1" dirty="0" smtClean="0">
                <a:solidFill>
                  <a:srgbClr val="FF0000"/>
                </a:solidFill>
              </a:rPr>
              <a:t>е</a:t>
            </a:r>
            <a:r>
              <a:rPr lang="ru-RU" sz="3600" b="1" dirty="0" smtClean="0">
                <a:solidFill>
                  <a:srgbClr val="002060"/>
                </a:solidFill>
              </a:rPr>
              <a:t>радостное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м</a:t>
            </a:r>
            <a:r>
              <a:rPr lang="ru-RU" sz="3600" b="1" dirty="0" smtClean="0">
                <a:solidFill>
                  <a:srgbClr val="FF0000"/>
                </a:solidFill>
              </a:rPr>
              <a:t>г</a:t>
            </a:r>
            <a:r>
              <a:rPr lang="ru-RU" sz="3600" b="1" dirty="0" smtClean="0">
                <a:solidFill>
                  <a:srgbClr val="002060"/>
                </a:solidFill>
              </a:rPr>
              <a:t>н</a:t>
            </a:r>
            <a:r>
              <a:rPr lang="ru-RU" sz="3600" b="1" dirty="0" smtClean="0">
                <a:solidFill>
                  <a:srgbClr val="FF0000"/>
                </a:solidFill>
              </a:rPr>
              <a:t>о</a:t>
            </a:r>
            <a:r>
              <a:rPr lang="ru-RU" sz="3600" b="1" dirty="0" smtClean="0">
                <a:solidFill>
                  <a:srgbClr val="002060"/>
                </a:solidFill>
              </a:rPr>
              <a:t>вение 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214546" y="3714752"/>
            <a:ext cx="6000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жёлто-зелёные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ярко-красные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0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3" name="Прямоугольник 2"/>
          <p:cNvSpPr/>
          <p:nvPr/>
        </p:nvSpPr>
        <p:spPr>
          <a:xfrm>
            <a:off x="714348" y="357166"/>
            <a:ext cx="728667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129234"/>
                </a:solidFill>
              </a:rPr>
              <a:t>Объясни данные выражения:</a:t>
            </a:r>
            <a:endParaRPr lang="ru-RU" sz="4000" b="1" dirty="0">
              <a:solidFill>
                <a:srgbClr val="129234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1428736"/>
            <a:ext cx="650085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smtClean="0">
                <a:solidFill>
                  <a:srgbClr val="002060"/>
                </a:solidFill>
              </a:rPr>
              <a:t>Бабье </a:t>
            </a:r>
            <a:r>
              <a:rPr lang="ru-RU" sz="3600" b="1" dirty="0" smtClean="0">
                <a:solidFill>
                  <a:srgbClr val="002060"/>
                </a:solidFill>
              </a:rPr>
              <a:t>лето,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праздничная голубизна неба,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жизнерадостное настроение,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прозрачный звенящий воздух,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светлая грусть.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0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785786" y="1428736"/>
            <a:ext cx="75724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С.А. Есенина. Как научить писать ребёнка сочинения. Грамотей, 2006г.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М.Л, </a:t>
            </a:r>
            <a:r>
              <a:rPr lang="ru-RU" b="1" dirty="0" err="1" smtClean="0">
                <a:solidFill>
                  <a:srgbClr val="002060"/>
                </a:solidFill>
              </a:rPr>
              <a:t>Закоружникова</a:t>
            </a:r>
            <a:r>
              <a:rPr lang="ru-RU" b="1" dirty="0" smtClean="0">
                <a:solidFill>
                  <a:srgbClr val="002060"/>
                </a:solidFill>
              </a:rPr>
              <a:t>. Сочинения и изложения в начальных классах. Москва. Просвещение.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357166"/>
            <a:ext cx="728667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129234"/>
                </a:solidFill>
              </a:rPr>
              <a:t>Используемые источники:</a:t>
            </a:r>
            <a:endParaRPr lang="ru-RU" sz="4000" b="1" dirty="0">
              <a:solidFill>
                <a:srgbClr val="12923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-11373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3" name="TextBox 2"/>
          <p:cNvSpPr txBox="1"/>
          <p:nvPr/>
        </p:nvSpPr>
        <p:spPr>
          <a:xfrm>
            <a:off x="1142976" y="571480"/>
            <a:ext cx="6929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Проведи аналогию: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2285992"/>
            <a:ext cx="628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</a:rPr>
              <a:t>Июнь – лето = сентябрь - 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0496" y="2285992"/>
            <a:ext cx="45095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сентябрь -  осень.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1967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79712" y="764704"/>
            <a:ext cx="692948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chemeClr val="bg1"/>
                </a:solidFill>
              </a:rPr>
              <a:t>Какая осень изображена?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35104" y="3429000"/>
            <a:ext cx="653447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600" b="1" dirty="0" smtClean="0">
                <a:solidFill>
                  <a:prstClr val="white"/>
                </a:solidFill>
              </a:rPr>
              <a:t>Где происходит действие?</a:t>
            </a:r>
            <a:endParaRPr lang="ru-RU" sz="6600" b="1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-11373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3" name="TextBox 2"/>
          <p:cNvSpPr txBox="1"/>
          <p:nvPr/>
        </p:nvSpPr>
        <p:spPr>
          <a:xfrm>
            <a:off x="2143108" y="928670"/>
            <a:ext cx="4857784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Тема сочинения: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2214554"/>
            <a:ext cx="5881162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Золотая осень</a:t>
            </a:r>
          </a:p>
          <a:p>
            <a:r>
              <a:rPr lang="ru-RU" sz="7200" b="1" dirty="0" smtClean="0">
                <a:solidFill>
                  <a:srgbClr val="FF0000"/>
                </a:solidFill>
              </a:rPr>
              <a:t> в парке.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-11373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3" name="Прямоугольник 2"/>
          <p:cNvSpPr/>
          <p:nvPr/>
        </p:nvSpPr>
        <p:spPr>
          <a:xfrm>
            <a:off x="3286116" y="714356"/>
            <a:ext cx="1452642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План: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000240"/>
            <a:ext cx="7972504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1. Сентябрь – пора золотой осени.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2. Парк, словно терем расписной…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3. Заключение. Моё впечатление о золотой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 осени.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-11373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3" name="Прямоугольник 2"/>
          <p:cNvSpPr/>
          <p:nvPr/>
        </p:nvSpPr>
        <p:spPr>
          <a:xfrm>
            <a:off x="500034" y="428604"/>
            <a:ext cx="779341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129234"/>
                </a:solidFill>
              </a:rPr>
              <a:t>1. Сентябрь – пора золотой осени.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786" y="1571612"/>
            <a:ext cx="778674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Дни – короче, холодает.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Остро пахнет прелыми листьями.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Воздух тёплый  и сырой.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Тёплая погода.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Бабье лето.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-11373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3" name="Прямоугольник 2"/>
          <p:cNvSpPr/>
          <p:nvPr/>
        </p:nvSpPr>
        <p:spPr>
          <a:xfrm>
            <a:off x="714348" y="428604"/>
            <a:ext cx="800105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129234"/>
                </a:solidFill>
              </a:rPr>
              <a:t>2. Парк, словно терем расписной….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1285860"/>
            <a:ext cx="750099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Голубое </a:t>
            </a:r>
            <a:r>
              <a:rPr lang="ru-RU" sz="3200" b="1" dirty="0" smtClean="0">
                <a:solidFill>
                  <a:srgbClr val="002060"/>
                </a:solidFill>
              </a:rPr>
              <a:t>светлое небо; праздничная голубизна неба.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Рыжеватая трава.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Жёлто-зелёный ковёр.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Пёстрый наряд.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Золотые листья.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Ярко-красные гроздья.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Закружились, как стая бабочек.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-11373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3" name="Прямоугольник 2"/>
          <p:cNvSpPr/>
          <p:nvPr/>
        </p:nvSpPr>
        <p:spPr>
          <a:xfrm>
            <a:off x="571472" y="214290"/>
            <a:ext cx="7858180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129234"/>
                </a:solidFill>
              </a:rPr>
              <a:t>3.Заключение. Моё впечатление о золотой осени.</a:t>
            </a:r>
            <a:endParaRPr lang="ru-RU" sz="4000" b="1" dirty="0">
              <a:solidFill>
                <a:srgbClr val="129234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643050"/>
            <a:ext cx="80010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Жизнерадостное настроение, бодрость.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Прелесть осени.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Прозрачный звенящий воздух.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Очарование огненно-золотистых красок.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Золотое сияние, богатство цвета.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Желание остановить мгновение.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 Светлая грусть.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png"/>
          <p:cNvPicPr>
            <a:picLocks noChangeAspect="1"/>
          </p:cNvPicPr>
          <p:nvPr/>
        </p:nvPicPr>
        <p:blipFill>
          <a:blip r:embed="rId2">
            <a:lum bright="20000" contrast="-30000"/>
          </a:blip>
          <a:stretch>
            <a:fillRect/>
          </a:stretch>
        </p:blipFill>
        <p:spPr>
          <a:xfrm>
            <a:off x="0" y="0"/>
            <a:ext cx="9144000" cy="6869373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714348" y="357166"/>
            <a:ext cx="728667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129234"/>
                </a:solidFill>
              </a:rPr>
              <a:t>Объясни написание:</a:t>
            </a:r>
            <a:endParaRPr lang="ru-RU" sz="4000" b="1" dirty="0">
              <a:solidFill>
                <a:srgbClr val="129234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1285860"/>
            <a:ext cx="16430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4929190" y="2714620"/>
            <a:ext cx="264320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лист..я</a:t>
            </a:r>
          </a:p>
          <a:p>
            <a:r>
              <a:rPr lang="ru-RU" sz="3200" b="1" dirty="0" err="1" smtClean="0">
                <a:solidFill>
                  <a:srgbClr val="002060"/>
                </a:solidFill>
              </a:rPr>
              <a:t>грозд</a:t>
            </a:r>
            <a:r>
              <a:rPr lang="ru-RU" sz="3200" b="1" dirty="0" smtClean="0">
                <a:solidFill>
                  <a:srgbClr val="002060"/>
                </a:solidFill>
              </a:rPr>
              <a:t>..я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баб..е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1428736"/>
            <a:ext cx="34290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</a:rPr>
              <a:t>праз</a:t>
            </a:r>
            <a:r>
              <a:rPr lang="ru-RU" sz="3200" b="1" dirty="0" smtClean="0">
                <a:solidFill>
                  <a:srgbClr val="002060"/>
                </a:solidFill>
              </a:rPr>
              <a:t>..</a:t>
            </a:r>
            <a:r>
              <a:rPr lang="ru-RU" sz="3200" b="1" dirty="0" err="1" smtClean="0">
                <a:solidFill>
                  <a:srgbClr val="002060"/>
                </a:solidFill>
              </a:rPr>
              <a:t>ничный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r>
              <a:rPr lang="ru-RU" sz="3200" b="1" dirty="0" err="1" smtClean="0">
                <a:solidFill>
                  <a:srgbClr val="002060"/>
                </a:solidFill>
              </a:rPr>
              <a:t>наря</a:t>
            </a:r>
            <a:r>
              <a:rPr lang="ru-RU" sz="3200" b="1" dirty="0" smtClean="0">
                <a:solidFill>
                  <a:srgbClr val="002060"/>
                </a:solidFill>
              </a:rPr>
              <a:t>..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1285860"/>
            <a:ext cx="32147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х..л..дает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п..г..да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к..вёр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з..л..</a:t>
            </a:r>
            <a:r>
              <a:rPr lang="ru-RU" sz="3200" b="1" dirty="0" err="1" smtClean="0">
                <a:solidFill>
                  <a:srgbClr val="002060"/>
                </a:solidFill>
              </a:rPr>
              <a:t>тые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r>
              <a:rPr lang="ru-RU" sz="3200" b="1" dirty="0" smtClean="0">
                <a:solidFill>
                  <a:srgbClr val="002060"/>
                </a:solidFill>
              </a:rPr>
              <a:t>б..</a:t>
            </a:r>
            <a:r>
              <a:rPr lang="ru-RU" sz="3200" b="1" dirty="0" err="1" smtClean="0">
                <a:solidFill>
                  <a:srgbClr val="002060"/>
                </a:solidFill>
              </a:rPr>
              <a:t>гатств</a:t>
            </a:r>
            <a:r>
              <a:rPr lang="ru-RU" sz="3200" b="1" dirty="0" err="1" smtClean="0">
                <a:solidFill>
                  <a:srgbClr val="FF0000"/>
                </a:solidFill>
              </a:rPr>
              <a:t>о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r>
              <a:rPr lang="ru-RU" sz="3200" b="1" dirty="0" smtClean="0">
                <a:solidFill>
                  <a:srgbClr val="002060"/>
                </a:solidFill>
              </a:rPr>
              <a:t>с..</a:t>
            </a:r>
            <a:r>
              <a:rPr lang="ru-RU" sz="3200" b="1" dirty="0" err="1" smtClean="0">
                <a:solidFill>
                  <a:srgbClr val="002060"/>
                </a:solidFill>
              </a:rPr>
              <a:t>яние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r>
              <a:rPr lang="ru-RU" sz="3200" b="1" dirty="0" smtClean="0">
                <a:solidFill>
                  <a:srgbClr val="002060"/>
                </a:solidFill>
              </a:rPr>
              <a:t>н..стр</a:t>
            </a:r>
            <a:r>
              <a:rPr lang="ru-RU" sz="3200" b="1" dirty="0" smtClean="0">
                <a:solidFill>
                  <a:srgbClr val="FF0000"/>
                </a:solidFill>
              </a:rPr>
              <a:t>ое</a:t>
            </a:r>
            <a:r>
              <a:rPr lang="ru-RU" sz="3200" b="1" dirty="0" smtClean="0">
                <a:solidFill>
                  <a:srgbClr val="002060"/>
                </a:solidFill>
              </a:rPr>
              <a:t>ние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ж..</a:t>
            </a:r>
            <a:r>
              <a:rPr lang="ru-RU" sz="3200" b="1" dirty="0" err="1" smtClean="0">
                <a:solidFill>
                  <a:srgbClr val="002060"/>
                </a:solidFill>
              </a:rPr>
              <a:t>лание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3200" b="1" dirty="0" err="1" smtClean="0">
                <a:solidFill>
                  <a:srgbClr val="002060"/>
                </a:solidFill>
              </a:rPr>
              <a:t>оч</a:t>
            </a:r>
            <a:r>
              <a:rPr lang="ru-RU" sz="3200" b="1" dirty="0" smtClean="0">
                <a:solidFill>
                  <a:srgbClr val="002060"/>
                </a:solidFill>
              </a:rPr>
              <a:t>..р..</a:t>
            </a:r>
            <a:r>
              <a:rPr lang="ru-RU" sz="3200" b="1" dirty="0" err="1" smtClean="0">
                <a:solidFill>
                  <a:srgbClr val="002060"/>
                </a:solidFill>
              </a:rPr>
              <a:t>вание</a:t>
            </a:r>
            <a:endParaRPr lang="ru-RU" sz="32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276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26</cp:revision>
  <dcterms:created xsi:type="dcterms:W3CDTF">2016-08-09T11:16:13Z</dcterms:created>
  <dcterms:modified xsi:type="dcterms:W3CDTF">2016-11-25T04:45:57Z</dcterms:modified>
</cp:coreProperties>
</file>