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DFA28-87F8-40C8-9560-6BEF5C9E4EF3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077072"/>
            <a:ext cx="3763962" cy="1728787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Горбова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Лидия Сергеевна, учитель математики МБУ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Бояркинской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им.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М.Е.Катукова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Озерского р-на Московской обл.</a:t>
            </a: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1268760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ДЕСЯТИЧНЫЕ ДРОБИ</a:t>
            </a: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b="1" dirty="0" smtClean="0"/>
          </a:p>
          <a:p>
            <a:r>
              <a:rPr lang="ru-RU" sz="4400" b="1" dirty="0" smtClean="0"/>
              <a:t>Превращение обыкновенной</a:t>
            </a:r>
          </a:p>
          <a:p>
            <a:endParaRPr lang="ru-RU" sz="4400" b="1" dirty="0"/>
          </a:p>
          <a:p>
            <a:r>
              <a:rPr lang="ru-RU" sz="4400" b="1" dirty="0" smtClean="0"/>
              <a:t>  дроби в десятичную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5669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57150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r>
              <a:rPr lang="ru-RU" dirty="0" smtClean="0"/>
              <a:t>Чтобы превратить обыкновенную дробь в </a:t>
            </a:r>
          </a:p>
          <a:p>
            <a:endParaRPr lang="ru-RU" dirty="0"/>
          </a:p>
          <a:p>
            <a:r>
              <a:rPr lang="ru-RU" dirty="0" smtClean="0"/>
              <a:t>десятичную, нужно выполнить деление </a:t>
            </a:r>
          </a:p>
          <a:p>
            <a:endParaRPr lang="ru-RU" dirty="0"/>
          </a:p>
          <a:p>
            <a:r>
              <a:rPr lang="ru-RU" dirty="0" smtClean="0"/>
              <a:t>числителя на знаменатель «столбиком».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7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571500"/>
            <a:ext cx="8229600" cy="1143000"/>
          </a:xfrm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836712"/>
                <a:ext cx="8229600" cy="4525963"/>
              </a:xfrm>
            </p:spPr>
            <p:txBody>
              <a:bodyPr/>
              <a:lstStyle/>
              <a:p>
                <a:r>
                  <a:rPr lang="ru-RU" dirty="0" smtClean="0"/>
                  <a:t>Заметим, что при этом может получиться</a:t>
                </a:r>
              </a:p>
              <a:p>
                <a:endParaRPr lang="ru-RU" dirty="0" smtClean="0"/>
              </a:p>
              <a:p>
                <a:r>
                  <a:rPr lang="ru-RU" dirty="0" smtClean="0"/>
                  <a:t> </a:t>
                </a:r>
                <a:r>
                  <a:rPr lang="ru-RU" b="1" dirty="0" smtClean="0"/>
                  <a:t>конечная десятичная дробь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dirty="0" smtClean="0"/>
                  <a:t> = 0,28</a:t>
                </a:r>
              </a:p>
              <a:p>
                <a:endParaRPr lang="ru-RU" dirty="0"/>
              </a:p>
              <a:p>
                <a:r>
                  <a:rPr lang="ru-RU" dirty="0" smtClean="0"/>
                  <a:t> или </a:t>
                </a:r>
                <a:r>
                  <a:rPr lang="ru-RU" b="1" dirty="0" smtClean="0"/>
                  <a:t>бесконечная периодическая</a:t>
                </a:r>
              </a:p>
              <a:p>
                <a:r>
                  <a:rPr lang="ru-RU" b="1" dirty="0" smtClean="0"/>
                  <a:t> десятичная дробь</a:t>
                </a:r>
                <a:r>
                  <a:rPr lang="ru-RU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 smtClean="0"/>
                  <a:t> = 0,333…=0,(3)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836712"/>
                <a:ext cx="8229600" cy="4525963"/>
              </a:xfrm>
              <a:blipFill rotWithShape="1">
                <a:blip r:embed="rId2"/>
                <a:stretch>
                  <a:fillRect l="-1630" t="-1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963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</a:t>
            </a:r>
          </a:p>
          <a:p>
            <a:r>
              <a:rPr lang="ru-RU"/>
              <a:t> </a:t>
            </a:r>
            <a:r>
              <a:rPr lang="ru-RU" smtClean="0"/>
              <a:t>          </a:t>
            </a:r>
            <a:r>
              <a:rPr lang="ru-RU" sz="4400" dirty="0" smtClean="0"/>
              <a:t>Спасибо </a:t>
            </a:r>
            <a:r>
              <a:rPr lang="ru-RU" sz="4400" smtClean="0"/>
              <a:t>за внимание.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75856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Н.Н.Евдокимова</a:t>
            </a:r>
            <a:r>
              <a:rPr lang="ru-RU" dirty="0" smtClean="0"/>
              <a:t> Алгебра и начала анализа в таблицах и схемах. Санкт-Петербург, ЛИТЕРА, 2008.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86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908720"/>
            <a:ext cx="8064896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Источник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шаблона: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Ранько Елена Алексеевна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Сайт: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Arial" pitchFamily="34" charset="0"/>
                <a:hlinkClick r:id="rId2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 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692696"/>
                <a:ext cx="8219256" cy="5433467"/>
              </a:xfrm>
            </p:spPr>
            <p:txBody>
              <a:bodyPr/>
              <a:lstStyle/>
              <a:p>
                <a:r>
                  <a:rPr lang="ru-RU" dirty="0" smtClean="0"/>
                  <a:t>Обыкновенную дробь, знаменатель которой</a:t>
                </a:r>
              </a:p>
              <a:p>
                <a:pPr marL="0" indent="0">
                  <a:buNone/>
                </a:pPr>
                <a:r>
                  <a:rPr lang="ru-RU" dirty="0" smtClean="0"/>
                  <a:t> равен 10, 100, 1000 и т.д. называют</a:t>
                </a:r>
              </a:p>
              <a:p>
                <a:pPr marL="0" indent="0">
                  <a:buNone/>
                </a:pPr>
                <a:r>
                  <a:rPr lang="ru-RU" dirty="0" smtClean="0"/>
                  <a:t> десятичной дробью.</a:t>
                </a: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 smtClean="0"/>
                  <a:t>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dirty="0" smtClean="0"/>
                  <a:t> = 0,3</a:t>
                </a:r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  <a:r>
                  <a:rPr lang="ru-RU" dirty="0" smtClean="0"/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10</m:t>
                        </m:r>
                        <m:r>
                          <a:rPr lang="ru-RU" b="0" i="1" smtClean="0"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ru-RU" dirty="0" smtClean="0"/>
                  <a:t> = 0, 51</a:t>
                </a:r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  <a:r>
                  <a:rPr lang="ru-RU" dirty="0" smtClean="0"/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10</m:t>
                        </m:r>
                        <m:r>
                          <a:rPr lang="ru-RU" b="0" i="1" smtClean="0">
                            <a:latin typeface="Cambria Math"/>
                          </a:rPr>
                          <m:t>00</m:t>
                        </m:r>
                      </m:den>
                    </m:f>
                  </m:oMath>
                </a14:m>
                <a:r>
                  <a:rPr lang="ru-RU" dirty="0" smtClean="0"/>
                  <a:t> = 0, 007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692696"/>
                <a:ext cx="8219256" cy="5433467"/>
              </a:xfrm>
              <a:blipFill rotWithShape="1">
                <a:blip r:embed="rId2"/>
                <a:stretch>
                  <a:fillRect l="-1706" t="-1571" r="-10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0044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6, 125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800" b="1" dirty="0" smtClean="0"/>
              <a:t>         6 – целая часть числа,</a:t>
            </a:r>
          </a:p>
          <a:p>
            <a:endParaRPr lang="ru-RU" sz="3800" b="1" dirty="0"/>
          </a:p>
          <a:p>
            <a:r>
              <a:rPr lang="ru-RU" sz="3800" b="1" dirty="0" smtClean="0"/>
              <a:t>         1 – десятые доли единицы,</a:t>
            </a:r>
          </a:p>
          <a:p>
            <a:endParaRPr lang="ru-RU" sz="3800" b="1" dirty="0"/>
          </a:p>
          <a:p>
            <a:r>
              <a:rPr lang="ru-RU" sz="3800" b="1" dirty="0" smtClean="0"/>
              <a:t>         2 – сотые доли единицы,</a:t>
            </a:r>
          </a:p>
          <a:p>
            <a:endParaRPr lang="ru-RU" sz="3800" b="1" dirty="0"/>
          </a:p>
          <a:p>
            <a:r>
              <a:rPr lang="ru-RU" sz="3800" b="1" dirty="0" smtClean="0"/>
              <a:t>         5 – тысячные доли единицы.</a:t>
            </a:r>
          </a:p>
          <a:p>
            <a:r>
              <a:rPr lang="ru-RU" sz="3800" b="1" dirty="0"/>
              <a:t> </a:t>
            </a:r>
            <a:r>
              <a:rPr lang="ru-RU" sz="3800" b="1" dirty="0" smtClean="0"/>
              <a:t>                       </a:t>
            </a:r>
          </a:p>
          <a:p>
            <a:r>
              <a:rPr lang="ru-RU" sz="6300" b="1" dirty="0"/>
              <a:t> </a:t>
            </a:r>
            <a:r>
              <a:rPr lang="ru-RU" sz="6300" b="1" dirty="0" smtClean="0"/>
              <a:t>      6, 125 = 6 + 0,1 + 0,02 = 0,005</a:t>
            </a:r>
          </a:p>
          <a:p>
            <a:r>
              <a:rPr lang="ru-RU" sz="3800" b="1" dirty="0" smtClean="0"/>
              <a:t>  </a:t>
            </a:r>
            <a:endParaRPr lang="ru-RU" sz="3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88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десятичных дробей.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Десятичная дробь не изменится, </a:t>
            </a:r>
          </a:p>
          <a:p>
            <a:pPr marL="0" indent="0">
              <a:buNone/>
            </a:pPr>
            <a:r>
              <a:rPr lang="ru-RU" sz="3600" b="1" dirty="0" smtClean="0"/>
              <a:t>если к ней справа </a:t>
            </a:r>
            <a:r>
              <a:rPr lang="ru-RU" sz="3600" b="1" dirty="0"/>
              <a:t>приписать любое </a:t>
            </a:r>
            <a:endParaRPr lang="ru-RU" sz="3600" b="1" dirty="0" smtClean="0"/>
          </a:p>
          <a:p>
            <a:pPr marL="0" indent="0">
              <a:buNone/>
            </a:pPr>
            <a:r>
              <a:rPr lang="ru-RU" sz="3600" b="1" dirty="0" smtClean="0"/>
              <a:t>количество нулей.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sz="4400" b="1" dirty="0"/>
              <a:t> </a:t>
            </a:r>
            <a:r>
              <a:rPr lang="ru-RU" sz="4400" b="1" dirty="0" smtClean="0"/>
              <a:t>           15, 8 = 15, 80 = 15, 800 и           </a:t>
            </a:r>
            <a:endParaRPr lang="ru-RU" sz="4400" b="1" dirty="0"/>
          </a:p>
          <a:p>
            <a:pPr marL="0" indent="0">
              <a:buNone/>
            </a:pPr>
            <a:r>
              <a:rPr lang="ru-RU" b="1" dirty="0" smtClean="0"/>
              <a:t>                  т.д.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6497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459432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301608" cy="5462067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Десятичная дробь увеличится в 10, 100, </a:t>
            </a:r>
          </a:p>
          <a:p>
            <a:r>
              <a:rPr lang="ru-RU" b="1" dirty="0" smtClean="0"/>
              <a:t>100 и т. д. раз, если запятую перенести на</a:t>
            </a:r>
          </a:p>
          <a:p>
            <a:r>
              <a:rPr lang="ru-RU" b="1" dirty="0" smtClean="0"/>
              <a:t> один, два, три и т.д. знака в право.</a:t>
            </a:r>
          </a:p>
          <a:p>
            <a:endParaRPr lang="ru-RU" b="1" dirty="0"/>
          </a:p>
          <a:p>
            <a:r>
              <a:rPr lang="ru-RU" b="1" dirty="0" smtClean="0"/>
              <a:t>                            </a:t>
            </a:r>
            <a:r>
              <a:rPr lang="ru-RU" sz="4400" b="1" dirty="0" smtClean="0"/>
              <a:t>13, 21</a:t>
            </a:r>
          </a:p>
          <a:p>
            <a:r>
              <a:rPr lang="ru-RU" sz="4400" b="1" dirty="0"/>
              <a:t> </a:t>
            </a:r>
            <a:r>
              <a:rPr lang="ru-RU" sz="4400" b="1" dirty="0" smtClean="0"/>
              <a:t>          132,1</a:t>
            </a:r>
            <a:r>
              <a:rPr lang="ru-RU" b="1" dirty="0" smtClean="0"/>
              <a:t>увеличилось в 10 раз</a:t>
            </a:r>
            <a:endParaRPr lang="ru-RU" sz="4400" b="1" dirty="0" smtClean="0"/>
          </a:p>
          <a:p>
            <a:r>
              <a:rPr lang="ru-RU" sz="4400" b="1" dirty="0"/>
              <a:t> </a:t>
            </a:r>
            <a:r>
              <a:rPr lang="ru-RU" sz="4400" b="1" dirty="0" smtClean="0"/>
              <a:t>          1321 </a:t>
            </a:r>
            <a:r>
              <a:rPr lang="ru-RU" sz="3500" b="1" dirty="0" smtClean="0"/>
              <a:t>увеличилось </a:t>
            </a:r>
            <a:r>
              <a:rPr lang="ru-RU" sz="3500" b="1" dirty="0"/>
              <a:t>в </a:t>
            </a:r>
            <a:r>
              <a:rPr lang="ru-RU" sz="3500" b="1" dirty="0" smtClean="0"/>
              <a:t>100 раз</a:t>
            </a:r>
            <a:endParaRPr lang="ru-RU" sz="4400" b="1" dirty="0" smtClean="0"/>
          </a:p>
          <a:p>
            <a:r>
              <a:rPr lang="ru-RU" sz="4400" b="1" dirty="0"/>
              <a:t> </a:t>
            </a:r>
            <a:r>
              <a:rPr lang="ru-RU" sz="4400" b="1" dirty="0" smtClean="0"/>
              <a:t>          13210 </a:t>
            </a:r>
            <a:r>
              <a:rPr lang="ru-RU" b="1" dirty="0" smtClean="0"/>
              <a:t>увеличилось </a:t>
            </a:r>
            <a:r>
              <a:rPr lang="ru-RU" b="1" dirty="0"/>
              <a:t>в </a:t>
            </a:r>
            <a:r>
              <a:rPr lang="ru-RU" b="1" dirty="0" smtClean="0"/>
              <a:t>1000 </a:t>
            </a:r>
            <a:r>
              <a:rPr lang="ru-RU" b="1" dirty="0"/>
              <a:t>раз</a:t>
            </a:r>
          </a:p>
        </p:txBody>
      </p:sp>
    </p:spTree>
    <p:extLst>
      <p:ext uri="{BB962C8B-B14F-4D97-AF65-F5344CB8AC3E}">
        <p14:creationId xmlns:p14="http://schemas.microsoft.com/office/powerpoint/2010/main" val="121160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Десятичная дробь уменьшится в 10, 100,</a:t>
            </a:r>
          </a:p>
          <a:p>
            <a:r>
              <a:rPr lang="ru-RU" b="1" dirty="0" smtClean="0"/>
              <a:t> 100 и т.д. раз, если запятую перенести на </a:t>
            </a:r>
          </a:p>
          <a:p>
            <a:r>
              <a:rPr lang="ru-RU" b="1" dirty="0" smtClean="0"/>
              <a:t>один, два, три и т.д. знаков влево.</a:t>
            </a:r>
          </a:p>
          <a:p>
            <a:endParaRPr lang="ru-RU" b="1" dirty="0"/>
          </a:p>
          <a:p>
            <a:r>
              <a:rPr lang="ru-RU" b="1" dirty="0" smtClean="0"/>
              <a:t>                     </a:t>
            </a:r>
            <a:r>
              <a:rPr lang="ru-RU" sz="4400" b="1" dirty="0" smtClean="0"/>
              <a:t>13, 21</a:t>
            </a:r>
          </a:p>
          <a:p>
            <a:r>
              <a:rPr lang="ru-RU" sz="4400" b="1" dirty="0"/>
              <a:t> </a:t>
            </a:r>
            <a:r>
              <a:rPr lang="ru-RU" sz="4400" b="1" dirty="0" smtClean="0"/>
              <a:t>     1, 321 </a:t>
            </a:r>
            <a:r>
              <a:rPr lang="ru-RU" b="1" dirty="0" smtClean="0"/>
              <a:t>уменьшилось в 10 раз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  </a:t>
            </a:r>
            <a:r>
              <a:rPr lang="ru-RU" sz="4400" b="1" dirty="0" smtClean="0"/>
              <a:t>0, 1321 </a:t>
            </a:r>
            <a:r>
              <a:rPr lang="ru-RU" b="1" dirty="0" smtClean="0"/>
              <a:t>уменьшилось в 100 раз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  </a:t>
            </a:r>
            <a:r>
              <a:rPr lang="ru-RU" sz="4800" b="1" dirty="0" smtClean="0"/>
              <a:t>0, 01321 </a:t>
            </a:r>
            <a:r>
              <a:rPr lang="ru-RU" sz="3500" b="1" dirty="0" smtClean="0"/>
              <a:t>уменьшилось в 1000 раз</a:t>
            </a:r>
            <a:endParaRPr lang="ru-RU" sz="3500" b="1" dirty="0"/>
          </a:p>
        </p:txBody>
      </p:sp>
    </p:spTree>
    <p:extLst>
      <p:ext uri="{BB962C8B-B14F-4D97-AF65-F5344CB8AC3E}">
        <p14:creationId xmlns:p14="http://schemas.microsoft.com/office/powerpoint/2010/main" val="3726626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Превращение десятичной  </a:t>
            </a:r>
          </a:p>
          <a:p>
            <a:endParaRPr lang="ru-RU" sz="4400" b="1" dirty="0"/>
          </a:p>
          <a:p>
            <a:r>
              <a:rPr lang="ru-RU" sz="4400" b="1" dirty="0" smtClean="0"/>
              <a:t>дроби в обыкновенную.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71116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57150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/>
              <a:t>Чтобы обратить десятичную дробь в обыкновенную, достаточно в числителе дроби записать число, стоящее после запятой, а в знаменателе -  единицу с нулями, причем нулей должно быть столько, сколько цифр справа от запятой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29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459432"/>
            <a:ext cx="8229600" cy="1143000"/>
          </a:xfrm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908720"/>
                <a:ext cx="8075240" cy="521744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sz="4200" b="1" dirty="0" smtClean="0"/>
                  <a:t>Пример:</a:t>
                </a:r>
              </a:p>
              <a:p>
                <a:endParaRPr lang="ru-RU" dirty="0"/>
              </a:p>
              <a:p>
                <a:r>
                  <a:rPr lang="ru-RU" dirty="0" smtClean="0"/>
                  <a:t>                 </a:t>
                </a:r>
                <a:r>
                  <a:rPr lang="ru-RU" sz="4400" b="1" dirty="0" smtClean="0"/>
                  <a:t>0, 7=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ru-RU" sz="44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endParaRPr lang="ru-RU" sz="4400" b="1" dirty="0" smtClean="0"/>
              </a:p>
              <a:p>
                <a:endParaRPr lang="ru-RU" sz="4400" b="1" dirty="0"/>
              </a:p>
              <a:p>
                <a:r>
                  <a:rPr lang="ru-RU" sz="4400" b="1" dirty="0" smtClean="0"/>
                  <a:t>             0,25=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eqArr>
                          <m:eqArrPr>
                            <m:ctrlPr>
                              <a:rPr lang="ru-RU" sz="4400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sz="4400" b="1" i="1">
                                <a:latin typeface="Cambria Math"/>
                              </a:rPr>
                              <m:t>𝟏𝟎</m:t>
                            </m:r>
                            <m:r>
                              <a:rPr lang="ru-RU" sz="4400" b="1" i="1" smtClean="0">
                                <a:latin typeface="Cambria Math"/>
                              </a:rPr>
                              <m:t>𝟎</m:t>
                            </m:r>
                          </m:e>
                          <m:e/>
                        </m:eqArr>
                      </m:den>
                    </m:f>
                  </m:oMath>
                </a14:m>
                <a:endParaRPr lang="ru-RU" sz="4400" b="1" dirty="0" smtClean="0"/>
              </a:p>
              <a:p>
                <a:endParaRPr lang="ru-RU" sz="4400" b="1" dirty="0"/>
              </a:p>
              <a:p>
                <a:r>
                  <a:rPr lang="ru-RU" sz="4400" b="1" dirty="0" smtClean="0"/>
                  <a:t>             0,0003=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eqArr>
                          <m:eqArrPr>
                            <m:ctrlPr>
                              <a:rPr lang="ru-RU" sz="4400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sz="4400" b="1" i="1">
                                <a:latin typeface="Cambria Math"/>
                              </a:rPr>
                              <m:t>𝟏𝟎</m:t>
                            </m:r>
                            <m:r>
                              <a:rPr lang="ru-RU" sz="44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ru-RU" sz="4400" b="1" i="1" smtClean="0">
                                <a:latin typeface="Cambria Math"/>
                              </a:rPr>
                              <m:t>𝟎𝟎</m:t>
                            </m:r>
                          </m:e>
                          <m:e/>
                        </m:eqAr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908720"/>
                <a:ext cx="8075240" cy="5217443"/>
              </a:xfrm>
              <a:blipFill rotWithShape="1">
                <a:blip r:embed="rId2"/>
                <a:stretch>
                  <a:fillRect l="-2113" t="-3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29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F7F7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436</Words>
  <Application>Microsoft Office PowerPoint</Application>
  <PresentationFormat>Экран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6, 125</vt:lpstr>
      <vt:lpstr>Свойства десятичных дробей.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Литература.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Mathematic</cp:lastModifiedBy>
  <cp:revision>9</cp:revision>
  <dcterms:created xsi:type="dcterms:W3CDTF">2013-08-17T08:34:50Z</dcterms:created>
  <dcterms:modified xsi:type="dcterms:W3CDTF">2002-01-01T20:40:12Z</dcterms:modified>
</cp:coreProperties>
</file>