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1" r:id="rId5"/>
    <p:sldId id="263" r:id="rId6"/>
    <p:sldId id="264" r:id="rId7"/>
    <p:sldId id="265" r:id="rId8"/>
    <p:sldId id="266" r:id="rId9"/>
    <p:sldId id="267" r:id="rId10"/>
    <p:sldId id="268" r:id="rId11"/>
    <p:sldId id="269" r:id="rId12"/>
    <p:sldId id="273" r:id="rId13"/>
    <p:sldId id="274"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39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DCA33C-A2E5-4765-9DE6-B4504B663116}" type="datetimeFigureOut">
              <a:rPr lang="ru-RU" smtClean="0"/>
              <a:t>25.11.2016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36316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DCA33C-A2E5-4765-9DE6-B4504B663116}" type="datetimeFigureOut">
              <a:rPr lang="ru-RU" smtClean="0"/>
              <a:t>25.11.2016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242219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DCA33C-A2E5-4765-9DE6-B4504B663116}" type="datetimeFigureOut">
              <a:rPr lang="ru-RU" smtClean="0"/>
              <a:t>25.11.2016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73085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DCA33C-A2E5-4765-9DE6-B4504B663116}" type="datetimeFigureOut">
              <a:rPr lang="ru-RU" smtClean="0"/>
              <a:t>25.11.2016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97284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DCA33C-A2E5-4765-9DE6-B4504B663116}" type="datetimeFigureOut">
              <a:rPr lang="ru-RU" smtClean="0"/>
              <a:t>25.11.2016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395603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DCA33C-A2E5-4765-9DE6-B4504B663116}" type="datetimeFigureOut">
              <a:rPr lang="ru-RU" smtClean="0"/>
              <a:t>25.11.2016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152119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DCA33C-A2E5-4765-9DE6-B4504B663116}" type="datetimeFigureOut">
              <a:rPr lang="ru-RU" smtClean="0"/>
              <a:t>25.11.2016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66543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DCA33C-A2E5-4765-9DE6-B4504B663116}" type="datetimeFigureOut">
              <a:rPr lang="ru-RU" smtClean="0"/>
              <a:t>25.11.2016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200885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DCA33C-A2E5-4765-9DE6-B4504B663116}" type="datetimeFigureOut">
              <a:rPr lang="ru-RU" smtClean="0"/>
              <a:t>25.11.2016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359644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DCA33C-A2E5-4765-9DE6-B4504B663116}" type="datetimeFigureOut">
              <a:rPr lang="ru-RU" smtClean="0"/>
              <a:t>25.11.2016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111900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DCA33C-A2E5-4765-9DE6-B4504B663116}" type="datetimeFigureOut">
              <a:rPr lang="ru-RU" smtClean="0"/>
              <a:t>25.11.2016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2BAAAA-9094-42FC-9C4F-E06FBC14DD92}" type="slidenum">
              <a:rPr lang="ru-RU" smtClean="0"/>
              <a:t>‹#›</a:t>
            </a:fld>
            <a:endParaRPr lang="ru-RU"/>
          </a:p>
        </p:txBody>
      </p:sp>
    </p:spTree>
    <p:extLst>
      <p:ext uri="{BB962C8B-B14F-4D97-AF65-F5344CB8AC3E}">
        <p14:creationId xmlns:p14="http://schemas.microsoft.com/office/powerpoint/2010/main" val="287840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CA33C-A2E5-4765-9DE6-B4504B663116}" type="datetimeFigureOut">
              <a:rPr lang="ru-RU" smtClean="0"/>
              <a:t>25.11.2016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BAAAA-9094-42FC-9C4F-E06FBC14DD92}" type="slidenum">
              <a:rPr lang="ru-RU" smtClean="0"/>
              <a:t>‹#›</a:t>
            </a:fld>
            <a:endParaRPr lang="ru-RU"/>
          </a:p>
        </p:txBody>
      </p:sp>
    </p:spTree>
    <p:extLst>
      <p:ext uri="{BB962C8B-B14F-4D97-AF65-F5344CB8AC3E}">
        <p14:creationId xmlns:p14="http://schemas.microsoft.com/office/powerpoint/2010/main" val="953959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0"/>
            <a:ext cx="8820472" cy="6597352"/>
          </a:xfrm>
        </p:spPr>
        <p:txBody>
          <a:bodyPr/>
          <a:lstStyle/>
          <a:p>
            <a:r>
              <a:rPr lang="ru-RU" dirty="0" smtClean="0"/>
              <a:t/>
            </a:r>
            <a:br>
              <a:rPr lang="ru-RU" dirty="0" smtClean="0"/>
            </a:br>
            <a:r>
              <a:rPr lang="ru-RU" b="1" dirty="0" smtClean="0">
                <a:solidFill>
                  <a:srgbClr val="C00000"/>
                </a:solidFill>
              </a:rPr>
              <a:t>Конкурс </a:t>
            </a:r>
            <a:br>
              <a:rPr lang="ru-RU" b="1" dirty="0" smtClean="0">
                <a:solidFill>
                  <a:srgbClr val="C00000"/>
                </a:solidFill>
              </a:rPr>
            </a:br>
            <a:r>
              <a:rPr lang="ru-RU" b="1" dirty="0" smtClean="0">
                <a:solidFill>
                  <a:srgbClr val="C00000"/>
                </a:solidFill>
              </a:rPr>
              <a:t>«Час веселой математики»</a:t>
            </a:r>
            <a:br>
              <a:rPr lang="ru-RU" b="1" dirty="0" smtClean="0">
                <a:solidFill>
                  <a:srgbClr val="C00000"/>
                </a:solidFill>
              </a:rPr>
            </a:br>
            <a:r>
              <a:rPr lang="ru-RU" sz="3200" b="1" dirty="0" smtClean="0"/>
              <a:t>для учащихся 5 класса</a:t>
            </a:r>
            <a:r>
              <a:rPr lang="ru-RU" dirty="0"/>
              <a:t/>
            </a:r>
            <a:br>
              <a:rPr lang="ru-RU" dirty="0"/>
            </a:br>
            <a:r>
              <a:rPr lang="ru-RU" sz="2400" dirty="0" smtClean="0"/>
              <a:t>Учитель математики </a:t>
            </a:r>
            <a:br>
              <a:rPr lang="ru-RU" sz="2400" dirty="0" smtClean="0"/>
            </a:br>
            <a:r>
              <a:rPr lang="ru-RU" sz="2400" dirty="0" smtClean="0"/>
              <a:t>МБОУ «</a:t>
            </a:r>
            <a:r>
              <a:rPr lang="ru-RU" sz="2400" dirty="0" err="1" smtClean="0"/>
              <a:t>Торгашинская</a:t>
            </a:r>
            <a:r>
              <a:rPr lang="ru-RU" sz="2400" dirty="0" smtClean="0"/>
              <a:t> </a:t>
            </a:r>
            <a:r>
              <a:rPr lang="en-US" sz="2400" dirty="0" smtClean="0"/>
              <a:t/>
            </a:r>
            <a:br>
              <a:rPr lang="en-US" sz="2400" dirty="0" smtClean="0"/>
            </a:br>
            <a:r>
              <a:rPr lang="ru-RU" sz="2400" dirty="0" smtClean="0"/>
              <a:t>средняя </a:t>
            </a:r>
            <a:r>
              <a:rPr lang="ru-RU" sz="2400" dirty="0" smtClean="0"/>
              <a:t>общеобразовательная школа», </a:t>
            </a:r>
            <a:r>
              <a:rPr lang="en-US" sz="2400" smtClean="0"/>
              <a:t/>
            </a:r>
            <a:br>
              <a:rPr lang="en-US" sz="2400" smtClean="0"/>
            </a:br>
            <a:r>
              <a:rPr lang="ru-RU" sz="2400" smtClean="0"/>
              <a:t>Сергиево-Посадского </a:t>
            </a:r>
            <a:r>
              <a:rPr lang="ru-RU" sz="2400" dirty="0" smtClean="0"/>
              <a:t>района, Московской области</a:t>
            </a:r>
            <a:br>
              <a:rPr lang="ru-RU" sz="2400" dirty="0" smtClean="0"/>
            </a:br>
            <a:r>
              <a:rPr lang="ru-RU" sz="2400" dirty="0" smtClean="0"/>
              <a:t>Захарова Светлана Викторовна</a:t>
            </a:r>
            <a:endParaRPr lang="ru-RU" sz="2400" dirty="0"/>
          </a:p>
        </p:txBody>
      </p:sp>
    </p:spTree>
    <p:extLst>
      <p:ext uri="{BB962C8B-B14F-4D97-AF65-F5344CB8AC3E}">
        <p14:creationId xmlns:p14="http://schemas.microsoft.com/office/powerpoint/2010/main" val="699673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32"/>
            <a:ext cx="9144000" cy="6880832"/>
          </a:xfrm>
        </p:spPr>
        <p:txBody>
          <a:bodyPr/>
          <a:lstStyle/>
          <a:p>
            <a:pPr algn="l"/>
            <a:r>
              <a:rPr lang="ru-RU" b="1" dirty="0" smtClean="0">
                <a:solidFill>
                  <a:srgbClr val="C00000"/>
                </a:solidFill>
              </a:rPr>
              <a:t>           «Конкурс капитанов».</a:t>
            </a:r>
            <a:br>
              <a:rPr lang="ru-RU" b="1" dirty="0" smtClean="0">
                <a:solidFill>
                  <a:srgbClr val="C00000"/>
                </a:solidFill>
              </a:rPr>
            </a:br>
            <a:r>
              <a:rPr lang="ru-RU" sz="2800" dirty="0" smtClean="0"/>
              <a:t>Капитаны команд на доске заменяют цифрами звездочки, чтобы получился верный пример.</a:t>
            </a:r>
            <a:br>
              <a:rPr lang="ru-RU" sz="2800" dirty="0" smtClean="0"/>
            </a:br>
            <a:r>
              <a:rPr lang="ru-RU" sz="2800" dirty="0" smtClean="0"/>
              <a:t>Побеждает тот капитан, который первым составит пример. Получает 5 баллов, второй – 4.</a:t>
            </a:r>
            <a:br>
              <a:rPr lang="ru-RU" sz="2800" dirty="0" smtClean="0"/>
            </a:br>
            <a:r>
              <a:rPr lang="ru-RU" sz="3200" dirty="0" smtClean="0"/>
              <a:t>       </a:t>
            </a:r>
            <a:r>
              <a:rPr lang="ru-RU" sz="2800" b="1" dirty="0" smtClean="0"/>
              <a:t>  1 команда                                   2 команда</a:t>
            </a:r>
            <a:br>
              <a:rPr lang="ru-RU" sz="2800" b="1" dirty="0" smtClean="0"/>
            </a:br>
            <a:r>
              <a:rPr lang="ru-RU" sz="2800" dirty="0"/>
              <a:t> </a:t>
            </a:r>
            <a:r>
              <a:rPr lang="ru-RU" sz="2800" dirty="0" smtClean="0"/>
              <a:t>             </a:t>
            </a:r>
            <a:r>
              <a:rPr lang="ru-RU" sz="2000" dirty="0" smtClean="0"/>
              <a:t>х</a:t>
            </a:r>
            <a:r>
              <a:rPr lang="ru-RU" sz="2800" dirty="0" smtClean="0"/>
              <a:t>*2*3</a:t>
            </a:r>
            <a:r>
              <a:rPr lang="ru-RU" sz="3200" dirty="0" smtClean="0"/>
              <a:t>                                       </a:t>
            </a:r>
            <a:r>
              <a:rPr lang="ru-RU" sz="2000" dirty="0" smtClean="0"/>
              <a:t>х</a:t>
            </a:r>
            <a:r>
              <a:rPr lang="ru-RU" sz="2800" dirty="0" smtClean="0"/>
              <a:t>*2*6</a:t>
            </a:r>
            <a:br>
              <a:rPr lang="ru-RU" sz="2800" dirty="0" smtClean="0"/>
            </a:br>
            <a:r>
              <a:rPr lang="ru-RU" sz="2800" dirty="0"/>
              <a:t> </a:t>
            </a:r>
            <a:r>
              <a:rPr lang="ru-RU" sz="2800" dirty="0" smtClean="0"/>
              <a:t>                   **                                                  **</a:t>
            </a:r>
            <a:r>
              <a:rPr lang="ru-RU" sz="3200" dirty="0" smtClean="0"/>
              <a:t>                                </a:t>
            </a:r>
            <a:br>
              <a:rPr lang="ru-RU" sz="3200" dirty="0" smtClean="0"/>
            </a:br>
            <a:r>
              <a:rPr lang="ru-RU" sz="3200" dirty="0" smtClean="0"/>
              <a:t>         </a:t>
            </a:r>
            <a:r>
              <a:rPr lang="ru-RU" sz="2000" dirty="0" smtClean="0"/>
              <a:t>+</a:t>
            </a:r>
            <a:r>
              <a:rPr lang="ru-RU" sz="3200" dirty="0" smtClean="0"/>
              <a:t> </a:t>
            </a:r>
            <a:r>
              <a:rPr lang="ru-RU" sz="2800" dirty="0" smtClean="0"/>
              <a:t>***87                                        </a:t>
            </a:r>
            <a:r>
              <a:rPr lang="ru-RU" sz="2000" dirty="0" smtClean="0"/>
              <a:t>+</a:t>
            </a:r>
            <a:r>
              <a:rPr lang="ru-RU" sz="2800" dirty="0" smtClean="0"/>
              <a:t>   ***16  </a:t>
            </a:r>
            <a:br>
              <a:rPr lang="ru-RU" sz="2800" dirty="0" smtClean="0"/>
            </a:br>
            <a:r>
              <a:rPr lang="ru-RU" sz="2800" dirty="0"/>
              <a:t> </a:t>
            </a:r>
            <a:r>
              <a:rPr lang="ru-RU" sz="2800" dirty="0" smtClean="0"/>
              <a:t>          *****                                            ***** </a:t>
            </a:r>
            <a:br>
              <a:rPr lang="ru-RU" sz="2800" dirty="0" smtClean="0"/>
            </a:br>
            <a:r>
              <a:rPr lang="ru-RU" sz="2800" dirty="0"/>
              <a:t> </a:t>
            </a:r>
            <a:r>
              <a:rPr lang="ru-RU" sz="2800" dirty="0" smtClean="0"/>
              <a:t>          2*004*                                          2*649*                                                                    </a:t>
            </a:r>
            <a:r>
              <a:rPr lang="ru-RU" sz="3200" dirty="0" smtClean="0"/>
              <a:t/>
            </a:r>
            <a:br>
              <a:rPr lang="ru-RU" sz="3200" dirty="0" smtClean="0"/>
            </a:br>
            <a:r>
              <a:rPr lang="ru-RU" dirty="0"/>
              <a:t/>
            </a:r>
            <a:br>
              <a:rPr lang="ru-RU" dirty="0"/>
            </a:br>
            <a:endParaRPr lang="ru-RU" b="1" dirty="0">
              <a:solidFill>
                <a:srgbClr val="C00000"/>
              </a:solidFill>
            </a:endParaRPr>
          </a:p>
        </p:txBody>
      </p:sp>
      <p:cxnSp>
        <p:nvCxnSpPr>
          <p:cNvPr id="4" name="Прямая соединительная линия 3"/>
          <p:cNvCxnSpPr/>
          <p:nvPr/>
        </p:nvCxnSpPr>
        <p:spPr>
          <a:xfrm>
            <a:off x="1043608" y="3933056"/>
            <a:ext cx="1080120" cy="0"/>
          </a:xfrm>
          <a:prstGeom prst="line">
            <a:avLst/>
          </a:prstGeom>
        </p:spPr>
        <p:style>
          <a:lnRef idx="1">
            <a:schemeClr val="dk1"/>
          </a:lnRef>
          <a:fillRef idx="0">
            <a:schemeClr val="dk1"/>
          </a:fillRef>
          <a:effectRef idx="0">
            <a:schemeClr val="dk1"/>
          </a:effectRef>
          <a:fontRef idx="minor">
            <a:schemeClr val="tx1"/>
          </a:fontRef>
        </p:style>
      </p:cxnSp>
      <p:cxnSp>
        <p:nvCxnSpPr>
          <p:cNvPr id="6" name="Прямая соединительная линия 5"/>
          <p:cNvCxnSpPr/>
          <p:nvPr/>
        </p:nvCxnSpPr>
        <p:spPr>
          <a:xfrm>
            <a:off x="5508104" y="3937475"/>
            <a:ext cx="1080120" cy="0"/>
          </a:xfrm>
          <a:prstGeom prst="line">
            <a:avLst/>
          </a:prstGeom>
        </p:spPr>
        <p:style>
          <a:lnRef idx="1">
            <a:schemeClr val="dk1"/>
          </a:lnRef>
          <a:fillRef idx="0">
            <a:schemeClr val="dk1"/>
          </a:fillRef>
          <a:effectRef idx="0">
            <a:schemeClr val="dk1"/>
          </a:effectRef>
          <a:fontRef idx="minor">
            <a:schemeClr val="tx1"/>
          </a:fontRef>
        </p:style>
      </p:cxnSp>
      <p:cxnSp>
        <p:nvCxnSpPr>
          <p:cNvPr id="7" name="Прямая соединительная линия 6"/>
          <p:cNvCxnSpPr/>
          <p:nvPr/>
        </p:nvCxnSpPr>
        <p:spPr>
          <a:xfrm>
            <a:off x="899592" y="4869160"/>
            <a:ext cx="1296144" cy="0"/>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p:nvCxnSpPr>
        <p:spPr>
          <a:xfrm>
            <a:off x="5364088" y="4853956"/>
            <a:ext cx="1368152" cy="15204"/>
          </a:xfrm>
          <a:prstGeom prst="line">
            <a:avLst/>
          </a:prstGeom>
        </p:spPr>
        <p:style>
          <a:lnRef idx="1">
            <a:schemeClr val="dk1"/>
          </a:lnRef>
          <a:fillRef idx="0">
            <a:schemeClr val="dk1"/>
          </a:fillRef>
          <a:effectRef idx="0">
            <a:schemeClr val="dk1"/>
          </a:effectRef>
          <a:fontRef idx="minor">
            <a:schemeClr val="tx1"/>
          </a:fontRef>
        </p:style>
      </p:cxnSp>
      <p:sp>
        <p:nvSpPr>
          <p:cNvPr id="11" name="Заголовок 3"/>
          <p:cNvSpPr txBox="1">
            <a:spLocks/>
          </p:cNvSpPr>
          <p:nvPr/>
        </p:nvSpPr>
        <p:spPr>
          <a:xfrm>
            <a:off x="157572" y="5589240"/>
            <a:ext cx="8446876"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C00000"/>
                </a:solidFill>
              </a:rPr>
              <a:t>Ответы:</a:t>
            </a:r>
            <a:r>
              <a:rPr lang="ru-RU" sz="2800" dirty="0" smtClean="0"/>
              <a:t> 7243 · 29 = 210047    8236 · 36 = 296496</a:t>
            </a:r>
            <a:endParaRPr lang="ru-RU" sz="2800" dirty="0"/>
          </a:p>
        </p:txBody>
      </p:sp>
    </p:spTree>
    <p:extLst>
      <p:ext uri="{BB962C8B-B14F-4D97-AF65-F5344CB8AC3E}">
        <p14:creationId xmlns:p14="http://schemas.microsoft.com/office/powerpoint/2010/main" val="21579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1772816"/>
          </a:xfrm>
        </p:spPr>
        <p:txBody>
          <a:bodyPr>
            <a:normAutofit fontScale="90000"/>
          </a:bodyPr>
          <a:lstStyle/>
          <a:p>
            <a:r>
              <a:rPr lang="ru-RU" b="1" dirty="0" smtClean="0">
                <a:solidFill>
                  <a:srgbClr val="C00000"/>
                </a:solidFill>
              </a:rPr>
              <a:t>«Складной треугольник»</a:t>
            </a:r>
            <a:br>
              <a:rPr lang="ru-RU" b="1" dirty="0" smtClean="0">
                <a:solidFill>
                  <a:srgbClr val="C00000"/>
                </a:solidFill>
              </a:rPr>
            </a:br>
            <a:r>
              <a:rPr lang="ru-RU" sz="3200" dirty="0" smtClean="0"/>
              <a:t>Из данных частей собрать треугольник. Та команда,        которая первой выполнит задание получит 5 баллов.</a:t>
            </a:r>
            <a:endParaRPr lang="ru-RU" b="1" dirty="0">
              <a:solidFill>
                <a:srgbClr val="C00000"/>
              </a:solidFill>
            </a:endParaRPr>
          </a:p>
        </p:txBody>
      </p:sp>
      <p:cxnSp>
        <p:nvCxnSpPr>
          <p:cNvPr id="4" name="Прямая соединительная линия 3"/>
          <p:cNvCxnSpPr/>
          <p:nvPr/>
        </p:nvCxnSpPr>
        <p:spPr>
          <a:xfrm flipH="1">
            <a:off x="2374064" y="2348880"/>
            <a:ext cx="1765888" cy="3096344"/>
          </a:xfrm>
          <a:prstGeom prst="line">
            <a:avLst/>
          </a:prstGeom>
        </p:spPr>
        <p:style>
          <a:lnRef idx="2">
            <a:schemeClr val="dk1"/>
          </a:lnRef>
          <a:fillRef idx="0">
            <a:schemeClr val="dk1"/>
          </a:fillRef>
          <a:effectRef idx="1">
            <a:schemeClr val="dk1"/>
          </a:effectRef>
          <a:fontRef idx="minor">
            <a:schemeClr val="tx1"/>
          </a:fontRef>
        </p:style>
      </p:cxnSp>
      <p:cxnSp>
        <p:nvCxnSpPr>
          <p:cNvPr id="7" name="Прямая соединительная линия 6"/>
          <p:cNvCxnSpPr/>
          <p:nvPr/>
        </p:nvCxnSpPr>
        <p:spPr>
          <a:xfrm>
            <a:off x="4139952" y="2348880"/>
            <a:ext cx="3384376" cy="3096344"/>
          </a:xfrm>
          <a:prstGeom prst="line">
            <a:avLst/>
          </a:prstGeom>
        </p:spPr>
        <p:style>
          <a:lnRef idx="2">
            <a:schemeClr val="dk1"/>
          </a:lnRef>
          <a:fillRef idx="0">
            <a:schemeClr val="dk1"/>
          </a:fillRef>
          <a:effectRef idx="1">
            <a:schemeClr val="dk1"/>
          </a:effectRef>
          <a:fontRef idx="minor">
            <a:schemeClr val="tx1"/>
          </a:fontRef>
        </p:style>
      </p:cxnSp>
      <p:cxnSp>
        <p:nvCxnSpPr>
          <p:cNvPr id="9" name="Прямая соединительная линия 8"/>
          <p:cNvCxnSpPr/>
          <p:nvPr/>
        </p:nvCxnSpPr>
        <p:spPr>
          <a:xfrm flipH="1">
            <a:off x="2374064" y="5445224"/>
            <a:ext cx="5150264" cy="0"/>
          </a:xfrm>
          <a:prstGeom prst="line">
            <a:avLst/>
          </a:prstGeom>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flipH="1">
            <a:off x="4644008" y="3284984"/>
            <a:ext cx="541752" cy="864096"/>
          </a:xfrm>
          <a:prstGeom prst="line">
            <a:avLst/>
          </a:prstGeom>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18"/>
          <p:cNvCxnSpPr/>
          <p:nvPr/>
        </p:nvCxnSpPr>
        <p:spPr>
          <a:xfrm flipH="1" flipV="1">
            <a:off x="3419872" y="3645024"/>
            <a:ext cx="1224136" cy="504056"/>
          </a:xfrm>
          <a:prstGeom prst="line">
            <a:avLst/>
          </a:prstGeom>
        </p:spPr>
        <p:style>
          <a:lnRef idx="2">
            <a:schemeClr val="dk1"/>
          </a:lnRef>
          <a:fillRef idx="0">
            <a:schemeClr val="dk1"/>
          </a:fillRef>
          <a:effectRef idx="1">
            <a:schemeClr val="dk1"/>
          </a:effectRef>
          <a:fontRef idx="minor">
            <a:schemeClr val="tx1"/>
          </a:fontRef>
        </p:style>
      </p:cxnSp>
      <p:cxnSp>
        <p:nvCxnSpPr>
          <p:cNvPr id="22" name="Прямая соединительная линия 21"/>
          <p:cNvCxnSpPr/>
          <p:nvPr/>
        </p:nvCxnSpPr>
        <p:spPr>
          <a:xfrm>
            <a:off x="5192968" y="3284984"/>
            <a:ext cx="171120" cy="2160240"/>
          </a:xfrm>
          <a:prstGeom prst="line">
            <a:avLst/>
          </a:prstGeom>
        </p:spPr>
        <p:style>
          <a:lnRef idx="2">
            <a:schemeClr val="dk1"/>
          </a:lnRef>
          <a:fillRef idx="0">
            <a:schemeClr val="dk1"/>
          </a:fillRef>
          <a:effectRef idx="1">
            <a:schemeClr val="dk1"/>
          </a:effectRef>
          <a:fontRef idx="minor">
            <a:schemeClr val="tx1"/>
          </a:fontRef>
        </p:style>
      </p:cxnSp>
      <p:cxnSp>
        <p:nvCxnSpPr>
          <p:cNvPr id="25" name="Прямая соединительная линия 24"/>
          <p:cNvCxnSpPr/>
          <p:nvPr/>
        </p:nvCxnSpPr>
        <p:spPr>
          <a:xfrm>
            <a:off x="4644008" y="4149080"/>
            <a:ext cx="0" cy="1296144"/>
          </a:xfrm>
          <a:prstGeom prst="line">
            <a:avLst/>
          </a:prstGeom>
        </p:spPr>
        <p:style>
          <a:lnRef idx="2">
            <a:schemeClr val="dk1"/>
          </a:lnRef>
          <a:fillRef idx="0">
            <a:schemeClr val="dk1"/>
          </a:fillRef>
          <a:effectRef idx="1">
            <a:schemeClr val="dk1"/>
          </a:effectRef>
          <a:fontRef idx="minor">
            <a:schemeClr val="tx1"/>
          </a:fontRef>
        </p:style>
      </p:cxnSp>
      <p:cxnSp>
        <p:nvCxnSpPr>
          <p:cNvPr id="27" name="Прямая соединительная линия 26"/>
          <p:cNvCxnSpPr/>
          <p:nvPr/>
        </p:nvCxnSpPr>
        <p:spPr>
          <a:xfrm flipH="1">
            <a:off x="3779912" y="4725144"/>
            <a:ext cx="864096" cy="0"/>
          </a:xfrm>
          <a:prstGeom prst="line">
            <a:avLst/>
          </a:prstGeom>
        </p:spPr>
        <p:style>
          <a:lnRef idx="2">
            <a:schemeClr val="dk1"/>
          </a:lnRef>
          <a:fillRef idx="0">
            <a:schemeClr val="dk1"/>
          </a:fillRef>
          <a:effectRef idx="1">
            <a:schemeClr val="dk1"/>
          </a:effectRef>
          <a:fontRef idx="minor">
            <a:schemeClr val="tx1"/>
          </a:fontRef>
        </p:style>
      </p:cxnSp>
      <p:cxnSp>
        <p:nvCxnSpPr>
          <p:cNvPr id="31" name="Прямая соединительная линия 30"/>
          <p:cNvCxnSpPr/>
          <p:nvPr/>
        </p:nvCxnSpPr>
        <p:spPr>
          <a:xfrm flipH="1" flipV="1">
            <a:off x="2915816" y="4437112"/>
            <a:ext cx="864096" cy="288032"/>
          </a:xfrm>
          <a:prstGeom prst="line">
            <a:avLst/>
          </a:prstGeom>
        </p:spPr>
        <p:style>
          <a:lnRef idx="2">
            <a:schemeClr val="dk1"/>
          </a:lnRef>
          <a:fillRef idx="0">
            <a:schemeClr val="dk1"/>
          </a:fillRef>
          <a:effectRef idx="1">
            <a:schemeClr val="dk1"/>
          </a:effectRef>
          <a:fontRef idx="minor">
            <a:schemeClr val="tx1"/>
          </a:fontRef>
        </p:style>
      </p:cxnSp>
      <p:cxnSp>
        <p:nvCxnSpPr>
          <p:cNvPr id="33" name="Прямая соединительная линия 32"/>
          <p:cNvCxnSpPr/>
          <p:nvPr/>
        </p:nvCxnSpPr>
        <p:spPr>
          <a:xfrm flipH="1">
            <a:off x="2374064" y="4697704"/>
            <a:ext cx="1405848" cy="7475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103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6745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398" y="-5285"/>
            <a:ext cx="4675246" cy="4973925"/>
          </a:xfrm>
          <a:prstGeom prst="rect">
            <a:avLst/>
          </a:prstGeom>
        </p:spPr>
      </p:pic>
      <p:sp>
        <p:nvSpPr>
          <p:cNvPr id="4" name="Заголовок 1"/>
          <p:cNvSpPr txBox="1">
            <a:spLocks/>
          </p:cNvSpPr>
          <p:nvPr/>
        </p:nvSpPr>
        <p:spPr>
          <a:xfrm>
            <a:off x="0" y="5155949"/>
            <a:ext cx="9144000" cy="122537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6600" b="1" smtClean="0">
                <a:solidFill>
                  <a:srgbClr val="FF0000"/>
                </a:solidFill>
              </a:rPr>
              <a:t>Спасибо за внимание!</a:t>
            </a:r>
            <a:endParaRPr lang="ru-RU" sz="6600" b="1" dirty="0">
              <a:solidFill>
                <a:srgbClr val="FF0000"/>
              </a:solidFill>
            </a:endParaRPr>
          </a:p>
        </p:txBody>
      </p:sp>
    </p:spTree>
    <p:extLst>
      <p:ext uri="{BB962C8B-B14F-4D97-AF65-F5344CB8AC3E}">
        <p14:creationId xmlns:p14="http://schemas.microsoft.com/office/powerpoint/2010/main" val="335638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08504" cy="6858000"/>
          </a:xfrm>
        </p:spPr>
        <p:txBody>
          <a:bodyPr>
            <a:normAutofit/>
          </a:bodyPr>
          <a:lstStyle/>
          <a:p>
            <a:pPr algn="l"/>
            <a:r>
              <a:rPr lang="ru-RU" sz="2800" b="1" dirty="0" smtClean="0"/>
              <a:t>Интернет ресурсы.</a:t>
            </a:r>
            <a:br>
              <a:rPr lang="ru-RU" sz="2800" b="1" dirty="0" smtClean="0"/>
            </a:br>
            <a:r>
              <a:rPr lang="ru-RU" sz="2800" dirty="0" smtClean="0"/>
              <a:t>1.</a:t>
            </a:r>
            <a:r>
              <a:rPr lang="en-US" sz="2800" dirty="0" smtClean="0"/>
              <a:t>http</a:t>
            </a:r>
            <a:r>
              <a:rPr lang="en-US" sz="2800" dirty="0"/>
              <a:t>://fortunerclub.ru/topic/145-</a:t>
            </a:r>
            <a:r>
              <a:rPr lang="ru-RU" sz="2800" dirty="0"/>
              <a:t>смешное-и-прикольное/?</a:t>
            </a:r>
            <a:r>
              <a:rPr lang="en-US" sz="2800" dirty="0" smtClean="0"/>
              <a:t>page=105</a:t>
            </a:r>
            <a:r>
              <a:rPr lang="ru-RU" sz="2800" dirty="0" smtClean="0"/>
              <a:t/>
            </a:r>
            <a:br>
              <a:rPr lang="ru-RU" sz="2800" dirty="0" smtClean="0"/>
            </a:br>
            <a:r>
              <a:rPr lang="ru-RU" sz="2800" dirty="0" smtClean="0"/>
              <a:t>2.</a:t>
            </a:r>
            <a:r>
              <a:rPr lang="en-US" sz="2800" dirty="0" smtClean="0"/>
              <a:t>http</a:t>
            </a:r>
            <a:r>
              <a:rPr lang="en-US" sz="2800" dirty="0"/>
              <a:t>://</a:t>
            </a:r>
            <a:r>
              <a:rPr lang="en-US" sz="2800" dirty="0" smtClean="0"/>
              <a:t>teacher.sfino.ru/view/2350887</a:t>
            </a:r>
            <a:r>
              <a:rPr lang="ru-RU" sz="2800" dirty="0" smtClean="0"/>
              <a:t/>
            </a:r>
            <a:br>
              <a:rPr lang="ru-RU" sz="2800" dirty="0" smtClean="0"/>
            </a:br>
            <a:r>
              <a:rPr lang="ru-RU" sz="2800" dirty="0" smtClean="0"/>
              <a:t>3.</a:t>
            </a:r>
            <a:r>
              <a:rPr lang="en-US" sz="2800" dirty="0" smtClean="0"/>
              <a:t>https</a:t>
            </a:r>
            <a:r>
              <a:rPr lang="en-US" sz="2800" dirty="0"/>
              <a:t>://</a:t>
            </a:r>
            <a:r>
              <a:rPr lang="en-US" sz="2800" dirty="0" smtClean="0"/>
              <a:t>infourok.ru/reshenie-starinnih-i-zanimatelnih-zadach-1183569.html</a:t>
            </a:r>
            <a:r>
              <a:rPr lang="ru-RU" sz="2800" dirty="0" smtClean="0"/>
              <a:t/>
            </a:r>
            <a:br>
              <a:rPr lang="ru-RU" sz="2800" dirty="0" smtClean="0"/>
            </a:br>
            <a:r>
              <a:rPr lang="ru-RU" sz="2800" dirty="0" smtClean="0"/>
              <a:t>4.</a:t>
            </a:r>
            <a:r>
              <a:rPr lang="en-US" sz="2800" dirty="0" smtClean="0"/>
              <a:t>http</a:t>
            </a:r>
            <a:r>
              <a:rPr lang="en-US" sz="2800" dirty="0"/>
              <a:t>://</a:t>
            </a:r>
            <a:r>
              <a:rPr lang="en-US" sz="2800" dirty="0" smtClean="0"/>
              <a:t>chgard26.tgl.net.ru/index.php?mod=subjects&amp;sub=125</a:t>
            </a:r>
            <a:r>
              <a:rPr lang="ru-RU" sz="2800" dirty="0" smtClean="0"/>
              <a:t/>
            </a:r>
            <a:br>
              <a:rPr lang="ru-RU" sz="2800" dirty="0" smtClean="0"/>
            </a:br>
            <a:r>
              <a:rPr lang="ru-RU" sz="2800" dirty="0" smtClean="0"/>
              <a:t>5.</a:t>
            </a:r>
            <a:r>
              <a:rPr lang="en-US" sz="2800" dirty="0" smtClean="0"/>
              <a:t>http</a:t>
            </a:r>
            <a:r>
              <a:rPr lang="en-US" sz="2800" dirty="0"/>
              <a:t>://globuss24.ru/doc/vneklassnoe-zanyatie-po-matematike-dlya-3-klassa</a:t>
            </a:r>
            <a:endParaRPr lang="ru-RU" sz="2800" dirty="0"/>
          </a:p>
        </p:txBody>
      </p:sp>
    </p:spTree>
    <p:extLst>
      <p:ext uri="{BB962C8B-B14F-4D97-AF65-F5344CB8AC3E}">
        <p14:creationId xmlns:p14="http://schemas.microsoft.com/office/powerpoint/2010/main" val="3955323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60648"/>
            <a:ext cx="8219256" cy="1156990"/>
          </a:xfrm>
        </p:spPr>
        <p:txBody>
          <a:bodyPr>
            <a:normAutofit/>
          </a:bodyPr>
          <a:lstStyle/>
          <a:p>
            <a:r>
              <a:rPr lang="ru-RU" sz="6000" b="1" dirty="0" smtClean="0">
                <a:solidFill>
                  <a:srgbClr val="C00000"/>
                </a:solidFill>
              </a:rPr>
              <a:t>«Визитная карточка»</a:t>
            </a:r>
            <a:endParaRPr lang="ru-RU" sz="6000" b="1" dirty="0">
              <a:solidFill>
                <a:srgbClr val="C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311" y="1694804"/>
            <a:ext cx="4766689" cy="5163195"/>
          </a:xfrm>
          <a:prstGeom prst="rect">
            <a:avLst/>
          </a:prstGeom>
        </p:spPr>
      </p:pic>
      <p:sp>
        <p:nvSpPr>
          <p:cNvPr id="5" name="Заголовок 2"/>
          <p:cNvSpPr txBox="1">
            <a:spLocks/>
          </p:cNvSpPr>
          <p:nvPr/>
        </p:nvSpPr>
        <p:spPr>
          <a:xfrm>
            <a:off x="2304" y="1710361"/>
            <a:ext cx="4065640" cy="38068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t>Придумать название команды и нарисовать эмблему. На выполнение задания 5 минут.</a:t>
            </a:r>
            <a:endParaRPr lang="ru-RU" sz="3600" dirty="0"/>
          </a:p>
        </p:txBody>
      </p:sp>
    </p:spTree>
    <p:extLst>
      <p:ext uri="{BB962C8B-B14F-4D97-AF65-F5344CB8AC3E}">
        <p14:creationId xmlns:p14="http://schemas.microsoft.com/office/powerpoint/2010/main" val="1689080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28568"/>
            <a:ext cx="8229600" cy="1600200"/>
          </a:xfrm>
        </p:spPr>
        <p:txBody>
          <a:bodyPr>
            <a:normAutofit/>
          </a:bodyPr>
          <a:lstStyle/>
          <a:p>
            <a:r>
              <a:rPr lang="ru-RU" sz="6000" b="1" dirty="0" smtClean="0">
                <a:solidFill>
                  <a:srgbClr val="C00000"/>
                </a:solidFill>
              </a:rPr>
              <a:t>«По порядку номеров»</a:t>
            </a:r>
            <a:endParaRPr lang="ru-RU" sz="6000" b="1" dirty="0">
              <a:solidFill>
                <a:srgbClr val="C00000"/>
              </a:solidFill>
            </a:endParaRPr>
          </a:p>
        </p:txBody>
      </p:sp>
      <p:sp>
        <p:nvSpPr>
          <p:cNvPr id="3" name="Заголовок 1"/>
          <p:cNvSpPr txBox="1">
            <a:spLocks/>
          </p:cNvSpPr>
          <p:nvPr/>
        </p:nvSpPr>
        <p:spPr>
          <a:xfrm>
            <a:off x="0" y="1196752"/>
            <a:ext cx="9144000" cy="20882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dirty="0" smtClean="0"/>
              <a:t>У каждого участника на спине номер от 0 до 9. Командам надо выстроиться в порядке возрастания, повернувшись спиной к зрителям. Выигрывает та команда, которая первой выполнит задание.</a:t>
            </a:r>
          </a:p>
          <a:p>
            <a:r>
              <a:rPr lang="ru-RU" sz="6000" b="1" dirty="0" smtClean="0"/>
              <a:t>0; 1; 2; 3; 4; 5; 6; 7; 8; 9.</a:t>
            </a:r>
            <a:endParaRPr lang="ru-RU" sz="6000"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0375" y="3284984"/>
            <a:ext cx="3027612" cy="3573016"/>
          </a:xfrm>
          <a:prstGeom prst="rect">
            <a:avLst/>
          </a:prstGeom>
        </p:spPr>
      </p:pic>
    </p:spTree>
    <p:extLst>
      <p:ext uri="{BB962C8B-B14F-4D97-AF65-F5344CB8AC3E}">
        <p14:creationId xmlns:p14="http://schemas.microsoft.com/office/powerpoint/2010/main" val="182742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3"/>
          <p:cNvSpPr txBox="1">
            <a:spLocks/>
          </p:cNvSpPr>
          <p:nvPr/>
        </p:nvSpPr>
        <p:spPr>
          <a:xfrm>
            <a:off x="7764280" y="1545380"/>
            <a:ext cx="1476164"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600" b="1" dirty="0"/>
          </a:p>
        </p:txBody>
      </p:sp>
      <p:sp>
        <p:nvSpPr>
          <p:cNvPr id="2" name="Заголовок 1"/>
          <p:cNvSpPr>
            <a:spLocks noGrp="1"/>
          </p:cNvSpPr>
          <p:nvPr>
            <p:ph type="title"/>
          </p:nvPr>
        </p:nvSpPr>
        <p:spPr>
          <a:xfrm>
            <a:off x="210344" y="58614"/>
            <a:ext cx="8579296" cy="1138138"/>
          </a:xfrm>
        </p:spPr>
        <p:txBody>
          <a:bodyPr>
            <a:normAutofit/>
          </a:bodyPr>
          <a:lstStyle/>
          <a:p>
            <a:r>
              <a:rPr lang="ru-RU" sz="5400" b="1" dirty="0" smtClean="0">
                <a:solidFill>
                  <a:srgbClr val="C00000"/>
                </a:solidFill>
              </a:rPr>
              <a:t>«Таблица умножения»</a:t>
            </a:r>
            <a:endParaRPr lang="ru-RU" sz="5400" b="1"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48" y="2830610"/>
            <a:ext cx="3873313" cy="3694734"/>
          </a:xfrm>
          <a:prstGeom prst="rect">
            <a:avLst/>
          </a:prstGeom>
        </p:spPr>
      </p:pic>
      <p:sp>
        <p:nvSpPr>
          <p:cNvPr id="26" name="Заголовок 1"/>
          <p:cNvSpPr txBox="1">
            <a:spLocks/>
          </p:cNvSpPr>
          <p:nvPr/>
        </p:nvSpPr>
        <p:spPr>
          <a:xfrm>
            <a:off x="5364088" y="1340768"/>
            <a:ext cx="3312368" cy="53062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5400" b="1" dirty="0"/>
          </a:p>
        </p:txBody>
      </p:sp>
      <p:sp>
        <p:nvSpPr>
          <p:cNvPr id="27" name="Заголовок 1"/>
          <p:cNvSpPr txBox="1">
            <a:spLocks/>
          </p:cNvSpPr>
          <p:nvPr/>
        </p:nvSpPr>
        <p:spPr>
          <a:xfrm>
            <a:off x="395536" y="793464"/>
            <a:ext cx="8568952" cy="2209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У каждого члена команды в руках цифра от 0 до 9. Командам предлагается решить примеры из таблицы умножения. Ребята, у которых в руках цифры, составляющие ответ примера, должны сесть на стулья и составить из своих карточек ответ. Если ответ правильный, то команда получает один балл.</a:t>
            </a:r>
            <a:endParaRPr lang="ru-RU" sz="2400" dirty="0"/>
          </a:p>
        </p:txBody>
      </p:sp>
      <p:sp>
        <p:nvSpPr>
          <p:cNvPr id="7" name="Заголовок 1"/>
          <p:cNvSpPr txBox="1">
            <a:spLocks/>
          </p:cNvSpPr>
          <p:nvPr/>
        </p:nvSpPr>
        <p:spPr>
          <a:xfrm>
            <a:off x="4211960" y="3356992"/>
            <a:ext cx="4752528"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Найдите произведение.</a:t>
            </a:r>
            <a:endParaRPr lang="ru-RU" sz="2400" b="1" dirty="0"/>
          </a:p>
        </p:txBody>
      </p:sp>
      <p:sp>
        <p:nvSpPr>
          <p:cNvPr id="8" name="Заголовок 1"/>
          <p:cNvSpPr txBox="1">
            <a:spLocks/>
          </p:cNvSpPr>
          <p:nvPr/>
        </p:nvSpPr>
        <p:spPr>
          <a:xfrm>
            <a:off x="4020801" y="3993877"/>
            <a:ext cx="1057295" cy="367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2 · 6;</a:t>
            </a:r>
            <a:endParaRPr lang="ru-RU" sz="2400" b="1" dirty="0"/>
          </a:p>
        </p:txBody>
      </p:sp>
      <p:sp>
        <p:nvSpPr>
          <p:cNvPr id="9" name="Заголовок 1"/>
          <p:cNvSpPr txBox="1">
            <a:spLocks/>
          </p:cNvSpPr>
          <p:nvPr/>
        </p:nvSpPr>
        <p:spPr>
          <a:xfrm>
            <a:off x="4825728" y="4001193"/>
            <a:ext cx="1080120" cy="3352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8 · 8;</a:t>
            </a:r>
            <a:endParaRPr lang="ru-RU" sz="2400" b="1" dirty="0"/>
          </a:p>
        </p:txBody>
      </p:sp>
      <p:sp>
        <p:nvSpPr>
          <p:cNvPr id="10" name="Заголовок 1"/>
          <p:cNvSpPr txBox="1">
            <a:spLocks/>
          </p:cNvSpPr>
          <p:nvPr/>
        </p:nvSpPr>
        <p:spPr>
          <a:xfrm>
            <a:off x="5623748" y="3988784"/>
            <a:ext cx="964475" cy="339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5 · 4;</a:t>
            </a:r>
            <a:endParaRPr lang="ru-RU" sz="2400" b="1" dirty="0"/>
          </a:p>
        </p:txBody>
      </p:sp>
      <p:sp>
        <p:nvSpPr>
          <p:cNvPr id="11" name="Заголовок 1"/>
          <p:cNvSpPr txBox="1">
            <a:spLocks/>
          </p:cNvSpPr>
          <p:nvPr/>
        </p:nvSpPr>
        <p:spPr>
          <a:xfrm>
            <a:off x="6349516" y="4001193"/>
            <a:ext cx="998788" cy="367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7 · 9;</a:t>
            </a:r>
            <a:endParaRPr lang="ru-RU" sz="2400" b="1" dirty="0"/>
          </a:p>
        </p:txBody>
      </p:sp>
      <p:sp>
        <p:nvSpPr>
          <p:cNvPr id="13" name="Заголовок 1"/>
          <p:cNvSpPr txBox="1">
            <a:spLocks/>
          </p:cNvSpPr>
          <p:nvPr/>
        </p:nvSpPr>
        <p:spPr>
          <a:xfrm>
            <a:off x="7038739" y="3972811"/>
            <a:ext cx="1088000" cy="4247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5 · 3;</a:t>
            </a:r>
            <a:endParaRPr lang="ru-RU" sz="2400" b="1" dirty="0"/>
          </a:p>
        </p:txBody>
      </p:sp>
      <p:sp>
        <p:nvSpPr>
          <p:cNvPr id="14" name="Заголовок 1"/>
          <p:cNvSpPr txBox="1">
            <a:spLocks/>
          </p:cNvSpPr>
          <p:nvPr/>
        </p:nvSpPr>
        <p:spPr>
          <a:xfrm>
            <a:off x="4020801" y="4420164"/>
            <a:ext cx="108012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8 · 9;</a:t>
            </a:r>
            <a:endParaRPr lang="ru-RU" sz="2400" b="1" dirty="0"/>
          </a:p>
        </p:txBody>
      </p:sp>
      <p:sp>
        <p:nvSpPr>
          <p:cNvPr id="15" name="Заголовок 1"/>
          <p:cNvSpPr txBox="1">
            <a:spLocks/>
          </p:cNvSpPr>
          <p:nvPr/>
        </p:nvSpPr>
        <p:spPr>
          <a:xfrm>
            <a:off x="4848270" y="4415348"/>
            <a:ext cx="1087049" cy="423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7 · 7;</a:t>
            </a:r>
            <a:endParaRPr lang="ru-RU" sz="2400" b="1" dirty="0"/>
          </a:p>
        </p:txBody>
      </p:sp>
      <p:sp>
        <p:nvSpPr>
          <p:cNvPr id="16" name="Заголовок 1"/>
          <p:cNvSpPr txBox="1">
            <a:spLocks/>
          </p:cNvSpPr>
          <p:nvPr/>
        </p:nvSpPr>
        <p:spPr>
          <a:xfrm>
            <a:off x="5724128" y="4478732"/>
            <a:ext cx="931272"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9 · 9;</a:t>
            </a:r>
            <a:endParaRPr lang="ru-RU" sz="2400" b="1" dirty="0"/>
          </a:p>
        </p:txBody>
      </p:sp>
      <p:sp>
        <p:nvSpPr>
          <p:cNvPr id="17" name="Заголовок 1"/>
          <p:cNvSpPr txBox="1">
            <a:spLocks/>
          </p:cNvSpPr>
          <p:nvPr/>
        </p:nvSpPr>
        <p:spPr>
          <a:xfrm>
            <a:off x="6444208" y="4478732"/>
            <a:ext cx="989736"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6 · 9;</a:t>
            </a:r>
            <a:endParaRPr lang="ru-RU" sz="2400" b="1" dirty="0"/>
          </a:p>
        </p:txBody>
      </p:sp>
      <p:sp>
        <p:nvSpPr>
          <p:cNvPr id="19" name="Заголовок 1"/>
          <p:cNvSpPr txBox="1">
            <a:spLocks/>
          </p:cNvSpPr>
          <p:nvPr/>
        </p:nvSpPr>
        <p:spPr>
          <a:xfrm>
            <a:off x="7164288" y="4478732"/>
            <a:ext cx="960032"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3 · 7.</a:t>
            </a:r>
            <a:endParaRPr lang="ru-RU" sz="2400" b="1" dirty="0"/>
          </a:p>
        </p:txBody>
      </p:sp>
      <p:sp>
        <p:nvSpPr>
          <p:cNvPr id="20" name="Заголовок 1"/>
          <p:cNvSpPr txBox="1">
            <a:spLocks/>
          </p:cNvSpPr>
          <p:nvPr/>
        </p:nvSpPr>
        <p:spPr>
          <a:xfrm>
            <a:off x="3824130" y="4833156"/>
            <a:ext cx="4824536" cy="6120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Произведение двух чисел  равно:</a:t>
            </a:r>
            <a:endParaRPr lang="ru-RU" sz="2400" b="1" dirty="0"/>
          </a:p>
        </p:txBody>
      </p:sp>
      <p:sp>
        <p:nvSpPr>
          <p:cNvPr id="21" name="Заголовок 1"/>
          <p:cNvSpPr txBox="1">
            <a:spLocks/>
          </p:cNvSpPr>
          <p:nvPr/>
        </p:nvSpPr>
        <p:spPr>
          <a:xfrm>
            <a:off x="4139952" y="5445224"/>
            <a:ext cx="1045816"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10;</a:t>
            </a:r>
            <a:endParaRPr lang="ru-RU" sz="2400" b="1" dirty="0"/>
          </a:p>
        </p:txBody>
      </p:sp>
      <p:sp>
        <p:nvSpPr>
          <p:cNvPr id="22" name="Заголовок 1"/>
          <p:cNvSpPr txBox="1">
            <a:spLocks/>
          </p:cNvSpPr>
          <p:nvPr/>
        </p:nvSpPr>
        <p:spPr>
          <a:xfrm>
            <a:off x="4680012" y="5445192"/>
            <a:ext cx="1118164" cy="504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27;</a:t>
            </a:r>
            <a:endParaRPr lang="ru-RU" sz="2400" b="1" dirty="0"/>
          </a:p>
        </p:txBody>
      </p:sp>
      <p:sp>
        <p:nvSpPr>
          <p:cNvPr id="23" name="Заголовок 1"/>
          <p:cNvSpPr txBox="1">
            <a:spLocks/>
          </p:cNvSpPr>
          <p:nvPr/>
        </p:nvSpPr>
        <p:spPr>
          <a:xfrm>
            <a:off x="5239094" y="5445192"/>
            <a:ext cx="1205114" cy="504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35;</a:t>
            </a:r>
            <a:endParaRPr lang="ru-RU" sz="2400" b="1" dirty="0"/>
          </a:p>
        </p:txBody>
      </p:sp>
      <p:sp>
        <p:nvSpPr>
          <p:cNvPr id="24" name="Заголовок 1"/>
          <p:cNvSpPr txBox="1">
            <a:spLocks/>
          </p:cNvSpPr>
          <p:nvPr/>
        </p:nvSpPr>
        <p:spPr>
          <a:xfrm>
            <a:off x="5841651" y="5445176"/>
            <a:ext cx="1222949" cy="504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56;</a:t>
            </a:r>
            <a:endParaRPr lang="ru-RU" sz="2400" b="1" dirty="0"/>
          </a:p>
        </p:txBody>
      </p:sp>
      <p:sp>
        <p:nvSpPr>
          <p:cNvPr id="25" name="Заголовок 1"/>
          <p:cNvSpPr txBox="1">
            <a:spLocks/>
          </p:cNvSpPr>
          <p:nvPr/>
        </p:nvSpPr>
        <p:spPr>
          <a:xfrm>
            <a:off x="6349516" y="5445176"/>
            <a:ext cx="1358828" cy="504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t> 72.</a:t>
            </a:r>
            <a:endParaRPr lang="ru-RU" sz="2400" b="1" dirty="0"/>
          </a:p>
        </p:txBody>
      </p:sp>
    </p:spTree>
    <p:extLst>
      <p:ext uri="{BB962C8B-B14F-4D97-AF65-F5344CB8AC3E}">
        <p14:creationId xmlns:p14="http://schemas.microsoft.com/office/powerpoint/2010/main" val="25130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heel(1)">
                                      <p:cBhvr>
                                        <p:cTn id="72" dur="20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heel(1)">
                                      <p:cBhvr>
                                        <p:cTn id="77" dur="2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heel(1)">
                                      <p:cBhvr>
                                        <p:cTn id="82" dur="2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heel(1)">
                                      <p:cBhvr>
                                        <p:cTn id="87" dur="20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heel(1)">
                                      <p:cBhvr>
                                        <p:cTn id="9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8" grpId="0"/>
      <p:bldP spid="9" grpId="0"/>
      <p:bldP spid="10" grpId="0"/>
      <p:bldP spid="11" grpId="0"/>
      <p:bldP spid="13" grpId="0"/>
      <p:bldP spid="14" grpId="0"/>
      <p:bldP spid="15" grpId="0"/>
      <p:bldP spid="16" grpId="0"/>
      <p:bldP spid="17"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08448" y="-209612"/>
            <a:ext cx="8615136" cy="2848700"/>
          </a:xfrm>
        </p:spPr>
        <p:txBody>
          <a:bodyPr>
            <a:normAutofit/>
          </a:bodyPr>
          <a:lstStyle/>
          <a:p>
            <a:r>
              <a:rPr lang="ru-RU" sz="3600" b="1" dirty="0" smtClean="0">
                <a:solidFill>
                  <a:srgbClr val="FF0000"/>
                </a:solidFill>
              </a:rPr>
              <a:t>Считай не зевай!</a:t>
            </a:r>
            <a:br>
              <a:rPr lang="ru-RU" sz="3600" b="1" dirty="0" smtClean="0">
                <a:solidFill>
                  <a:srgbClr val="FF0000"/>
                </a:solidFill>
              </a:rPr>
            </a:br>
            <a:r>
              <a:rPr lang="ru-RU" sz="2400" dirty="0" smtClean="0"/>
              <a:t>Найти значение выражений. Та команда, которая первой </a:t>
            </a:r>
            <a:r>
              <a:rPr lang="ru-RU" sz="2400" dirty="0" smtClean="0">
                <a:effectLst/>
              </a:rPr>
              <a:t>поднимет</a:t>
            </a:r>
            <a:r>
              <a:rPr lang="ru-RU" sz="2400" dirty="0" smtClean="0"/>
              <a:t> сигнальную карточку, имеет право отвечать. Каждый правильный ответ – один балл.</a:t>
            </a:r>
            <a:endParaRPr lang="ru-RU" sz="3600" b="1" dirty="0">
              <a:solidFill>
                <a:srgbClr val="FF0000"/>
              </a:solidFill>
            </a:endParaRPr>
          </a:p>
        </p:txBody>
      </p:sp>
      <p:sp>
        <p:nvSpPr>
          <p:cNvPr id="5" name="Заголовок 3"/>
          <p:cNvSpPr txBox="1">
            <a:spLocks/>
          </p:cNvSpPr>
          <p:nvPr/>
        </p:nvSpPr>
        <p:spPr>
          <a:xfrm>
            <a:off x="179512" y="2264307"/>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72 : 8 + 51</a:t>
            </a:r>
            <a:endParaRPr lang="ru-RU" sz="3600" b="1" dirty="0"/>
          </a:p>
        </p:txBody>
      </p:sp>
      <p:sp>
        <p:nvSpPr>
          <p:cNvPr id="6" name="Заголовок 3"/>
          <p:cNvSpPr txBox="1">
            <a:spLocks/>
          </p:cNvSpPr>
          <p:nvPr/>
        </p:nvSpPr>
        <p:spPr>
          <a:xfrm>
            <a:off x="2740772" y="2279538"/>
            <a:ext cx="1210440" cy="7109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60</a:t>
            </a:r>
            <a:endParaRPr lang="ru-RU" sz="3600" b="1" dirty="0"/>
          </a:p>
        </p:txBody>
      </p:sp>
      <p:sp>
        <p:nvSpPr>
          <p:cNvPr id="7" name="Заголовок 3"/>
          <p:cNvSpPr txBox="1">
            <a:spLocks/>
          </p:cNvSpPr>
          <p:nvPr/>
        </p:nvSpPr>
        <p:spPr>
          <a:xfrm>
            <a:off x="179512" y="2990450"/>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56 : 7 · 5</a:t>
            </a:r>
            <a:endParaRPr lang="ru-RU" sz="3600" b="1" dirty="0"/>
          </a:p>
        </p:txBody>
      </p:sp>
      <p:sp>
        <p:nvSpPr>
          <p:cNvPr id="8" name="Заголовок 3"/>
          <p:cNvSpPr txBox="1">
            <a:spLocks/>
          </p:cNvSpPr>
          <p:nvPr/>
        </p:nvSpPr>
        <p:spPr>
          <a:xfrm>
            <a:off x="2740772" y="2970397"/>
            <a:ext cx="1152128"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40</a:t>
            </a:r>
            <a:endParaRPr lang="ru-RU" sz="3600" b="1" dirty="0"/>
          </a:p>
        </p:txBody>
      </p:sp>
      <p:sp>
        <p:nvSpPr>
          <p:cNvPr id="9" name="Заголовок 3"/>
          <p:cNvSpPr txBox="1">
            <a:spLocks/>
          </p:cNvSpPr>
          <p:nvPr/>
        </p:nvSpPr>
        <p:spPr>
          <a:xfrm>
            <a:off x="208128" y="3574114"/>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60 : 15 · 9 + 14 </a:t>
            </a:r>
            <a:endParaRPr lang="ru-RU" sz="3600" b="1" dirty="0"/>
          </a:p>
        </p:txBody>
      </p:sp>
      <p:sp>
        <p:nvSpPr>
          <p:cNvPr id="10" name="Заголовок 3"/>
          <p:cNvSpPr txBox="1">
            <a:spLocks/>
          </p:cNvSpPr>
          <p:nvPr/>
        </p:nvSpPr>
        <p:spPr>
          <a:xfrm>
            <a:off x="3267340" y="3536842"/>
            <a:ext cx="1232152" cy="7370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50</a:t>
            </a:r>
            <a:endParaRPr lang="ru-RU" sz="3600" b="1" dirty="0"/>
          </a:p>
        </p:txBody>
      </p:sp>
      <p:sp>
        <p:nvSpPr>
          <p:cNvPr id="11" name="Заголовок 3"/>
          <p:cNvSpPr txBox="1">
            <a:spLocks/>
          </p:cNvSpPr>
          <p:nvPr/>
        </p:nvSpPr>
        <p:spPr>
          <a:xfrm>
            <a:off x="435548" y="4083290"/>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(40 – 13) : 9 + 17</a:t>
            </a:r>
            <a:endParaRPr lang="ru-RU" sz="3600" b="1" dirty="0"/>
          </a:p>
        </p:txBody>
      </p:sp>
      <p:sp>
        <p:nvSpPr>
          <p:cNvPr id="12" name="Заголовок 3"/>
          <p:cNvSpPr txBox="1">
            <a:spLocks/>
          </p:cNvSpPr>
          <p:nvPr/>
        </p:nvSpPr>
        <p:spPr>
          <a:xfrm>
            <a:off x="3316836" y="4091062"/>
            <a:ext cx="1566052"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20</a:t>
            </a:r>
            <a:endParaRPr lang="ru-RU" sz="3600" b="1" dirty="0"/>
          </a:p>
        </p:txBody>
      </p:sp>
      <p:sp>
        <p:nvSpPr>
          <p:cNvPr id="13" name="Заголовок 3"/>
          <p:cNvSpPr txBox="1">
            <a:spLocks/>
          </p:cNvSpPr>
          <p:nvPr/>
        </p:nvSpPr>
        <p:spPr>
          <a:xfrm>
            <a:off x="435548" y="4797152"/>
            <a:ext cx="3384376" cy="70609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(88 – 19) : 23 · 15</a:t>
            </a:r>
            <a:endParaRPr lang="ru-RU" sz="3600" b="1" dirty="0"/>
          </a:p>
        </p:txBody>
      </p:sp>
      <p:sp>
        <p:nvSpPr>
          <p:cNvPr id="14" name="Заголовок 3"/>
          <p:cNvSpPr txBox="1">
            <a:spLocks/>
          </p:cNvSpPr>
          <p:nvPr/>
        </p:nvSpPr>
        <p:spPr>
          <a:xfrm>
            <a:off x="3521036" y="4789380"/>
            <a:ext cx="1289952" cy="7048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45</a:t>
            </a:r>
            <a:endParaRPr lang="ru-RU" sz="3600" b="1" dirty="0"/>
          </a:p>
        </p:txBody>
      </p:sp>
      <p:sp>
        <p:nvSpPr>
          <p:cNvPr id="15" name="Заголовок 3"/>
          <p:cNvSpPr txBox="1">
            <a:spLocks/>
          </p:cNvSpPr>
          <p:nvPr/>
        </p:nvSpPr>
        <p:spPr>
          <a:xfrm>
            <a:off x="4379888" y="2124662"/>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6 · 13 – 22 </a:t>
            </a:r>
            <a:endParaRPr lang="ru-RU" sz="3600" b="1" dirty="0"/>
          </a:p>
        </p:txBody>
      </p:sp>
      <p:sp>
        <p:nvSpPr>
          <p:cNvPr id="16" name="Заголовок 3"/>
          <p:cNvSpPr txBox="1">
            <a:spLocks/>
          </p:cNvSpPr>
          <p:nvPr/>
        </p:nvSpPr>
        <p:spPr>
          <a:xfrm>
            <a:off x="6948264" y="2120774"/>
            <a:ext cx="1296144" cy="727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56</a:t>
            </a:r>
            <a:endParaRPr lang="ru-RU" sz="3600" b="1" dirty="0"/>
          </a:p>
        </p:txBody>
      </p:sp>
      <p:sp>
        <p:nvSpPr>
          <p:cNvPr id="17" name="Заголовок 3"/>
          <p:cNvSpPr txBox="1">
            <a:spLocks/>
          </p:cNvSpPr>
          <p:nvPr/>
        </p:nvSpPr>
        <p:spPr>
          <a:xfrm>
            <a:off x="4716016" y="2830752"/>
            <a:ext cx="3384376" cy="70609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(46 + 18) : 16 + 25 </a:t>
            </a:r>
            <a:endParaRPr lang="ru-RU" sz="3600" b="1" dirty="0"/>
          </a:p>
        </p:txBody>
      </p:sp>
      <p:sp>
        <p:nvSpPr>
          <p:cNvPr id="18" name="Заголовок 3"/>
          <p:cNvSpPr txBox="1">
            <a:spLocks/>
          </p:cNvSpPr>
          <p:nvPr/>
        </p:nvSpPr>
        <p:spPr>
          <a:xfrm>
            <a:off x="7764280" y="1545380"/>
            <a:ext cx="1476164"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600" b="1" dirty="0"/>
          </a:p>
        </p:txBody>
      </p:sp>
      <p:sp>
        <p:nvSpPr>
          <p:cNvPr id="19" name="Заголовок 3"/>
          <p:cNvSpPr txBox="1">
            <a:spLocks/>
          </p:cNvSpPr>
          <p:nvPr/>
        </p:nvSpPr>
        <p:spPr>
          <a:xfrm>
            <a:off x="7764280" y="2811274"/>
            <a:ext cx="1286404"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29</a:t>
            </a:r>
            <a:endParaRPr lang="ru-RU" sz="3600" b="1" dirty="0"/>
          </a:p>
        </p:txBody>
      </p:sp>
      <p:sp>
        <p:nvSpPr>
          <p:cNvPr id="20" name="Заголовок 3"/>
          <p:cNvSpPr txBox="1">
            <a:spLocks/>
          </p:cNvSpPr>
          <p:nvPr/>
        </p:nvSpPr>
        <p:spPr>
          <a:xfrm>
            <a:off x="4574820" y="3429000"/>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(100 – 55) · 2</a:t>
            </a:r>
            <a:endParaRPr lang="ru-RU" sz="3600" b="1" dirty="0"/>
          </a:p>
        </p:txBody>
      </p:sp>
      <p:sp>
        <p:nvSpPr>
          <p:cNvPr id="21" name="Заголовок 3"/>
          <p:cNvSpPr txBox="1">
            <a:spLocks/>
          </p:cNvSpPr>
          <p:nvPr/>
        </p:nvSpPr>
        <p:spPr>
          <a:xfrm>
            <a:off x="7380312" y="3418214"/>
            <a:ext cx="1260648" cy="7168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90</a:t>
            </a:r>
            <a:endParaRPr lang="ru-RU" sz="3600" b="1" dirty="0"/>
          </a:p>
        </p:txBody>
      </p:sp>
      <p:sp>
        <p:nvSpPr>
          <p:cNvPr id="22" name="Заголовок 3"/>
          <p:cNvSpPr txBox="1">
            <a:spLocks/>
          </p:cNvSpPr>
          <p:nvPr/>
        </p:nvSpPr>
        <p:spPr>
          <a:xfrm>
            <a:off x="4574820" y="4019054"/>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90 : 18 · 15</a:t>
            </a:r>
            <a:endParaRPr lang="ru-RU" sz="3600" b="1" dirty="0"/>
          </a:p>
        </p:txBody>
      </p:sp>
      <p:sp>
        <p:nvSpPr>
          <p:cNvPr id="23" name="Заголовок 3"/>
          <p:cNvSpPr txBox="1">
            <a:spLocks/>
          </p:cNvSpPr>
          <p:nvPr/>
        </p:nvSpPr>
        <p:spPr>
          <a:xfrm>
            <a:off x="7286111" y="4010404"/>
            <a:ext cx="1195514"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75</a:t>
            </a:r>
            <a:endParaRPr lang="ru-RU" sz="3600" b="1" dirty="0"/>
          </a:p>
        </p:txBody>
      </p:sp>
      <p:sp>
        <p:nvSpPr>
          <p:cNvPr id="24" name="Заголовок 3"/>
          <p:cNvSpPr txBox="1">
            <a:spLocks/>
          </p:cNvSpPr>
          <p:nvPr/>
        </p:nvSpPr>
        <p:spPr>
          <a:xfrm>
            <a:off x="4574820" y="4725144"/>
            <a:ext cx="3384376"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(98 – 59) : 3 </a:t>
            </a:r>
            <a:endParaRPr lang="ru-RU" sz="3600" b="1" dirty="0"/>
          </a:p>
        </p:txBody>
      </p:sp>
      <p:sp>
        <p:nvSpPr>
          <p:cNvPr id="25" name="Заголовок 3"/>
          <p:cNvSpPr txBox="1">
            <a:spLocks/>
          </p:cNvSpPr>
          <p:nvPr/>
        </p:nvSpPr>
        <p:spPr>
          <a:xfrm>
            <a:off x="7328816" y="4725144"/>
            <a:ext cx="1055272"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t>= 13</a:t>
            </a:r>
            <a:endParaRPr lang="ru-RU" sz="3600" b="1" dirty="0"/>
          </a:p>
        </p:txBody>
      </p:sp>
    </p:spTree>
    <p:extLst>
      <p:ext uri="{BB962C8B-B14F-4D97-AF65-F5344CB8AC3E}">
        <p14:creationId xmlns:p14="http://schemas.microsoft.com/office/powerpoint/2010/main" val="13507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56608" cy="692696"/>
          </a:xfrm>
        </p:spPr>
        <p:txBody>
          <a:bodyPr>
            <a:noAutofit/>
          </a:bodyPr>
          <a:lstStyle/>
          <a:p>
            <a:r>
              <a:rPr lang="ru-RU" sz="4000" b="1" dirty="0" smtClean="0">
                <a:solidFill>
                  <a:srgbClr val="C00000"/>
                </a:solidFill>
              </a:rPr>
              <a:t>«Задачи – шутки»</a:t>
            </a:r>
            <a:endParaRPr lang="ru-RU" sz="4000" b="1" dirty="0">
              <a:solidFill>
                <a:srgbClr val="C00000"/>
              </a:solidFill>
            </a:endParaRPr>
          </a:p>
        </p:txBody>
      </p:sp>
      <p:sp>
        <p:nvSpPr>
          <p:cNvPr id="3" name="Заголовок 1"/>
          <p:cNvSpPr txBox="1">
            <a:spLocks/>
          </p:cNvSpPr>
          <p:nvPr/>
        </p:nvSpPr>
        <p:spPr>
          <a:xfrm>
            <a:off x="20640" y="615824"/>
            <a:ext cx="9135968" cy="1539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1. В автобусе ехало 50 человек; на остановке 7 человек вошло, трое вышло; на следующей вошел один, а вышло 4; на следующей 5 вошло, вышло 8; на следующей вышло 15, вошло 2. Сколько остановок сделал автобус?</a:t>
            </a:r>
            <a:endParaRPr lang="ru-RU" sz="2400" dirty="0"/>
          </a:p>
        </p:txBody>
      </p:sp>
      <p:sp>
        <p:nvSpPr>
          <p:cNvPr id="4" name="Заголовок 1"/>
          <p:cNvSpPr txBox="1">
            <a:spLocks/>
          </p:cNvSpPr>
          <p:nvPr/>
        </p:nvSpPr>
        <p:spPr>
          <a:xfrm>
            <a:off x="6516216" y="1556792"/>
            <a:ext cx="225936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FF0000"/>
                </a:solidFill>
              </a:rPr>
              <a:t>Четыре</a:t>
            </a:r>
            <a:endParaRPr lang="ru-RU" sz="2800" b="1" dirty="0">
              <a:solidFill>
                <a:srgbClr val="FF0000"/>
              </a:solidFill>
            </a:endParaRPr>
          </a:p>
        </p:txBody>
      </p:sp>
      <p:sp>
        <p:nvSpPr>
          <p:cNvPr id="5" name="Заголовок 1"/>
          <p:cNvSpPr txBox="1">
            <a:spLocks/>
          </p:cNvSpPr>
          <p:nvPr/>
        </p:nvSpPr>
        <p:spPr>
          <a:xfrm>
            <a:off x="-10280" y="2147768"/>
            <a:ext cx="9144000" cy="6548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2. В каком месяце в году есть 28 дней?</a:t>
            </a:r>
            <a:endParaRPr lang="ru-RU" sz="2400" dirty="0"/>
          </a:p>
        </p:txBody>
      </p:sp>
      <p:sp>
        <p:nvSpPr>
          <p:cNvPr id="6" name="Заголовок 1"/>
          <p:cNvSpPr txBox="1">
            <a:spLocks/>
          </p:cNvSpPr>
          <p:nvPr/>
        </p:nvSpPr>
        <p:spPr>
          <a:xfrm>
            <a:off x="6517312" y="2060920"/>
            <a:ext cx="225936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FF0000"/>
                </a:solidFill>
              </a:rPr>
              <a:t>В любом</a:t>
            </a:r>
            <a:endParaRPr lang="ru-RU" sz="2800" b="1" dirty="0">
              <a:solidFill>
                <a:srgbClr val="FF0000"/>
              </a:solidFill>
            </a:endParaRPr>
          </a:p>
        </p:txBody>
      </p:sp>
      <p:sp>
        <p:nvSpPr>
          <p:cNvPr id="7" name="Заголовок 1"/>
          <p:cNvSpPr txBox="1">
            <a:spLocks/>
          </p:cNvSpPr>
          <p:nvPr/>
        </p:nvSpPr>
        <p:spPr>
          <a:xfrm>
            <a:off x="8048" y="2708920"/>
            <a:ext cx="9154280" cy="25202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3.Недалеко от берега стоит корабль со спущенной вдоль борта на воду веревочной лестницей. У лестницы 10 ступенек. Расстояние между ступеньками 30 см. самая нижняя ступенька касается поверхности воды. Океан спокоен, но начинается прилив, который поднимет воду за каждый час на 15 см. Через сколько времени покроется водой третья ступенька веревочной лестницы?</a:t>
            </a:r>
            <a:endParaRPr lang="ru-RU" sz="2400" dirty="0"/>
          </a:p>
        </p:txBody>
      </p:sp>
      <p:sp>
        <p:nvSpPr>
          <p:cNvPr id="8" name="Заголовок 1"/>
          <p:cNvSpPr txBox="1">
            <a:spLocks/>
          </p:cNvSpPr>
          <p:nvPr/>
        </p:nvSpPr>
        <p:spPr>
          <a:xfrm>
            <a:off x="-6800" y="5085184"/>
            <a:ext cx="916340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FF0000"/>
                </a:solidFill>
              </a:rPr>
              <a:t>Никогда не покроется водой третья ступенька веревочной лестницы</a:t>
            </a:r>
            <a:endParaRPr lang="ru-RU" sz="2800" b="1" dirty="0">
              <a:solidFill>
                <a:srgbClr val="FF0000"/>
              </a:solidFill>
            </a:endParaRPr>
          </a:p>
        </p:txBody>
      </p:sp>
    </p:spTree>
    <p:extLst>
      <p:ext uri="{BB962C8B-B14F-4D97-AF65-F5344CB8AC3E}">
        <p14:creationId xmlns:p14="http://schemas.microsoft.com/office/powerpoint/2010/main" val="37237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2348880"/>
          </a:xfrm>
        </p:spPr>
        <p:txBody>
          <a:bodyPr>
            <a:normAutofit/>
          </a:bodyPr>
          <a:lstStyle/>
          <a:p>
            <a:r>
              <a:rPr lang="ru-RU" sz="2400" dirty="0" smtClean="0"/>
              <a:t>4. В полдень из Москвы в Тулу выходит автобус с пассажирами. Часом позже из Тулы в Москву выезжает велосипедист и едет по тому же шоссе, но, конечно, значительно медленнее, чем автобус. Когда пассажиры автобуса и велосипедисты встретятся, то кто из них будет дальше от Москвы?</a:t>
            </a:r>
            <a:endParaRPr lang="ru-RU" sz="2400" dirty="0"/>
          </a:p>
        </p:txBody>
      </p:sp>
      <p:sp>
        <p:nvSpPr>
          <p:cNvPr id="3" name="Заголовок 1"/>
          <p:cNvSpPr txBox="1">
            <a:spLocks/>
          </p:cNvSpPr>
          <p:nvPr/>
        </p:nvSpPr>
        <p:spPr>
          <a:xfrm>
            <a:off x="251520" y="2132856"/>
            <a:ext cx="8668072"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solidFill>
                  <a:srgbClr val="FF0000"/>
                </a:solidFill>
              </a:rPr>
              <a:t>Встретившиеся путешественники окажутся в одном месте, и, следовательно, на одинаковом расстоянии от Москвы.</a:t>
            </a:r>
            <a:endParaRPr lang="ru-RU" sz="2800" b="1" dirty="0">
              <a:solidFill>
                <a:srgbClr val="FF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3068960"/>
            <a:ext cx="3049504" cy="3789040"/>
          </a:xfrm>
          <a:prstGeom prst="rect">
            <a:avLst/>
          </a:prstGeom>
        </p:spPr>
      </p:pic>
    </p:spTree>
    <p:extLst>
      <p:ext uri="{BB962C8B-B14F-4D97-AF65-F5344CB8AC3E}">
        <p14:creationId xmlns:p14="http://schemas.microsoft.com/office/powerpoint/2010/main" val="421543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340" y="0"/>
            <a:ext cx="8507288" cy="634082"/>
          </a:xfrm>
        </p:spPr>
        <p:txBody>
          <a:bodyPr>
            <a:normAutofit fontScale="90000"/>
          </a:bodyPr>
          <a:lstStyle/>
          <a:p>
            <a:r>
              <a:rPr lang="ru-RU" b="1" dirty="0" smtClean="0">
                <a:solidFill>
                  <a:srgbClr val="C00000"/>
                </a:solidFill>
              </a:rPr>
              <a:t>Кроссворд.</a:t>
            </a:r>
            <a:endParaRPr lang="ru-RU" b="1" dirty="0">
              <a:solidFill>
                <a:srgbClr val="C00000"/>
              </a:solidFill>
            </a:endParaRPr>
          </a:p>
        </p:txBody>
      </p:sp>
      <p:sp>
        <p:nvSpPr>
          <p:cNvPr id="3" name="Заголовок 1"/>
          <p:cNvSpPr txBox="1">
            <a:spLocks/>
          </p:cNvSpPr>
          <p:nvPr/>
        </p:nvSpPr>
        <p:spPr>
          <a:xfrm>
            <a:off x="4572000" y="1052736"/>
            <a:ext cx="4572000" cy="56886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ru-RU" sz="2800" dirty="0"/>
          </a:p>
        </p:txBody>
      </p:sp>
      <p:sp>
        <p:nvSpPr>
          <p:cNvPr id="4" name="Прямоугольник 3"/>
          <p:cNvSpPr/>
          <p:nvPr/>
        </p:nvSpPr>
        <p:spPr>
          <a:xfrm>
            <a:off x="5436096" y="491310"/>
            <a:ext cx="3384376" cy="6370975"/>
          </a:xfrm>
          <a:prstGeom prst="rect">
            <a:avLst/>
          </a:prstGeom>
        </p:spPr>
        <p:txBody>
          <a:bodyPr wrap="square">
            <a:spAutoFit/>
          </a:bodyPr>
          <a:lstStyle/>
          <a:p>
            <a:r>
              <a:rPr lang="ru-RU" b="1" dirty="0"/>
              <a:t> </a:t>
            </a:r>
            <a:r>
              <a:rPr lang="ru-RU" sz="2400" b="1" dirty="0"/>
              <a:t>По горизонтали:</a:t>
            </a:r>
          </a:p>
          <a:p>
            <a:r>
              <a:rPr lang="ru-RU" sz="2400" dirty="0" smtClean="0"/>
              <a:t>1. Свойство </a:t>
            </a:r>
            <a:r>
              <a:rPr lang="ru-RU" sz="2400" dirty="0"/>
              <a:t>сложения, выраженное равенством </a:t>
            </a:r>
            <a:r>
              <a:rPr lang="ru-RU" sz="2400" dirty="0" smtClean="0"/>
              <a:t>                        а </a:t>
            </a:r>
            <a:r>
              <a:rPr lang="ru-RU" sz="2400" dirty="0"/>
              <a:t>+ (в + с) = (а + в) + с   </a:t>
            </a:r>
            <a:endParaRPr lang="ru-RU" sz="2400" dirty="0" smtClean="0"/>
          </a:p>
          <a:p>
            <a:r>
              <a:rPr lang="ru-RU" sz="2400" dirty="0" smtClean="0"/>
              <a:t>3</a:t>
            </a:r>
            <a:r>
              <a:rPr lang="ru-RU" sz="2400" dirty="0"/>
              <a:t>. Математическое действие. </a:t>
            </a:r>
            <a:endParaRPr lang="ru-RU" sz="2400" dirty="0" smtClean="0"/>
          </a:p>
          <a:p>
            <a:r>
              <a:rPr lang="ru-RU" sz="2400" dirty="0" smtClean="0"/>
              <a:t>5</a:t>
            </a:r>
            <a:r>
              <a:rPr lang="ru-RU" sz="2400" dirty="0"/>
              <a:t>. Результат сложения. </a:t>
            </a:r>
            <a:endParaRPr lang="ru-RU" sz="2400" dirty="0" smtClean="0"/>
          </a:p>
          <a:p>
            <a:r>
              <a:rPr lang="ru-RU" sz="2400" dirty="0" smtClean="0"/>
              <a:t>6</a:t>
            </a:r>
            <a:r>
              <a:rPr lang="ru-RU" sz="2400" dirty="0"/>
              <a:t>. Часть прямой. </a:t>
            </a:r>
            <a:endParaRPr lang="ru-RU" sz="2400" dirty="0" smtClean="0"/>
          </a:p>
          <a:p>
            <a:r>
              <a:rPr lang="ru-RU" sz="2400" dirty="0" smtClean="0"/>
              <a:t>7</a:t>
            </a:r>
            <a:r>
              <a:rPr lang="ru-RU" sz="2400" dirty="0"/>
              <a:t>. Сумма длин всех сторон. </a:t>
            </a:r>
            <a:endParaRPr lang="ru-RU" sz="2400" dirty="0" smtClean="0"/>
          </a:p>
          <a:p>
            <a:r>
              <a:rPr lang="ru-RU" sz="2400" b="1" dirty="0" smtClean="0"/>
              <a:t>По </a:t>
            </a:r>
            <a:r>
              <a:rPr lang="ru-RU" sz="2400" b="1" dirty="0"/>
              <a:t>вертикали:</a:t>
            </a:r>
          </a:p>
          <a:p>
            <a:r>
              <a:rPr lang="ru-RU" sz="2400" dirty="0"/>
              <a:t>2. Многоугольник. </a:t>
            </a:r>
            <a:endParaRPr lang="ru-RU" sz="2400" dirty="0" smtClean="0"/>
          </a:p>
          <a:p>
            <a:r>
              <a:rPr lang="ru-RU" sz="2400" dirty="0" smtClean="0"/>
              <a:t>4</a:t>
            </a:r>
            <a:r>
              <a:rPr lang="ru-RU" sz="2400" dirty="0"/>
              <a:t>. Знак математического действия. </a:t>
            </a:r>
            <a:endParaRPr lang="ru-RU" sz="2400" dirty="0" smtClean="0"/>
          </a:p>
          <a:p>
            <a:r>
              <a:rPr lang="ru-RU" sz="2400" dirty="0" smtClean="0"/>
              <a:t>8</a:t>
            </a:r>
            <a:r>
              <a:rPr lang="ru-RU" sz="2400" dirty="0"/>
              <a:t>. Равенство, содержащее букву.  </a:t>
            </a:r>
          </a:p>
        </p:txBody>
      </p:sp>
      <p:cxnSp>
        <p:nvCxnSpPr>
          <p:cNvPr id="6" name="Прямая соединительная линия 5"/>
          <p:cNvCxnSpPr/>
          <p:nvPr/>
        </p:nvCxnSpPr>
        <p:spPr>
          <a:xfrm>
            <a:off x="495572" y="845064"/>
            <a:ext cx="4652492" cy="4028"/>
          </a:xfrm>
          <a:prstGeom prst="line">
            <a:avLst/>
          </a:prstGeom>
        </p:spPr>
        <p:style>
          <a:lnRef idx="1">
            <a:schemeClr val="dk1"/>
          </a:lnRef>
          <a:fillRef idx="0">
            <a:schemeClr val="dk1"/>
          </a:fillRef>
          <a:effectRef idx="0">
            <a:schemeClr val="dk1"/>
          </a:effectRef>
          <a:fontRef idx="minor">
            <a:schemeClr val="tx1"/>
          </a:fontRef>
        </p:style>
      </p:cxnSp>
      <p:cxnSp>
        <p:nvCxnSpPr>
          <p:cNvPr id="9" name="Прямая соединительная линия 8"/>
          <p:cNvCxnSpPr/>
          <p:nvPr/>
        </p:nvCxnSpPr>
        <p:spPr>
          <a:xfrm>
            <a:off x="467544" y="1218496"/>
            <a:ext cx="4680520" cy="0"/>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a:off x="495572" y="858456"/>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a:off x="850496" y="858456"/>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a:off x="1213960" y="858456"/>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p:nvCxnSpPr>
        <p:spPr>
          <a:xfrm>
            <a:off x="1568280" y="84088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flipH="1">
            <a:off x="1917036" y="836712"/>
            <a:ext cx="9488" cy="3960440"/>
          </a:xfrm>
          <a:prstGeom prst="line">
            <a:avLst/>
          </a:prstGeom>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p:nvPr/>
        </p:nvCxnSpPr>
        <p:spPr>
          <a:xfrm flipH="1">
            <a:off x="2267744" y="845064"/>
            <a:ext cx="32" cy="3960440"/>
          </a:xfrm>
          <a:prstGeom prst="line">
            <a:avLst/>
          </a:prstGeom>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p:cNvCxnSpPr/>
          <p:nvPr/>
        </p:nvCxnSpPr>
        <p:spPr>
          <a:xfrm>
            <a:off x="2627784" y="845064"/>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p:nvPr/>
        </p:nvCxnSpPr>
        <p:spPr>
          <a:xfrm>
            <a:off x="2987824" y="858456"/>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p:nvPr/>
        </p:nvCxnSpPr>
        <p:spPr>
          <a:xfrm>
            <a:off x="3347864" y="845064"/>
            <a:ext cx="0" cy="2151888"/>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a:off x="3707904" y="836712"/>
            <a:ext cx="0" cy="2160240"/>
          </a:xfrm>
          <a:prstGeom prst="line">
            <a:avLst/>
          </a:prstGeom>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4067944" y="84088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p:cNvCxnSpPr/>
          <p:nvPr/>
        </p:nvCxnSpPr>
        <p:spPr>
          <a:xfrm>
            <a:off x="4421128" y="84088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a:off x="4775448" y="84909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a:off x="5138912" y="84088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p:cNvCxnSpPr/>
          <p:nvPr/>
        </p:nvCxnSpPr>
        <p:spPr>
          <a:xfrm>
            <a:off x="1568280" y="1556792"/>
            <a:ext cx="2499664" cy="0"/>
          </a:xfrm>
          <a:prstGeom prst="line">
            <a:avLst/>
          </a:prstGeom>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p:cNvCxnSpPr/>
          <p:nvPr/>
        </p:nvCxnSpPr>
        <p:spPr>
          <a:xfrm>
            <a:off x="1568280" y="1921008"/>
            <a:ext cx="2499664" cy="0"/>
          </a:xfrm>
          <a:prstGeom prst="line">
            <a:avLst/>
          </a:prstGeom>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p:cNvCxnSpPr/>
          <p:nvPr/>
        </p:nvCxnSpPr>
        <p:spPr>
          <a:xfrm>
            <a:off x="1919740" y="227687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p:cNvCxnSpPr/>
          <p:nvPr/>
        </p:nvCxnSpPr>
        <p:spPr>
          <a:xfrm>
            <a:off x="1919740" y="263691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a:off x="1919740" y="2996952"/>
            <a:ext cx="1068084" cy="0"/>
          </a:xfrm>
          <a:prstGeom prst="line">
            <a:avLst/>
          </a:prstGeom>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p:cNvCxnSpPr/>
          <p:nvPr/>
        </p:nvCxnSpPr>
        <p:spPr>
          <a:xfrm>
            <a:off x="1898216" y="3356992"/>
            <a:ext cx="1089608" cy="0"/>
          </a:xfrm>
          <a:prstGeom prst="line">
            <a:avLst/>
          </a:prstGeom>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p:cNvCxnSpPr/>
          <p:nvPr/>
        </p:nvCxnSpPr>
        <p:spPr>
          <a:xfrm>
            <a:off x="1907548" y="371703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p:nvPr/>
        </p:nvCxnSpPr>
        <p:spPr>
          <a:xfrm>
            <a:off x="850496" y="4077072"/>
            <a:ext cx="2857408" cy="0"/>
          </a:xfrm>
          <a:prstGeom prst="line">
            <a:avLst/>
          </a:prstGeom>
        </p:spPr>
        <p:style>
          <a:lnRef idx="1">
            <a:schemeClr val="dk1"/>
          </a:lnRef>
          <a:fillRef idx="0">
            <a:schemeClr val="dk1"/>
          </a:fillRef>
          <a:effectRef idx="0">
            <a:schemeClr val="dk1"/>
          </a:effectRef>
          <a:fontRef idx="minor">
            <a:schemeClr val="tx1"/>
          </a:fontRef>
        </p:style>
      </p:cxnSp>
      <p:cxnSp>
        <p:nvCxnSpPr>
          <p:cNvPr id="47" name="Прямая соединительная линия 46"/>
          <p:cNvCxnSpPr/>
          <p:nvPr/>
        </p:nvCxnSpPr>
        <p:spPr>
          <a:xfrm>
            <a:off x="1907704" y="479715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48" name="Прямая соединительная линия 47"/>
          <p:cNvCxnSpPr/>
          <p:nvPr/>
        </p:nvCxnSpPr>
        <p:spPr>
          <a:xfrm>
            <a:off x="3347864" y="1552240"/>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50" name="Прямая соединительная линия 49"/>
          <p:cNvCxnSpPr/>
          <p:nvPr/>
        </p:nvCxnSpPr>
        <p:spPr>
          <a:xfrm>
            <a:off x="3347864" y="2244888"/>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51" name="Прямая соединительная линия 50"/>
          <p:cNvCxnSpPr/>
          <p:nvPr/>
        </p:nvCxnSpPr>
        <p:spPr>
          <a:xfrm>
            <a:off x="3347864" y="2614072"/>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52" name="Прямая соединительная линия 51"/>
          <p:cNvCxnSpPr/>
          <p:nvPr/>
        </p:nvCxnSpPr>
        <p:spPr>
          <a:xfrm>
            <a:off x="3347864" y="2996952"/>
            <a:ext cx="1791048" cy="0"/>
          </a:xfrm>
          <a:prstGeom prst="line">
            <a:avLst/>
          </a:prstGeom>
        </p:spPr>
        <p:style>
          <a:lnRef idx="1">
            <a:schemeClr val="dk1"/>
          </a:lnRef>
          <a:fillRef idx="0">
            <a:schemeClr val="dk1"/>
          </a:fillRef>
          <a:effectRef idx="0">
            <a:schemeClr val="dk1"/>
          </a:effectRef>
          <a:fontRef idx="minor">
            <a:schemeClr val="tx1"/>
          </a:fontRef>
        </p:style>
      </p:cxnSp>
      <p:cxnSp>
        <p:nvCxnSpPr>
          <p:cNvPr id="59" name="Прямая соединительная линия 58"/>
          <p:cNvCxnSpPr/>
          <p:nvPr/>
        </p:nvCxnSpPr>
        <p:spPr>
          <a:xfrm>
            <a:off x="850496" y="4437112"/>
            <a:ext cx="2857408" cy="0"/>
          </a:xfrm>
          <a:prstGeom prst="line">
            <a:avLst/>
          </a:prstGeom>
        </p:spPr>
        <p:style>
          <a:lnRef idx="1">
            <a:schemeClr val="dk1"/>
          </a:lnRef>
          <a:fillRef idx="0">
            <a:schemeClr val="dk1"/>
          </a:fillRef>
          <a:effectRef idx="0">
            <a:schemeClr val="dk1"/>
          </a:effectRef>
          <a:fontRef idx="minor">
            <a:schemeClr val="tx1"/>
          </a:fontRef>
        </p:style>
      </p:cxnSp>
      <p:cxnSp>
        <p:nvCxnSpPr>
          <p:cNvPr id="60" name="Прямая соединительная линия 59"/>
          <p:cNvCxnSpPr/>
          <p:nvPr/>
        </p:nvCxnSpPr>
        <p:spPr>
          <a:xfrm>
            <a:off x="3347864" y="3717032"/>
            <a:ext cx="4396" cy="3126496"/>
          </a:xfrm>
          <a:prstGeom prst="line">
            <a:avLst/>
          </a:prstGeom>
        </p:spPr>
        <p:style>
          <a:lnRef idx="1">
            <a:schemeClr val="dk1"/>
          </a:lnRef>
          <a:fillRef idx="0">
            <a:schemeClr val="dk1"/>
          </a:fillRef>
          <a:effectRef idx="0">
            <a:schemeClr val="dk1"/>
          </a:effectRef>
          <a:fontRef idx="minor">
            <a:schemeClr val="tx1"/>
          </a:fontRef>
        </p:style>
      </p:cxnSp>
      <p:cxnSp>
        <p:nvCxnSpPr>
          <p:cNvPr id="63" name="Прямая соединительная линия 62"/>
          <p:cNvCxnSpPr/>
          <p:nvPr/>
        </p:nvCxnSpPr>
        <p:spPr>
          <a:xfrm>
            <a:off x="3707904" y="3717032"/>
            <a:ext cx="4396" cy="3126496"/>
          </a:xfrm>
          <a:prstGeom prst="line">
            <a:avLst/>
          </a:prstGeom>
        </p:spPr>
        <p:style>
          <a:lnRef idx="1">
            <a:schemeClr val="dk1"/>
          </a:lnRef>
          <a:fillRef idx="0">
            <a:schemeClr val="dk1"/>
          </a:fillRef>
          <a:effectRef idx="0">
            <a:schemeClr val="dk1"/>
          </a:effectRef>
          <a:fontRef idx="minor">
            <a:schemeClr val="tx1"/>
          </a:fontRef>
        </p:style>
      </p:cxnSp>
      <p:cxnSp>
        <p:nvCxnSpPr>
          <p:cNvPr id="67" name="Прямая соединительная линия 66"/>
          <p:cNvCxnSpPr/>
          <p:nvPr/>
        </p:nvCxnSpPr>
        <p:spPr>
          <a:xfrm>
            <a:off x="3347864" y="371703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68" name="Прямая соединительная линия 67"/>
          <p:cNvCxnSpPr/>
          <p:nvPr/>
        </p:nvCxnSpPr>
        <p:spPr>
          <a:xfrm>
            <a:off x="3347864" y="479715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69" name="Прямая соединительная линия 68"/>
          <p:cNvCxnSpPr/>
          <p:nvPr/>
        </p:nvCxnSpPr>
        <p:spPr>
          <a:xfrm>
            <a:off x="3347864" y="515719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70" name="Прямая соединительная линия 69"/>
          <p:cNvCxnSpPr/>
          <p:nvPr/>
        </p:nvCxnSpPr>
        <p:spPr>
          <a:xfrm>
            <a:off x="3347864" y="551723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71" name="Прямая соединительная линия 70"/>
          <p:cNvCxnSpPr/>
          <p:nvPr/>
        </p:nvCxnSpPr>
        <p:spPr>
          <a:xfrm>
            <a:off x="3352260" y="587727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72" name="Прямая соединительная линия 71"/>
          <p:cNvCxnSpPr/>
          <p:nvPr/>
        </p:nvCxnSpPr>
        <p:spPr>
          <a:xfrm>
            <a:off x="3347864" y="6237312"/>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73" name="Прямая соединительная линия 72"/>
          <p:cNvCxnSpPr/>
          <p:nvPr/>
        </p:nvCxnSpPr>
        <p:spPr>
          <a:xfrm>
            <a:off x="3347864" y="6525344"/>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74" name="Прямая соединительная линия 73"/>
          <p:cNvCxnSpPr/>
          <p:nvPr/>
        </p:nvCxnSpPr>
        <p:spPr>
          <a:xfrm>
            <a:off x="3347864" y="6843528"/>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84" name="Прямая соединительная линия 83"/>
          <p:cNvCxnSpPr/>
          <p:nvPr/>
        </p:nvCxnSpPr>
        <p:spPr>
          <a:xfrm>
            <a:off x="4067944" y="1552240"/>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85" name="Прямая соединительная линия 84"/>
          <p:cNvCxnSpPr/>
          <p:nvPr/>
        </p:nvCxnSpPr>
        <p:spPr>
          <a:xfrm>
            <a:off x="2987824" y="1552240"/>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86" name="Прямая соединительная линия 85"/>
          <p:cNvCxnSpPr/>
          <p:nvPr/>
        </p:nvCxnSpPr>
        <p:spPr>
          <a:xfrm>
            <a:off x="2627784" y="156096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87" name="Прямая соединительная линия 86"/>
          <p:cNvCxnSpPr/>
          <p:nvPr/>
        </p:nvCxnSpPr>
        <p:spPr>
          <a:xfrm>
            <a:off x="1568280" y="1560968"/>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89" name="Прямая соединительная линия 88"/>
          <p:cNvCxnSpPr/>
          <p:nvPr/>
        </p:nvCxnSpPr>
        <p:spPr>
          <a:xfrm>
            <a:off x="2987824" y="299695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90" name="Прямая соединительная линия 89"/>
          <p:cNvCxnSpPr/>
          <p:nvPr/>
        </p:nvCxnSpPr>
        <p:spPr>
          <a:xfrm>
            <a:off x="2623600" y="299695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91" name="Прямая соединительная линия 90"/>
          <p:cNvCxnSpPr/>
          <p:nvPr/>
        </p:nvCxnSpPr>
        <p:spPr>
          <a:xfrm>
            <a:off x="3001928" y="407707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92" name="Прямая соединительная линия 91"/>
          <p:cNvCxnSpPr/>
          <p:nvPr/>
        </p:nvCxnSpPr>
        <p:spPr>
          <a:xfrm>
            <a:off x="2619416" y="407707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93" name="Прямая соединительная линия 92"/>
          <p:cNvCxnSpPr/>
          <p:nvPr/>
        </p:nvCxnSpPr>
        <p:spPr>
          <a:xfrm>
            <a:off x="1568280" y="407707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94" name="Прямая соединительная линия 93"/>
          <p:cNvCxnSpPr/>
          <p:nvPr/>
        </p:nvCxnSpPr>
        <p:spPr>
          <a:xfrm>
            <a:off x="1213960" y="407707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95" name="Прямая соединительная линия 94"/>
          <p:cNvCxnSpPr/>
          <p:nvPr/>
        </p:nvCxnSpPr>
        <p:spPr>
          <a:xfrm>
            <a:off x="850496" y="407707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98" name="Прямая соединительная линия 97"/>
          <p:cNvCxnSpPr/>
          <p:nvPr/>
        </p:nvCxnSpPr>
        <p:spPr>
          <a:xfrm>
            <a:off x="4067944" y="2614072"/>
            <a:ext cx="0" cy="382880"/>
          </a:xfrm>
          <a:prstGeom prst="line">
            <a:avLst/>
          </a:prstGeom>
        </p:spPr>
        <p:style>
          <a:lnRef idx="1">
            <a:schemeClr val="dk1"/>
          </a:lnRef>
          <a:fillRef idx="0">
            <a:schemeClr val="dk1"/>
          </a:fillRef>
          <a:effectRef idx="0">
            <a:schemeClr val="dk1"/>
          </a:effectRef>
          <a:fontRef idx="minor">
            <a:schemeClr val="tx1"/>
          </a:fontRef>
        </p:style>
      </p:cxnSp>
      <p:cxnSp>
        <p:nvCxnSpPr>
          <p:cNvPr id="99" name="Прямая соединительная линия 98"/>
          <p:cNvCxnSpPr/>
          <p:nvPr/>
        </p:nvCxnSpPr>
        <p:spPr>
          <a:xfrm>
            <a:off x="4421128" y="2614072"/>
            <a:ext cx="0" cy="382880"/>
          </a:xfrm>
          <a:prstGeom prst="line">
            <a:avLst/>
          </a:prstGeom>
        </p:spPr>
        <p:style>
          <a:lnRef idx="1">
            <a:schemeClr val="dk1"/>
          </a:lnRef>
          <a:fillRef idx="0">
            <a:schemeClr val="dk1"/>
          </a:fillRef>
          <a:effectRef idx="0">
            <a:schemeClr val="dk1"/>
          </a:effectRef>
          <a:fontRef idx="minor">
            <a:schemeClr val="tx1"/>
          </a:fontRef>
        </p:style>
      </p:cxnSp>
      <p:cxnSp>
        <p:nvCxnSpPr>
          <p:cNvPr id="100" name="Прямая соединительная линия 99"/>
          <p:cNvCxnSpPr/>
          <p:nvPr/>
        </p:nvCxnSpPr>
        <p:spPr>
          <a:xfrm>
            <a:off x="4789552" y="2602420"/>
            <a:ext cx="0" cy="394532"/>
          </a:xfrm>
          <a:prstGeom prst="line">
            <a:avLst/>
          </a:prstGeom>
        </p:spPr>
        <p:style>
          <a:lnRef idx="1">
            <a:schemeClr val="dk1"/>
          </a:lnRef>
          <a:fillRef idx="0">
            <a:schemeClr val="dk1"/>
          </a:fillRef>
          <a:effectRef idx="0">
            <a:schemeClr val="dk1"/>
          </a:effectRef>
          <a:fontRef idx="minor">
            <a:schemeClr val="tx1"/>
          </a:fontRef>
        </p:style>
      </p:cxnSp>
      <p:cxnSp>
        <p:nvCxnSpPr>
          <p:cNvPr id="101" name="Прямая соединительная линия 100"/>
          <p:cNvCxnSpPr/>
          <p:nvPr/>
        </p:nvCxnSpPr>
        <p:spPr>
          <a:xfrm>
            <a:off x="5138912" y="2611564"/>
            <a:ext cx="0" cy="385388"/>
          </a:xfrm>
          <a:prstGeom prst="line">
            <a:avLst/>
          </a:prstGeom>
        </p:spPr>
        <p:style>
          <a:lnRef idx="1">
            <a:schemeClr val="dk1"/>
          </a:lnRef>
          <a:fillRef idx="0">
            <a:schemeClr val="dk1"/>
          </a:fillRef>
          <a:effectRef idx="0">
            <a:schemeClr val="dk1"/>
          </a:effectRef>
          <a:fontRef idx="minor">
            <a:schemeClr val="tx1"/>
          </a:fontRef>
        </p:style>
      </p:cxnSp>
      <p:sp>
        <p:nvSpPr>
          <p:cNvPr id="107" name="Заголовок 1"/>
          <p:cNvSpPr txBox="1">
            <a:spLocks/>
          </p:cNvSpPr>
          <p:nvPr/>
        </p:nvSpPr>
        <p:spPr>
          <a:xfrm>
            <a:off x="323528" y="64708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1</a:t>
            </a:r>
            <a:endParaRPr lang="ru-RU" sz="1600" dirty="0"/>
          </a:p>
        </p:txBody>
      </p:sp>
      <p:sp>
        <p:nvSpPr>
          <p:cNvPr id="108" name="Заголовок 1"/>
          <p:cNvSpPr txBox="1">
            <a:spLocks/>
          </p:cNvSpPr>
          <p:nvPr/>
        </p:nvSpPr>
        <p:spPr>
          <a:xfrm>
            <a:off x="1710916" y="665369"/>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2</a:t>
            </a:r>
            <a:endParaRPr lang="ru-RU" sz="1600" dirty="0"/>
          </a:p>
        </p:txBody>
      </p:sp>
      <p:sp>
        <p:nvSpPr>
          <p:cNvPr id="109" name="Заголовок 1"/>
          <p:cNvSpPr txBox="1">
            <a:spLocks/>
          </p:cNvSpPr>
          <p:nvPr/>
        </p:nvSpPr>
        <p:spPr>
          <a:xfrm>
            <a:off x="3130572" y="1020908"/>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4</a:t>
            </a:r>
            <a:endParaRPr lang="ru-RU" sz="1600" dirty="0"/>
          </a:p>
        </p:txBody>
      </p:sp>
      <p:sp>
        <p:nvSpPr>
          <p:cNvPr id="110" name="Заголовок 1"/>
          <p:cNvSpPr txBox="1">
            <a:spLocks/>
          </p:cNvSpPr>
          <p:nvPr/>
        </p:nvSpPr>
        <p:spPr>
          <a:xfrm>
            <a:off x="1346798" y="1369042"/>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3</a:t>
            </a:r>
            <a:endParaRPr lang="ru-RU" sz="1600" dirty="0"/>
          </a:p>
        </p:txBody>
      </p:sp>
      <p:sp>
        <p:nvSpPr>
          <p:cNvPr id="111" name="Заголовок 1"/>
          <p:cNvSpPr txBox="1">
            <a:spLocks/>
          </p:cNvSpPr>
          <p:nvPr/>
        </p:nvSpPr>
        <p:spPr>
          <a:xfrm>
            <a:off x="3133908" y="2427490"/>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5</a:t>
            </a:r>
            <a:endParaRPr lang="ru-RU" sz="1600" dirty="0"/>
          </a:p>
        </p:txBody>
      </p:sp>
      <p:sp>
        <p:nvSpPr>
          <p:cNvPr id="112" name="Заголовок 1"/>
          <p:cNvSpPr txBox="1">
            <a:spLocks/>
          </p:cNvSpPr>
          <p:nvPr/>
        </p:nvSpPr>
        <p:spPr>
          <a:xfrm>
            <a:off x="1673768" y="279968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6</a:t>
            </a:r>
            <a:endParaRPr lang="ru-RU" sz="1600" dirty="0"/>
          </a:p>
        </p:txBody>
      </p:sp>
      <p:sp>
        <p:nvSpPr>
          <p:cNvPr id="113" name="Заголовок 1"/>
          <p:cNvSpPr txBox="1">
            <a:spLocks/>
          </p:cNvSpPr>
          <p:nvPr/>
        </p:nvSpPr>
        <p:spPr>
          <a:xfrm>
            <a:off x="649564" y="3867650"/>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7</a:t>
            </a:r>
            <a:endParaRPr lang="ru-RU" sz="1600" dirty="0"/>
          </a:p>
        </p:txBody>
      </p:sp>
      <p:sp>
        <p:nvSpPr>
          <p:cNvPr id="114" name="Заголовок 1"/>
          <p:cNvSpPr txBox="1">
            <a:spLocks/>
          </p:cNvSpPr>
          <p:nvPr/>
        </p:nvSpPr>
        <p:spPr>
          <a:xfrm>
            <a:off x="3133908" y="3488170"/>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t>8</a:t>
            </a:r>
            <a:endParaRPr lang="ru-RU" sz="1600" dirty="0"/>
          </a:p>
        </p:txBody>
      </p:sp>
      <p:sp>
        <p:nvSpPr>
          <p:cNvPr id="115" name="Заголовок 1"/>
          <p:cNvSpPr txBox="1">
            <a:spLocks/>
          </p:cNvSpPr>
          <p:nvPr/>
        </p:nvSpPr>
        <p:spPr>
          <a:xfrm>
            <a:off x="458504" y="73617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с</a:t>
            </a:r>
            <a:endParaRPr lang="ru-RU" sz="2400" dirty="0"/>
          </a:p>
        </p:txBody>
      </p:sp>
      <p:sp>
        <p:nvSpPr>
          <p:cNvPr id="118" name="Заголовок 1"/>
          <p:cNvSpPr txBox="1">
            <a:spLocks/>
          </p:cNvSpPr>
          <p:nvPr/>
        </p:nvSpPr>
        <p:spPr>
          <a:xfrm>
            <a:off x="761510" y="753745"/>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о</a:t>
            </a:r>
            <a:endParaRPr lang="ru-RU" sz="2400" dirty="0"/>
          </a:p>
        </p:txBody>
      </p:sp>
      <p:sp>
        <p:nvSpPr>
          <p:cNvPr id="119" name="Заголовок 1"/>
          <p:cNvSpPr txBox="1">
            <a:spLocks/>
          </p:cNvSpPr>
          <p:nvPr/>
        </p:nvSpPr>
        <p:spPr>
          <a:xfrm>
            <a:off x="1104904" y="73617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ч</a:t>
            </a:r>
            <a:endParaRPr lang="ru-RU" sz="2400" dirty="0"/>
          </a:p>
        </p:txBody>
      </p:sp>
      <p:sp>
        <p:nvSpPr>
          <p:cNvPr id="120" name="Заголовок 1"/>
          <p:cNvSpPr txBox="1">
            <a:spLocks/>
          </p:cNvSpPr>
          <p:nvPr/>
        </p:nvSpPr>
        <p:spPr>
          <a:xfrm>
            <a:off x="1443890" y="740353"/>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21" name="Заголовок 1"/>
          <p:cNvSpPr txBox="1">
            <a:spLocks/>
          </p:cNvSpPr>
          <p:nvPr/>
        </p:nvSpPr>
        <p:spPr>
          <a:xfrm>
            <a:off x="1856050" y="74438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т</a:t>
            </a:r>
            <a:endParaRPr lang="ru-RU" sz="2400" dirty="0"/>
          </a:p>
        </p:txBody>
      </p:sp>
      <p:sp>
        <p:nvSpPr>
          <p:cNvPr id="122" name="Заголовок 1"/>
          <p:cNvSpPr txBox="1">
            <a:spLocks/>
          </p:cNvSpPr>
          <p:nvPr/>
        </p:nvSpPr>
        <p:spPr>
          <a:xfrm>
            <a:off x="2140014" y="740353"/>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а</a:t>
            </a:r>
            <a:endParaRPr lang="ru-RU" sz="2400" dirty="0"/>
          </a:p>
        </p:txBody>
      </p:sp>
      <p:sp>
        <p:nvSpPr>
          <p:cNvPr id="123" name="Заголовок 1"/>
          <p:cNvSpPr txBox="1">
            <a:spLocks/>
          </p:cNvSpPr>
          <p:nvPr/>
        </p:nvSpPr>
        <p:spPr>
          <a:xfrm>
            <a:off x="2474700" y="75014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т</a:t>
            </a:r>
            <a:endParaRPr lang="ru-RU" sz="2400" dirty="0"/>
          </a:p>
        </p:txBody>
      </p:sp>
      <p:sp>
        <p:nvSpPr>
          <p:cNvPr id="124" name="Заголовок 1"/>
          <p:cNvSpPr txBox="1">
            <a:spLocks/>
          </p:cNvSpPr>
          <p:nvPr/>
        </p:nvSpPr>
        <p:spPr>
          <a:xfrm>
            <a:off x="2839048" y="75014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25" name="Заголовок 1"/>
          <p:cNvSpPr txBox="1">
            <a:spLocks/>
          </p:cNvSpPr>
          <p:nvPr/>
        </p:nvSpPr>
        <p:spPr>
          <a:xfrm>
            <a:off x="3229274" y="75014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л</a:t>
            </a:r>
            <a:endParaRPr lang="ru-RU" sz="2400" dirty="0"/>
          </a:p>
        </p:txBody>
      </p:sp>
      <p:sp>
        <p:nvSpPr>
          <p:cNvPr id="126" name="Заголовок 1"/>
          <p:cNvSpPr txBox="1">
            <a:spLocks/>
          </p:cNvSpPr>
          <p:nvPr/>
        </p:nvSpPr>
        <p:spPr>
          <a:xfrm>
            <a:off x="3632044" y="740353"/>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ь</a:t>
            </a:r>
            <a:endParaRPr lang="ru-RU" sz="2400" dirty="0"/>
          </a:p>
        </p:txBody>
      </p:sp>
      <p:sp>
        <p:nvSpPr>
          <p:cNvPr id="127" name="Заголовок 1"/>
          <p:cNvSpPr txBox="1">
            <a:spLocks/>
          </p:cNvSpPr>
          <p:nvPr/>
        </p:nvSpPr>
        <p:spPr>
          <a:xfrm>
            <a:off x="3940382" y="73617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н</a:t>
            </a:r>
            <a:endParaRPr lang="ru-RU" sz="2400" dirty="0"/>
          </a:p>
        </p:txBody>
      </p:sp>
      <p:sp>
        <p:nvSpPr>
          <p:cNvPr id="128" name="Заголовок 1"/>
          <p:cNvSpPr txBox="1">
            <a:spLocks/>
          </p:cNvSpPr>
          <p:nvPr/>
        </p:nvSpPr>
        <p:spPr>
          <a:xfrm>
            <a:off x="4314832" y="75014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о</a:t>
            </a:r>
            <a:endParaRPr lang="ru-RU" sz="2400" dirty="0"/>
          </a:p>
        </p:txBody>
      </p:sp>
      <p:sp>
        <p:nvSpPr>
          <p:cNvPr id="129" name="Заголовок 1"/>
          <p:cNvSpPr txBox="1">
            <a:spLocks/>
          </p:cNvSpPr>
          <p:nvPr/>
        </p:nvSpPr>
        <p:spPr>
          <a:xfrm>
            <a:off x="4634606" y="73617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33" name="Заголовок 1"/>
          <p:cNvSpPr txBox="1">
            <a:spLocks/>
          </p:cNvSpPr>
          <p:nvPr/>
        </p:nvSpPr>
        <p:spPr>
          <a:xfrm>
            <a:off x="1519922" y="147560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д</a:t>
            </a:r>
            <a:endParaRPr lang="ru-RU" sz="2400" dirty="0"/>
          </a:p>
        </p:txBody>
      </p:sp>
      <p:sp>
        <p:nvSpPr>
          <p:cNvPr id="134" name="Заголовок 1"/>
          <p:cNvSpPr txBox="1">
            <a:spLocks/>
          </p:cNvSpPr>
          <p:nvPr/>
        </p:nvSpPr>
        <p:spPr>
          <a:xfrm>
            <a:off x="1796754" y="146327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35" name="Заголовок 1"/>
          <p:cNvSpPr txBox="1">
            <a:spLocks/>
          </p:cNvSpPr>
          <p:nvPr/>
        </p:nvSpPr>
        <p:spPr>
          <a:xfrm>
            <a:off x="2129746" y="1447529"/>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л</a:t>
            </a:r>
            <a:endParaRPr lang="ru-RU" sz="2400" dirty="0"/>
          </a:p>
        </p:txBody>
      </p:sp>
      <p:sp>
        <p:nvSpPr>
          <p:cNvPr id="136" name="Заголовок 1"/>
          <p:cNvSpPr txBox="1">
            <a:spLocks/>
          </p:cNvSpPr>
          <p:nvPr/>
        </p:nvSpPr>
        <p:spPr>
          <a:xfrm>
            <a:off x="2491196" y="1447529"/>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37" name="Заголовок 1"/>
          <p:cNvSpPr txBox="1">
            <a:spLocks/>
          </p:cNvSpPr>
          <p:nvPr/>
        </p:nvSpPr>
        <p:spPr>
          <a:xfrm>
            <a:off x="2863076" y="1447529"/>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н</a:t>
            </a:r>
            <a:endParaRPr lang="ru-RU" sz="2400" dirty="0"/>
          </a:p>
        </p:txBody>
      </p:sp>
      <p:sp>
        <p:nvSpPr>
          <p:cNvPr id="138" name="Заголовок 1"/>
          <p:cNvSpPr txBox="1">
            <a:spLocks/>
          </p:cNvSpPr>
          <p:nvPr/>
        </p:nvSpPr>
        <p:spPr>
          <a:xfrm>
            <a:off x="3229274" y="1447529"/>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и</a:t>
            </a:r>
            <a:endParaRPr lang="ru-RU" sz="2400" dirty="0"/>
          </a:p>
        </p:txBody>
      </p:sp>
      <p:sp>
        <p:nvSpPr>
          <p:cNvPr id="139" name="Заголовок 1"/>
          <p:cNvSpPr txBox="1">
            <a:spLocks/>
          </p:cNvSpPr>
          <p:nvPr/>
        </p:nvSpPr>
        <p:spPr>
          <a:xfrm>
            <a:off x="3621380" y="145625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40" name="Заголовок 1"/>
          <p:cNvSpPr txBox="1">
            <a:spLocks/>
          </p:cNvSpPr>
          <p:nvPr/>
        </p:nvSpPr>
        <p:spPr>
          <a:xfrm>
            <a:off x="3229274" y="2514955"/>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с</a:t>
            </a:r>
            <a:endParaRPr lang="ru-RU" sz="2400" dirty="0"/>
          </a:p>
        </p:txBody>
      </p:sp>
      <p:sp>
        <p:nvSpPr>
          <p:cNvPr id="141" name="Заголовок 1"/>
          <p:cNvSpPr txBox="1">
            <a:spLocks/>
          </p:cNvSpPr>
          <p:nvPr/>
        </p:nvSpPr>
        <p:spPr>
          <a:xfrm>
            <a:off x="3621380" y="251519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у</a:t>
            </a:r>
            <a:endParaRPr lang="ru-RU" sz="2400" dirty="0"/>
          </a:p>
        </p:txBody>
      </p:sp>
      <p:sp>
        <p:nvSpPr>
          <p:cNvPr id="142" name="Заголовок 1"/>
          <p:cNvSpPr txBox="1">
            <a:spLocks/>
          </p:cNvSpPr>
          <p:nvPr/>
        </p:nvSpPr>
        <p:spPr>
          <a:xfrm>
            <a:off x="3946486" y="2540553"/>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м</a:t>
            </a:r>
            <a:endParaRPr lang="ru-RU" sz="2400" dirty="0"/>
          </a:p>
        </p:txBody>
      </p:sp>
      <p:sp>
        <p:nvSpPr>
          <p:cNvPr id="143" name="Заголовок 1"/>
          <p:cNvSpPr txBox="1">
            <a:spLocks/>
          </p:cNvSpPr>
          <p:nvPr/>
        </p:nvSpPr>
        <p:spPr>
          <a:xfrm>
            <a:off x="4314832" y="2540553"/>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м</a:t>
            </a:r>
            <a:endParaRPr lang="ru-RU" sz="2400" dirty="0"/>
          </a:p>
        </p:txBody>
      </p:sp>
      <p:sp>
        <p:nvSpPr>
          <p:cNvPr id="144" name="Заголовок 1"/>
          <p:cNvSpPr txBox="1">
            <a:spLocks/>
          </p:cNvSpPr>
          <p:nvPr/>
        </p:nvSpPr>
        <p:spPr>
          <a:xfrm>
            <a:off x="4638418" y="2514955"/>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а</a:t>
            </a:r>
            <a:endParaRPr lang="ru-RU" sz="2400" dirty="0"/>
          </a:p>
        </p:txBody>
      </p:sp>
      <p:sp>
        <p:nvSpPr>
          <p:cNvPr id="145" name="Заголовок 1"/>
          <p:cNvSpPr txBox="1">
            <a:spLocks/>
          </p:cNvSpPr>
          <p:nvPr/>
        </p:nvSpPr>
        <p:spPr>
          <a:xfrm>
            <a:off x="1818854" y="2918708"/>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л</a:t>
            </a:r>
            <a:endParaRPr lang="ru-RU" sz="2400" dirty="0"/>
          </a:p>
        </p:txBody>
      </p:sp>
      <p:sp>
        <p:nvSpPr>
          <p:cNvPr id="146" name="Заголовок 1"/>
          <p:cNvSpPr txBox="1">
            <a:spLocks/>
          </p:cNvSpPr>
          <p:nvPr/>
        </p:nvSpPr>
        <p:spPr>
          <a:xfrm>
            <a:off x="2199444" y="289224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у</a:t>
            </a:r>
            <a:endParaRPr lang="ru-RU" sz="2400" dirty="0"/>
          </a:p>
        </p:txBody>
      </p:sp>
      <p:sp>
        <p:nvSpPr>
          <p:cNvPr id="147" name="Заголовок 1"/>
          <p:cNvSpPr txBox="1">
            <a:spLocks/>
          </p:cNvSpPr>
          <p:nvPr/>
        </p:nvSpPr>
        <p:spPr>
          <a:xfrm>
            <a:off x="2524560" y="2894602"/>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ч</a:t>
            </a:r>
            <a:endParaRPr lang="ru-RU" sz="2400" dirty="0"/>
          </a:p>
        </p:txBody>
      </p:sp>
      <p:sp>
        <p:nvSpPr>
          <p:cNvPr id="148" name="Заголовок 1"/>
          <p:cNvSpPr txBox="1">
            <a:spLocks/>
          </p:cNvSpPr>
          <p:nvPr/>
        </p:nvSpPr>
        <p:spPr>
          <a:xfrm>
            <a:off x="778278" y="397236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п</a:t>
            </a:r>
            <a:endParaRPr lang="ru-RU" sz="2400" dirty="0"/>
          </a:p>
        </p:txBody>
      </p:sp>
      <p:sp>
        <p:nvSpPr>
          <p:cNvPr id="149" name="Заголовок 1"/>
          <p:cNvSpPr txBox="1">
            <a:spLocks/>
          </p:cNvSpPr>
          <p:nvPr/>
        </p:nvSpPr>
        <p:spPr>
          <a:xfrm>
            <a:off x="1117860" y="3966640"/>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50" name="Заголовок 1"/>
          <p:cNvSpPr txBox="1">
            <a:spLocks/>
          </p:cNvSpPr>
          <p:nvPr/>
        </p:nvSpPr>
        <p:spPr>
          <a:xfrm>
            <a:off x="1433822" y="397236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р</a:t>
            </a:r>
            <a:endParaRPr lang="ru-RU" sz="2400" dirty="0"/>
          </a:p>
        </p:txBody>
      </p:sp>
      <p:sp>
        <p:nvSpPr>
          <p:cNvPr id="151" name="Заголовок 1"/>
          <p:cNvSpPr txBox="1">
            <a:spLocks/>
          </p:cNvSpPr>
          <p:nvPr/>
        </p:nvSpPr>
        <p:spPr>
          <a:xfrm>
            <a:off x="1777216" y="3974722"/>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и</a:t>
            </a:r>
            <a:endParaRPr lang="ru-RU" sz="2400" dirty="0"/>
          </a:p>
        </p:txBody>
      </p:sp>
      <p:sp>
        <p:nvSpPr>
          <p:cNvPr id="152" name="Заголовок 1"/>
          <p:cNvSpPr txBox="1">
            <a:spLocks/>
          </p:cNvSpPr>
          <p:nvPr/>
        </p:nvSpPr>
        <p:spPr>
          <a:xfrm>
            <a:off x="2114930" y="3974722"/>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м</a:t>
            </a:r>
            <a:endParaRPr lang="ru-RU" sz="2400" dirty="0"/>
          </a:p>
        </p:txBody>
      </p:sp>
      <p:sp>
        <p:nvSpPr>
          <p:cNvPr id="153" name="Заголовок 1"/>
          <p:cNvSpPr txBox="1">
            <a:spLocks/>
          </p:cNvSpPr>
          <p:nvPr/>
        </p:nvSpPr>
        <p:spPr>
          <a:xfrm>
            <a:off x="2504798" y="3974958"/>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54" name="Заголовок 1"/>
          <p:cNvSpPr txBox="1">
            <a:spLocks/>
          </p:cNvSpPr>
          <p:nvPr/>
        </p:nvSpPr>
        <p:spPr>
          <a:xfrm>
            <a:off x="2872408" y="3977735"/>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т</a:t>
            </a:r>
            <a:endParaRPr lang="ru-RU" sz="2400" dirty="0"/>
          </a:p>
        </p:txBody>
      </p:sp>
      <p:sp>
        <p:nvSpPr>
          <p:cNvPr id="155" name="Заголовок 1"/>
          <p:cNvSpPr txBox="1">
            <a:spLocks/>
          </p:cNvSpPr>
          <p:nvPr/>
        </p:nvSpPr>
        <p:spPr>
          <a:xfrm>
            <a:off x="3229274" y="3960919"/>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р</a:t>
            </a:r>
            <a:endParaRPr lang="ru-RU" sz="2400" dirty="0"/>
          </a:p>
        </p:txBody>
      </p:sp>
      <p:sp>
        <p:nvSpPr>
          <p:cNvPr id="156" name="Заголовок 1"/>
          <p:cNvSpPr txBox="1">
            <a:spLocks/>
          </p:cNvSpPr>
          <p:nvPr/>
        </p:nvSpPr>
        <p:spPr>
          <a:xfrm>
            <a:off x="1818854" y="103487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р</a:t>
            </a:r>
            <a:endParaRPr lang="ru-RU" sz="2400" dirty="0"/>
          </a:p>
        </p:txBody>
      </p:sp>
      <p:sp>
        <p:nvSpPr>
          <p:cNvPr id="157" name="Заголовок 1"/>
          <p:cNvSpPr txBox="1">
            <a:spLocks/>
          </p:cNvSpPr>
          <p:nvPr/>
        </p:nvSpPr>
        <p:spPr>
          <a:xfrm>
            <a:off x="1784562" y="1844070"/>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у</a:t>
            </a:r>
            <a:endParaRPr lang="ru-RU" sz="2400" dirty="0"/>
          </a:p>
        </p:txBody>
      </p:sp>
      <p:sp>
        <p:nvSpPr>
          <p:cNvPr id="158" name="Заголовок 1"/>
          <p:cNvSpPr txBox="1">
            <a:spLocks/>
          </p:cNvSpPr>
          <p:nvPr/>
        </p:nvSpPr>
        <p:spPr>
          <a:xfrm>
            <a:off x="1777216" y="212880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г</a:t>
            </a:r>
            <a:endParaRPr lang="ru-RU" sz="2400" dirty="0"/>
          </a:p>
        </p:txBody>
      </p:sp>
      <p:sp>
        <p:nvSpPr>
          <p:cNvPr id="159" name="Заголовок 1"/>
          <p:cNvSpPr txBox="1">
            <a:spLocks/>
          </p:cNvSpPr>
          <p:nvPr/>
        </p:nvSpPr>
        <p:spPr>
          <a:xfrm>
            <a:off x="1788374" y="2540553"/>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о</a:t>
            </a:r>
            <a:endParaRPr lang="ru-RU" sz="2400" dirty="0"/>
          </a:p>
        </p:txBody>
      </p:sp>
      <p:sp>
        <p:nvSpPr>
          <p:cNvPr id="160" name="Заголовок 1"/>
          <p:cNvSpPr txBox="1">
            <a:spLocks/>
          </p:cNvSpPr>
          <p:nvPr/>
        </p:nvSpPr>
        <p:spPr>
          <a:xfrm>
            <a:off x="1792882" y="3205800"/>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ь</a:t>
            </a:r>
            <a:endParaRPr lang="ru-RU" sz="2400" dirty="0"/>
          </a:p>
        </p:txBody>
      </p:sp>
      <p:sp>
        <p:nvSpPr>
          <p:cNvPr id="161" name="Заголовок 1"/>
          <p:cNvSpPr txBox="1">
            <a:spLocks/>
          </p:cNvSpPr>
          <p:nvPr/>
        </p:nvSpPr>
        <p:spPr>
          <a:xfrm>
            <a:off x="1818854" y="3586342"/>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н</a:t>
            </a:r>
            <a:endParaRPr lang="ru-RU" sz="2400" dirty="0"/>
          </a:p>
        </p:txBody>
      </p:sp>
      <p:sp>
        <p:nvSpPr>
          <p:cNvPr id="162" name="Заголовок 1"/>
          <p:cNvSpPr txBox="1">
            <a:spLocks/>
          </p:cNvSpPr>
          <p:nvPr/>
        </p:nvSpPr>
        <p:spPr>
          <a:xfrm>
            <a:off x="1784562" y="4361910"/>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к</a:t>
            </a:r>
            <a:endParaRPr lang="ru-RU" sz="2400" dirty="0"/>
          </a:p>
        </p:txBody>
      </p:sp>
      <p:sp>
        <p:nvSpPr>
          <p:cNvPr id="163" name="Заголовок 1"/>
          <p:cNvSpPr txBox="1">
            <a:spLocks/>
          </p:cNvSpPr>
          <p:nvPr/>
        </p:nvSpPr>
        <p:spPr>
          <a:xfrm>
            <a:off x="3236898" y="1085814"/>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м</a:t>
            </a:r>
            <a:endParaRPr lang="ru-RU" sz="2400" dirty="0"/>
          </a:p>
        </p:txBody>
      </p:sp>
      <p:sp>
        <p:nvSpPr>
          <p:cNvPr id="164" name="Заголовок 1"/>
          <p:cNvSpPr txBox="1">
            <a:spLocks/>
          </p:cNvSpPr>
          <p:nvPr/>
        </p:nvSpPr>
        <p:spPr>
          <a:xfrm>
            <a:off x="3197326" y="1760338"/>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н</a:t>
            </a:r>
            <a:endParaRPr lang="ru-RU" sz="2400" dirty="0"/>
          </a:p>
        </p:txBody>
      </p:sp>
      <p:sp>
        <p:nvSpPr>
          <p:cNvPr id="165" name="Заголовок 1"/>
          <p:cNvSpPr txBox="1">
            <a:spLocks/>
          </p:cNvSpPr>
          <p:nvPr/>
        </p:nvSpPr>
        <p:spPr>
          <a:xfrm>
            <a:off x="3197326" y="212880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у</a:t>
            </a:r>
            <a:endParaRPr lang="ru-RU" sz="2400" dirty="0"/>
          </a:p>
        </p:txBody>
      </p:sp>
      <p:sp>
        <p:nvSpPr>
          <p:cNvPr id="166" name="Заголовок 1"/>
          <p:cNvSpPr txBox="1">
            <a:spLocks/>
          </p:cNvSpPr>
          <p:nvPr/>
        </p:nvSpPr>
        <p:spPr>
          <a:xfrm>
            <a:off x="3242230" y="3612321"/>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у</a:t>
            </a:r>
            <a:endParaRPr lang="ru-RU" sz="2400" dirty="0"/>
          </a:p>
        </p:txBody>
      </p:sp>
      <p:sp>
        <p:nvSpPr>
          <p:cNvPr id="167" name="Заголовок 1"/>
          <p:cNvSpPr txBox="1">
            <a:spLocks/>
          </p:cNvSpPr>
          <p:nvPr/>
        </p:nvSpPr>
        <p:spPr>
          <a:xfrm>
            <a:off x="3236898" y="4292654"/>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а</a:t>
            </a:r>
            <a:endParaRPr lang="ru-RU" sz="2400" dirty="0"/>
          </a:p>
        </p:txBody>
      </p:sp>
      <p:sp>
        <p:nvSpPr>
          <p:cNvPr id="168" name="Заголовок 1"/>
          <p:cNvSpPr txBox="1">
            <a:spLocks/>
          </p:cNvSpPr>
          <p:nvPr/>
        </p:nvSpPr>
        <p:spPr>
          <a:xfrm>
            <a:off x="3210282" y="4710818"/>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в</a:t>
            </a:r>
            <a:endParaRPr lang="ru-RU" sz="2400" dirty="0"/>
          </a:p>
        </p:txBody>
      </p:sp>
      <p:sp>
        <p:nvSpPr>
          <p:cNvPr id="169" name="Заголовок 1"/>
          <p:cNvSpPr txBox="1">
            <a:spLocks/>
          </p:cNvSpPr>
          <p:nvPr/>
        </p:nvSpPr>
        <p:spPr>
          <a:xfrm>
            <a:off x="3229274" y="4998972"/>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н</a:t>
            </a:r>
            <a:endParaRPr lang="ru-RU" sz="2400" dirty="0"/>
          </a:p>
        </p:txBody>
      </p:sp>
      <p:sp>
        <p:nvSpPr>
          <p:cNvPr id="170" name="Заголовок 1"/>
          <p:cNvSpPr txBox="1">
            <a:spLocks/>
          </p:cNvSpPr>
          <p:nvPr/>
        </p:nvSpPr>
        <p:spPr>
          <a:xfrm>
            <a:off x="3210282" y="537321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
        <p:nvSpPr>
          <p:cNvPr id="171" name="Заголовок 1"/>
          <p:cNvSpPr txBox="1">
            <a:spLocks/>
          </p:cNvSpPr>
          <p:nvPr/>
        </p:nvSpPr>
        <p:spPr>
          <a:xfrm>
            <a:off x="3255186" y="573325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н</a:t>
            </a:r>
            <a:endParaRPr lang="ru-RU" sz="2400" dirty="0"/>
          </a:p>
        </p:txBody>
      </p:sp>
      <p:sp>
        <p:nvSpPr>
          <p:cNvPr id="172" name="Заголовок 1"/>
          <p:cNvSpPr txBox="1">
            <a:spLocks/>
          </p:cNvSpPr>
          <p:nvPr/>
        </p:nvSpPr>
        <p:spPr>
          <a:xfrm>
            <a:off x="3224878" y="6093296"/>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и</a:t>
            </a:r>
            <a:endParaRPr lang="ru-RU" sz="2400" dirty="0"/>
          </a:p>
        </p:txBody>
      </p:sp>
      <p:sp>
        <p:nvSpPr>
          <p:cNvPr id="173" name="Заголовок 1"/>
          <p:cNvSpPr txBox="1">
            <a:spLocks/>
          </p:cNvSpPr>
          <p:nvPr/>
        </p:nvSpPr>
        <p:spPr>
          <a:xfrm>
            <a:off x="3268142" y="6378027"/>
            <a:ext cx="606012" cy="5694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t>е</a:t>
            </a:r>
            <a:endParaRPr lang="ru-RU" sz="2400" dirty="0"/>
          </a:p>
        </p:txBody>
      </p:sp>
    </p:spTree>
    <p:extLst>
      <p:ext uri="{BB962C8B-B14F-4D97-AF65-F5344CB8AC3E}">
        <p14:creationId xmlns:p14="http://schemas.microsoft.com/office/powerpoint/2010/main" val="248967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500"/>
                                        <p:tgtEl>
                                          <p:spTgt spid="122"/>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500"/>
                                        <p:tgtEl>
                                          <p:spTgt spid="12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500"/>
                                        <p:tgtEl>
                                          <p:spTgt spid="127"/>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fade">
                                      <p:cBhvr>
                                        <p:cTn id="40" dur="500"/>
                                        <p:tgtEl>
                                          <p:spTgt spid="128"/>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fade">
                                      <p:cBhvr>
                                        <p:cTn id="43" dur="500"/>
                                        <p:tgtEl>
                                          <p:spTgt spid="1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
                                        <p:tgtEl>
                                          <p:spTgt spid="135"/>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fade">
                                      <p:cBhvr>
                                        <p:cTn id="57" dur="500"/>
                                        <p:tgtEl>
                                          <p:spTgt spid="136"/>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fade">
                                      <p:cBhvr>
                                        <p:cTn id="63" dur="500"/>
                                        <p:tgtEl>
                                          <p:spTgt spid="138"/>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fade">
                                      <p:cBhvr>
                                        <p:cTn id="66" dur="500"/>
                                        <p:tgtEl>
                                          <p:spTgt spid="1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1" nodeType="clickEffect">
                                  <p:stCondLst>
                                    <p:cond delay="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500"/>
                                        <p:tgtEl>
                                          <p:spTgt spid="140"/>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141"/>
                                        </p:tgtEl>
                                        <p:attrNameLst>
                                          <p:attrName>style.visibility</p:attrName>
                                        </p:attrNameLst>
                                      </p:cBhvr>
                                      <p:to>
                                        <p:strVal val="visible"/>
                                      </p:to>
                                    </p:set>
                                    <p:animEffect transition="in" filter="fade">
                                      <p:cBhvr>
                                        <p:cTn id="74" dur="500"/>
                                        <p:tgtEl>
                                          <p:spTgt spid="141"/>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142"/>
                                        </p:tgtEl>
                                        <p:attrNameLst>
                                          <p:attrName>style.visibility</p:attrName>
                                        </p:attrNameLst>
                                      </p:cBhvr>
                                      <p:to>
                                        <p:strVal val="visible"/>
                                      </p:to>
                                    </p:set>
                                    <p:animEffect transition="in" filter="fade">
                                      <p:cBhvr>
                                        <p:cTn id="77" dur="500"/>
                                        <p:tgtEl>
                                          <p:spTgt spid="142"/>
                                        </p:tgtEl>
                                      </p:cBhvr>
                                    </p:animEffect>
                                  </p:childTnLst>
                                </p:cTn>
                              </p:par>
                              <p:par>
                                <p:cTn id="78" presetID="10" presetClass="entr" presetSubtype="0" fill="hold" grpId="1" nodeType="withEffect">
                                  <p:stCondLst>
                                    <p:cond delay="0"/>
                                  </p:stCondLst>
                                  <p:childTnLst>
                                    <p:set>
                                      <p:cBhvr>
                                        <p:cTn id="79" dur="1" fill="hold">
                                          <p:stCondLst>
                                            <p:cond delay="0"/>
                                          </p:stCondLst>
                                        </p:cTn>
                                        <p:tgtEl>
                                          <p:spTgt spid="143"/>
                                        </p:tgtEl>
                                        <p:attrNameLst>
                                          <p:attrName>style.visibility</p:attrName>
                                        </p:attrNameLst>
                                      </p:cBhvr>
                                      <p:to>
                                        <p:strVal val="visible"/>
                                      </p:to>
                                    </p:set>
                                    <p:animEffect transition="in" filter="fade">
                                      <p:cBhvr>
                                        <p:cTn id="80" dur="500"/>
                                        <p:tgtEl>
                                          <p:spTgt spid="143"/>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144"/>
                                        </p:tgtEl>
                                        <p:attrNameLst>
                                          <p:attrName>style.visibility</p:attrName>
                                        </p:attrNameLst>
                                      </p:cBhvr>
                                      <p:to>
                                        <p:strVal val="visible"/>
                                      </p:to>
                                    </p:set>
                                    <p:animEffect transition="in" filter="fade">
                                      <p:cBhvr>
                                        <p:cTn id="83" dur="500"/>
                                        <p:tgtEl>
                                          <p:spTgt spid="14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1" nodeType="clickEffect">
                                  <p:stCondLst>
                                    <p:cond delay="0"/>
                                  </p:stCondLst>
                                  <p:childTnLst>
                                    <p:set>
                                      <p:cBhvr>
                                        <p:cTn id="87" dur="1" fill="hold">
                                          <p:stCondLst>
                                            <p:cond delay="0"/>
                                          </p:stCondLst>
                                        </p:cTn>
                                        <p:tgtEl>
                                          <p:spTgt spid="145"/>
                                        </p:tgtEl>
                                        <p:attrNameLst>
                                          <p:attrName>style.visibility</p:attrName>
                                        </p:attrNameLst>
                                      </p:cBhvr>
                                      <p:to>
                                        <p:strVal val="visible"/>
                                      </p:to>
                                    </p:set>
                                    <p:animEffect transition="in" filter="fade">
                                      <p:cBhvr>
                                        <p:cTn id="88" dur="500"/>
                                        <p:tgtEl>
                                          <p:spTgt spid="14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46"/>
                                        </p:tgtEl>
                                        <p:attrNameLst>
                                          <p:attrName>style.visibility</p:attrName>
                                        </p:attrNameLst>
                                      </p:cBhvr>
                                      <p:to>
                                        <p:strVal val="visible"/>
                                      </p:to>
                                    </p:set>
                                    <p:animEffect transition="in" filter="fade">
                                      <p:cBhvr>
                                        <p:cTn id="91" dur="500"/>
                                        <p:tgtEl>
                                          <p:spTgt spid="146"/>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fade">
                                      <p:cBhvr>
                                        <p:cTn id="94" dur="500"/>
                                        <p:tgtEl>
                                          <p:spTgt spid="14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1" nodeType="clickEffect">
                                  <p:stCondLst>
                                    <p:cond delay="0"/>
                                  </p:stCondLst>
                                  <p:childTnLst>
                                    <p:set>
                                      <p:cBhvr>
                                        <p:cTn id="98" dur="1" fill="hold">
                                          <p:stCondLst>
                                            <p:cond delay="0"/>
                                          </p:stCondLst>
                                        </p:cTn>
                                        <p:tgtEl>
                                          <p:spTgt spid="148"/>
                                        </p:tgtEl>
                                        <p:attrNameLst>
                                          <p:attrName>style.visibility</p:attrName>
                                        </p:attrNameLst>
                                      </p:cBhvr>
                                      <p:to>
                                        <p:strVal val="visible"/>
                                      </p:to>
                                    </p:set>
                                    <p:animEffect transition="in" filter="fade">
                                      <p:cBhvr>
                                        <p:cTn id="99" dur="500"/>
                                        <p:tgtEl>
                                          <p:spTgt spid="148"/>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49"/>
                                        </p:tgtEl>
                                        <p:attrNameLst>
                                          <p:attrName>style.visibility</p:attrName>
                                        </p:attrNameLst>
                                      </p:cBhvr>
                                      <p:to>
                                        <p:strVal val="visible"/>
                                      </p:to>
                                    </p:set>
                                    <p:animEffect transition="in" filter="fade">
                                      <p:cBhvr>
                                        <p:cTn id="102" dur="500"/>
                                        <p:tgtEl>
                                          <p:spTgt spid="149"/>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50"/>
                                        </p:tgtEl>
                                        <p:attrNameLst>
                                          <p:attrName>style.visibility</p:attrName>
                                        </p:attrNameLst>
                                      </p:cBhvr>
                                      <p:to>
                                        <p:strVal val="visible"/>
                                      </p:to>
                                    </p:set>
                                    <p:animEffect transition="in" filter="fade">
                                      <p:cBhvr>
                                        <p:cTn id="105" dur="500"/>
                                        <p:tgtEl>
                                          <p:spTgt spid="150"/>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fade">
                                      <p:cBhvr>
                                        <p:cTn id="108" dur="500"/>
                                        <p:tgtEl>
                                          <p:spTgt spid="151"/>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52"/>
                                        </p:tgtEl>
                                        <p:attrNameLst>
                                          <p:attrName>style.visibility</p:attrName>
                                        </p:attrNameLst>
                                      </p:cBhvr>
                                      <p:to>
                                        <p:strVal val="visible"/>
                                      </p:to>
                                    </p:set>
                                    <p:animEffect transition="in" filter="fade">
                                      <p:cBhvr>
                                        <p:cTn id="111" dur="500"/>
                                        <p:tgtEl>
                                          <p:spTgt spid="152"/>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53"/>
                                        </p:tgtEl>
                                        <p:attrNameLst>
                                          <p:attrName>style.visibility</p:attrName>
                                        </p:attrNameLst>
                                      </p:cBhvr>
                                      <p:to>
                                        <p:strVal val="visible"/>
                                      </p:to>
                                    </p:set>
                                    <p:animEffect transition="in" filter="fade">
                                      <p:cBhvr>
                                        <p:cTn id="114" dur="500"/>
                                        <p:tgtEl>
                                          <p:spTgt spid="153"/>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154"/>
                                        </p:tgtEl>
                                        <p:attrNameLst>
                                          <p:attrName>style.visibility</p:attrName>
                                        </p:attrNameLst>
                                      </p:cBhvr>
                                      <p:to>
                                        <p:strVal val="visible"/>
                                      </p:to>
                                    </p:set>
                                    <p:animEffect transition="in" filter="fade">
                                      <p:cBhvr>
                                        <p:cTn id="117" dur="500"/>
                                        <p:tgtEl>
                                          <p:spTgt spid="154"/>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55"/>
                                        </p:tgtEl>
                                        <p:attrNameLst>
                                          <p:attrName>style.visibility</p:attrName>
                                        </p:attrNameLst>
                                      </p:cBhvr>
                                      <p:to>
                                        <p:strVal val="visible"/>
                                      </p:to>
                                    </p:set>
                                    <p:animEffect transition="in" filter="fade">
                                      <p:cBhvr>
                                        <p:cTn id="120" dur="500"/>
                                        <p:tgtEl>
                                          <p:spTgt spid="15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1" nodeType="clickEffect">
                                  <p:stCondLst>
                                    <p:cond delay="0"/>
                                  </p:stCondLst>
                                  <p:childTnLst>
                                    <p:set>
                                      <p:cBhvr>
                                        <p:cTn id="124" dur="1" fill="hold">
                                          <p:stCondLst>
                                            <p:cond delay="0"/>
                                          </p:stCondLst>
                                        </p:cTn>
                                        <p:tgtEl>
                                          <p:spTgt spid="156"/>
                                        </p:tgtEl>
                                        <p:attrNameLst>
                                          <p:attrName>style.visibility</p:attrName>
                                        </p:attrNameLst>
                                      </p:cBhvr>
                                      <p:to>
                                        <p:strVal val="visible"/>
                                      </p:to>
                                    </p:set>
                                    <p:animEffect transition="in" filter="fade">
                                      <p:cBhvr>
                                        <p:cTn id="125" dur="500"/>
                                        <p:tgtEl>
                                          <p:spTgt spid="156"/>
                                        </p:tgtEl>
                                      </p:cBhvr>
                                    </p:animEffect>
                                  </p:childTnLst>
                                </p:cTn>
                              </p:par>
                              <p:par>
                                <p:cTn id="126" presetID="10" presetClass="entr" presetSubtype="0" fill="hold" grpId="1" nodeType="withEffect">
                                  <p:stCondLst>
                                    <p:cond delay="0"/>
                                  </p:stCondLst>
                                  <p:childTnLst>
                                    <p:set>
                                      <p:cBhvr>
                                        <p:cTn id="127" dur="1" fill="hold">
                                          <p:stCondLst>
                                            <p:cond delay="0"/>
                                          </p:stCondLst>
                                        </p:cTn>
                                        <p:tgtEl>
                                          <p:spTgt spid="157"/>
                                        </p:tgtEl>
                                        <p:attrNameLst>
                                          <p:attrName>style.visibility</p:attrName>
                                        </p:attrNameLst>
                                      </p:cBhvr>
                                      <p:to>
                                        <p:strVal val="visible"/>
                                      </p:to>
                                    </p:set>
                                    <p:animEffect transition="in" filter="fade">
                                      <p:cBhvr>
                                        <p:cTn id="128" dur="500"/>
                                        <p:tgtEl>
                                          <p:spTgt spid="157"/>
                                        </p:tgtEl>
                                      </p:cBhvr>
                                    </p:animEffect>
                                  </p:childTnLst>
                                </p:cTn>
                              </p:par>
                              <p:par>
                                <p:cTn id="129" presetID="10" presetClass="entr" presetSubtype="0" fill="hold" grpId="1" nodeType="withEffect">
                                  <p:stCondLst>
                                    <p:cond delay="0"/>
                                  </p:stCondLst>
                                  <p:childTnLst>
                                    <p:set>
                                      <p:cBhvr>
                                        <p:cTn id="130" dur="1" fill="hold">
                                          <p:stCondLst>
                                            <p:cond delay="0"/>
                                          </p:stCondLst>
                                        </p:cTn>
                                        <p:tgtEl>
                                          <p:spTgt spid="158"/>
                                        </p:tgtEl>
                                        <p:attrNameLst>
                                          <p:attrName>style.visibility</p:attrName>
                                        </p:attrNameLst>
                                      </p:cBhvr>
                                      <p:to>
                                        <p:strVal val="visible"/>
                                      </p:to>
                                    </p:set>
                                    <p:animEffect transition="in" filter="fade">
                                      <p:cBhvr>
                                        <p:cTn id="131" dur="500"/>
                                        <p:tgtEl>
                                          <p:spTgt spid="158"/>
                                        </p:tgtEl>
                                      </p:cBhvr>
                                    </p:animEffect>
                                  </p:childTnLst>
                                </p:cTn>
                              </p:par>
                              <p:par>
                                <p:cTn id="132" presetID="10" presetClass="entr" presetSubtype="0" fill="hold" grpId="1" nodeType="withEffect">
                                  <p:stCondLst>
                                    <p:cond delay="0"/>
                                  </p:stCondLst>
                                  <p:childTnLst>
                                    <p:set>
                                      <p:cBhvr>
                                        <p:cTn id="133" dur="1" fill="hold">
                                          <p:stCondLst>
                                            <p:cond delay="0"/>
                                          </p:stCondLst>
                                        </p:cTn>
                                        <p:tgtEl>
                                          <p:spTgt spid="159"/>
                                        </p:tgtEl>
                                        <p:attrNameLst>
                                          <p:attrName>style.visibility</p:attrName>
                                        </p:attrNameLst>
                                      </p:cBhvr>
                                      <p:to>
                                        <p:strVal val="visible"/>
                                      </p:to>
                                    </p:set>
                                    <p:animEffect transition="in" filter="fade">
                                      <p:cBhvr>
                                        <p:cTn id="134" dur="500"/>
                                        <p:tgtEl>
                                          <p:spTgt spid="159"/>
                                        </p:tgtEl>
                                      </p:cBhvr>
                                    </p:animEffect>
                                  </p:childTnLst>
                                </p:cTn>
                              </p:par>
                              <p:par>
                                <p:cTn id="135" presetID="10" presetClass="entr" presetSubtype="0" fill="hold" grpId="1" nodeType="withEffect">
                                  <p:stCondLst>
                                    <p:cond delay="0"/>
                                  </p:stCondLst>
                                  <p:childTnLst>
                                    <p:set>
                                      <p:cBhvr>
                                        <p:cTn id="136" dur="1" fill="hold">
                                          <p:stCondLst>
                                            <p:cond delay="0"/>
                                          </p:stCondLst>
                                        </p:cTn>
                                        <p:tgtEl>
                                          <p:spTgt spid="160"/>
                                        </p:tgtEl>
                                        <p:attrNameLst>
                                          <p:attrName>style.visibility</p:attrName>
                                        </p:attrNameLst>
                                      </p:cBhvr>
                                      <p:to>
                                        <p:strVal val="visible"/>
                                      </p:to>
                                    </p:set>
                                    <p:animEffect transition="in" filter="fade">
                                      <p:cBhvr>
                                        <p:cTn id="137" dur="500"/>
                                        <p:tgtEl>
                                          <p:spTgt spid="160"/>
                                        </p:tgtEl>
                                      </p:cBhvr>
                                    </p:animEffect>
                                  </p:childTnLst>
                                </p:cTn>
                              </p:par>
                              <p:par>
                                <p:cTn id="138" presetID="10" presetClass="entr" presetSubtype="0" fill="hold" grpId="1" nodeType="withEffect">
                                  <p:stCondLst>
                                    <p:cond delay="0"/>
                                  </p:stCondLst>
                                  <p:childTnLst>
                                    <p:set>
                                      <p:cBhvr>
                                        <p:cTn id="139" dur="1" fill="hold">
                                          <p:stCondLst>
                                            <p:cond delay="0"/>
                                          </p:stCondLst>
                                        </p:cTn>
                                        <p:tgtEl>
                                          <p:spTgt spid="161"/>
                                        </p:tgtEl>
                                        <p:attrNameLst>
                                          <p:attrName>style.visibility</p:attrName>
                                        </p:attrNameLst>
                                      </p:cBhvr>
                                      <p:to>
                                        <p:strVal val="visible"/>
                                      </p:to>
                                    </p:set>
                                    <p:animEffect transition="in" filter="fade">
                                      <p:cBhvr>
                                        <p:cTn id="140" dur="500"/>
                                        <p:tgtEl>
                                          <p:spTgt spid="161"/>
                                        </p:tgtEl>
                                      </p:cBhvr>
                                    </p:animEffect>
                                  </p:childTnLst>
                                </p:cTn>
                              </p:par>
                              <p:par>
                                <p:cTn id="141" presetID="10" presetClass="entr" presetSubtype="0" fill="hold" grpId="1" nodeType="withEffect">
                                  <p:stCondLst>
                                    <p:cond delay="0"/>
                                  </p:stCondLst>
                                  <p:childTnLst>
                                    <p:set>
                                      <p:cBhvr>
                                        <p:cTn id="142" dur="1" fill="hold">
                                          <p:stCondLst>
                                            <p:cond delay="0"/>
                                          </p:stCondLst>
                                        </p:cTn>
                                        <p:tgtEl>
                                          <p:spTgt spid="162"/>
                                        </p:tgtEl>
                                        <p:attrNameLst>
                                          <p:attrName>style.visibility</p:attrName>
                                        </p:attrNameLst>
                                      </p:cBhvr>
                                      <p:to>
                                        <p:strVal val="visible"/>
                                      </p:to>
                                    </p:set>
                                    <p:animEffect transition="in" filter="fade">
                                      <p:cBhvr>
                                        <p:cTn id="143" dur="500"/>
                                        <p:tgtEl>
                                          <p:spTgt spid="162"/>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1" nodeType="clickEffect">
                                  <p:stCondLst>
                                    <p:cond delay="0"/>
                                  </p:stCondLst>
                                  <p:childTnLst>
                                    <p:set>
                                      <p:cBhvr>
                                        <p:cTn id="147" dur="1" fill="hold">
                                          <p:stCondLst>
                                            <p:cond delay="0"/>
                                          </p:stCondLst>
                                        </p:cTn>
                                        <p:tgtEl>
                                          <p:spTgt spid="163"/>
                                        </p:tgtEl>
                                        <p:attrNameLst>
                                          <p:attrName>style.visibility</p:attrName>
                                        </p:attrNameLst>
                                      </p:cBhvr>
                                      <p:to>
                                        <p:strVal val="visible"/>
                                      </p:to>
                                    </p:set>
                                    <p:animEffect transition="in" filter="fade">
                                      <p:cBhvr>
                                        <p:cTn id="148" dur="500"/>
                                        <p:tgtEl>
                                          <p:spTgt spid="163"/>
                                        </p:tgtEl>
                                      </p:cBhvr>
                                    </p:animEffect>
                                  </p:childTnLst>
                                </p:cTn>
                              </p:par>
                              <p:par>
                                <p:cTn id="149" presetID="10" presetClass="entr" presetSubtype="0" fill="hold" grpId="1" nodeType="withEffect">
                                  <p:stCondLst>
                                    <p:cond delay="0"/>
                                  </p:stCondLst>
                                  <p:childTnLst>
                                    <p:set>
                                      <p:cBhvr>
                                        <p:cTn id="150" dur="1" fill="hold">
                                          <p:stCondLst>
                                            <p:cond delay="0"/>
                                          </p:stCondLst>
                                        </p:cTn>
                                        <p:tgtEl>
                                          <p:spTgt spid="164"/>
                                        </p:tgtEl>
                                        <p:attrNameLst>
                                          <p:attrName>style.visibility</p:attrName>
                                        </p:attrNameLst>
                                      </p:cBhvr>
                                      <p:to>
                                        <p:strVal val="visible"/>
                                      </p:to>
                                    </p:set>
                                    <p:animEffect transition="in" filter="fade">
                                      <p:cBhvr>
                                        <p:cTn id="151" dur="500"/>
                                        <p:tgtEl>
                                          <p:spTgt spid="164"/>
                                        </p:tgtEl>
                                      </p:cBhvr>
                                    </p:animEffect>
                                  </p:childTnLst>
                                </p:cTn>
                              </p:par>
                              <p:par>
                                <p:cTn id="152" presetID="10" presetClass="entr" presetSubtype="0" fill="hold" grpId="1" nodeType="withEffect">
                                  <p:stCondLst>
                                    <p:cond delay="0"/>
                                  </p:stCondLst>
                                  <p:childTnLst>
                                    <p:set>
                                      <p:cBhvr>
                                        <p:cTn id="153" dur="1" fill="hold">
                                          <p:stCondLst>
                                            <p:cond delay="0"/>
                                          </p:stCondLst>
                                        </p:cTn>
                                        <p:tgtEl>
                                          <p:spTgt spid="165"/>
                                        </p:tgtEl>
                                        <p:attrNameLst>
                                          <p:attrName>style.visibility</p:attrName>
                                        </p:attrNameLst>
                                      </p:cBhvr>
                                      <p:to>
                                        <p:strVal val="visible"/>
                                      </p:to>
                                    </p:set>
                                    <p:animEffect transition="in" filter="fade">
                                      <p:cBhvr>
                                        <p:cTn id="154" dur="500"/>
                                        <p:tgtEl>
                                          <p:spTgt spid="16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166"/>
                                        </p:tgtEl>
                                        <p:attrNameLst>
                                          <p:attrName>style.visibility</p:attrName>
                                        </p:attrNameLst>
                                      </p:cBhvr>
                                      <p:to>
                                        <p:strVal val="visible"/>
                                      </p:to>
                                    </p:set>
                                    <p:animEffect transition="in" filter="fade">
                                      <p:cBhvr>
                                        <p:cTn id="159" dur="500"/>
                                        <p:tgtEl>
                                          <p:spTgt spid="166"/>
                                        </p:tgtEl>
                                      </p:cBhvr>
                                    </p:animEffect>
                                  </p:childTnLst>
                                </p:cTn>
                              </p:par>
                              <p:par>
                                <p:cTn id="160" presetID="10" presetClass="entr" presetSubtype="0" fill="hold" grpId="1" nodeType="withEffect">
                                  <p:stCondLst>
                                    <p:cond delay="0"/>
                                  </p:stCondLst>
                                  <p:childTnLst>
                                    <p:set>
                                      <p:cBhvr>
                                        <p:cTn id="161" dur="1" fill="hold">
                                          <p:stCondLst>
                                            <p:cond delay="0"/>
                                          </p:stCondLst>
                                        </p:cTn>
                                        <p:tgtEl>
                                          <p:spTgt spid="167"/>
                                        </p:tgtEl>
                                        <p:attrNameLst>
                                          <p:attrName>style.visibility</p:attrName>
                                        </p:attrNameLst>
                                      </p:cBhvr>
                                      <p:to>
                                        <p:strVal val="visible"/>
                                      </p:to>
                                    </p:set>
                                    <p:animEffect transition="in" filter="fade">
                                      <p:cBhvr>
                                        <p:cTn id="162" dur="500"/>
                                        <p:tgtEl>
                                          <p:spTgt spid="167"/>
                                        </p:tgtEl>
                                      </p:cBhvr>
                                    </p:animEffect>
                                  </p:childTnLst>
                                </p:cTn>
                              </p:par>
                              <p:par>
                                <p:cTn id="163" presetID="10" presetClass="entr" presetSubtype="0" fill="hold" grpId="1" nodeType="withEffect">
                                  <p:stCondLst>
                                    <p:cond delay="0"/>
                                  </p:stCondLst>
                                  <p:childTnLst>
                                    <p:set>
                                      <p:cBhvr>
                                        <p:cTn id="164" dur="1" fill="hold">
                                          <p:stCondLst>
                                            <p:cond delay="0"/>
                                          </p:stCondLst>
                                        </p:cTn>
                                        <p:tgtEl>
                                          <p:spTgt spid="168"/>
                                        </p:tgtEl>
                                        <p:attrNameLst>
                                          <p:attrName>style.visibility</p:attrName>
                                        </p:attrNameLst>
                                      </p:cBhvr>
                                      <p:to>
                                        <p:strVal val="visible"/>
                                      </p:to>
                                    </p:set>
                                    <p:animEffect transition="in" filter="fade">
                                      <p:cBhvr>
                                        <p:cTn id="165" dur="500"/>
                                        <p:tgtEl>
                                          <p:spTgt spid="168"/>
                                        </p:tgtEl>
                                      </p:cBhvr>
                                    </p:animEffect>
                                  </p:childTnLst>
                                </p:cTn>
                              </p:par>
                              <p:par>
                                <p:cTn id="166" presetID="10" presetClass="entr" presetSubtype="0" fill="hold" grpId="1" nodeType="withEffect">
                                  <p:stCondLst>
                                    <p:cond delay="0"/>
                                  </p:stCondLst>
                                  <p:childTnLst>
                                    <p:set>
                                      <p:cBhvr>
                                        <p:cTn id="167" dur="1" fill="hold">
                                          <p:stCondLst>
                                            <p:cond delay="0"/>
                                          </p:stCondLst>
                                        </p:cTn>
                                        <p:tgtEl>
                                          <p:spTgt spid="169"/>
                                        </p:tgtEl>
                                        <p:attrNameLst>
                                          <p:attrName>style.visibility</p:attrName>
                                        </p:attrNameLst>
                                      </p:cBhvr>
                                      <p:to>
                                        <p:strVal val="visible"/>
                                      </p:to>
                                    </p:set>
                                    <p:animEffect transition="in" filter="fade">
                                      <p:cBhvr>
                                        <p:cTn id="168" dur="500"/>
                                        <p:tgtEl>
                                          <p:spTgt spid="169"/>
                                        </p:tgtEl>
                                      </p:cBhvr>
                                    </p:animEffect>
                                  </p:childTnLst>
                                </p:cTn>
                              </p:par>
                              <p:par>
                                <p:cTn id="169" presetID="10" presetClass="entr" presetSubtype="0" fill="hold" grpId="1" nodeType="withEffect">
                                  <p:stCondLst>
                                    <p:cond delay="0"/>
                                  </p:stCondLst>
                                  <p:childTnLst>
                                    <p:set>
                                      <p:cBhvr>
                                        <p:cTn id="170" dur="1" fill="hold">
                                          <p:stCondLst>
                                            <p:cond delay="0"/>
                                          </p:stCondLst>
                                        </p:cTn>
                                        <p:tgtEl>
                                          <p:spTgt spid="170"/>
                                        </p:tgtEl>
                                        <p:attrNameLst>
                                          <p:attrName>style.visibility</p:attrName>
                                        </p:attrNameLst>
                                      </p:cBhvr>
                                      <p:to>
                                        <p:strVal val="visible"/>
                                      </p:to>
                                    </p:set>
                                    <p:animEffect transition="in" filter="fade">
                                      <p:cBhvr>
                                        <p:cTn id="171" dur="500"/>
                                        <p:tgtEl>
                                          <p:spTgt spid="170"/>
                                        </p:tgtEl>
                                      </p:cBhvr>
                                    </p:animEffect>
                                  </p:childTnLst>
                                </p:cTn>
                              </p:par>
                              <p:par>
                                <p:cTn id="172" presetID="10" presetClass="entr" presetSubtype="0" fill="hold" grpId="1" nodeType="withEffect">
                                  <p:stCondLst>
                                    <p:cond delay="0"/>
                                  </p:stCondLst>
                                  <p:childTnLst>
                                    <p:set>
                                      <p:cBhvr>
                                        <p:cTn id="173" dur="1" fill="hold">
                                          <p:stCondLst>
                                            <p:cond delay="0"/>
                                          </p:stCondLst>
                                        </p:cTn>
                                        <p:tgtEl>
                                          <p:spTgt spid="171"/>
                                        </p:tgtEl>
                                        <p:attrNameLst>
                                          <p:attrName>style.visibility</p:attrName>
                                        </p:attrNameLst>
                                      </p:cBhvr>
                                      <p:to>
                                        <p:strVal val="visible"/>
                                      </p:to>
                                    </p:set>
                                    <p:animEffect transition="in" filter="fade">
                                      <p:cBhvr>
                                        <p:cTn id="174" dur="500"/>
                                        <p:tgtEl>
                                          <p:spTgt spid="171"/>
                                        </p:tgtEl>
                                      </p:cBhvr>
                                    </p:animEffect>
                                  </p:childTnLst>
                                </p:cTn>
                              </p:par>
                              <p:par>
                                <p:cTn id="175" presetID="10" presetClass="entr" presetSubtype="0" fill="hold" grpId="1" nodeType="withEffect">
                                  <p:stCondLst>
                                    <p:cond delay="0"/>
                                  </p:stCondLst>
                                  <p:childTnLst>
                                    <p:set>
                                      <p:cBhvr>
                                        <p:cTn id="176" dur="1" fill="hold">
                                          <p:stCondLst>
                                            <p:cond delay="0"/>
                                          </p:stCondLst>
                                        </p:cTn>
                                        <p:tgtEl>
                                          <p:spTgt spid="172"/>
                                        </p:tgtEl>
                                        <p:attrNameLst>
                                          <p:attrName>style.visibility</p:attrName>
                                        </p:attrNameLst>
                                      </p:cBhvr>
                                      <p:to>
                                        <p:strVal val="visible"/>
                                      </p:to>
                                    </p:set>
                                    <p:animEffect transition="in" filter="fade">
                                      <p:cBhvr>
                                        <p:cTn id="177" dur="500"/>
                                        <p:tgtEl>
                                          <p:spTgt spid="172"/>
                                        </p:tgtEl>
                                      </p:cBhvr>
                                    </p:animEffect>
                                  </p:childTnLst>
                                </p:cTn>
                              </p:par>
                              <p:par>
                                <p:cTn id="178" presetID="10" presetClass="entr" presetSubtype="0" fill="hold" grpId="1"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p:bldP spid="118" grpId="1"/>
      <p:bldP spid="119" grpId="1"/>
      <p:bldP spid="120" grpId="1"/>
      <p:bldP spid="121" grpId="1"/>
      <p:bldP spid="122" grpId="1"/>
      <p:bldP spid="123" grpId="1"/>
      <p:bldP spid="124" grpId="1"/>
      <p:bldP spid="125" grpId="1"/>
      <p:bldP spid="126" grpId="1"/>
      <p:bldP spid="127" grpId="1"/>
      <p:bldP spid="128" grpId="1"/>
      <p:bldP spid="129" grpId="1"/>
      <p:bldP spid="133" grpId="1"/>
      <p:bldP spid="134" grpId="1"/>
      <p:bldP spid="135" grpId="1"/>
      <p:bldP spid="136" grpId="1"/>
      <p:bldP spid="137" grpId="1"/>
      <p:bldP spid="138" grpId="1"/>
      <p:bldP spid="139" grpId="1"/>
      <p:bldP spid="140" grpId="1"/>
      <p:bldP spid="141" grpId="1"/>
      <p:bldP spid="142" grpId="1"/>
      <p:bldP spid="143" grpId="1"/>
      <p:bldP spid="144" grpId="1"/>
      <p:bldP spid="145" grpId="1"/>
      <p:bldP spid="146" grpId="1"/>
      <p:bldP spid="147" grpId="1"/>
      <p:bldP spid="148" grpId="1"/>
      <p:bldP spid="149" grpId="1"/>
      <p:bldP spid="150" grpId="1"/>
      <p:bldP spid="151" grpId="1"/>
      <p:bldP spid="152" grpId="1"/>
      <p:bldP spid="153" grpId="1"/>
      <p:bldP spid="154" grpId="1"/>
      <p:bldP spid="155" grpId="1"/>
      <p:bldP spid="156" grpId="1"/>
      <p:bldP spid="157" grpId="1"/>
      <p:bldP spid="158" grpId="1"/>
      <p:bldP spid="159" grpId="1"/>
      <p:bldP spid="160" grpId="1"/>
      <p:bldP spid="161" grpId="1"/>
      <p:bldP spid="162" grpId="1"/>
      <p:bldP spid="163" grpId="1"/>
      <p:bldP spid="164" grpId="1"/>
      <p:bldP spid="165" grpId="1"/>
      <p:bldP spid="166" grpId="1"/>
      <p:bldP spid="167" grpId="1"/>
      <p:bldP spid="168" grpId="1"/>
      <p:bldP spid="169" grpId="1"/>
      <p:bldP spid="170" grpId="1"/>
      <p:bldP spid="171" grpId="1"/>
      <p:bldP spid="172" grpId="1"/>
      <p:bldP spid="17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636912"/>
          </a:xfrm>
        </p:spPr>
        <p:txBody>
          <a:bodyPr>
            <a:normAutofit fontScale="90000"/>
          </a:bodyPr>
          <a:lstStyle/>
          <a:p>
            <a:r>
              <a:rPr lang="ru-RU" b="1" dirty="0" smtClean="0">
                <a:solidFill>
                  <a:srgbClr val="C00000"/>
                </a:solidFill>
              </a:rPr>
              <a:t>«Четыре четверки»</a:t>
            </a:r>
            <a:br>
              <a:rPr lang="ru-RU" b="1" dirty="0" smtClean="0">
                <a:solidFill>
                  <a:srgbClr val="C00000"/>
                </a:solidFill>
              </a:rPr>
            </a:br>
            <a:r>
              <a:rPr lang="ru-RU" sz="2700" dirty="0" smtClean="0"/>
              <a:t>Используя математические знаки и скобки, сумейте при помощи четырех четверок составить все числа от 0 до 9 включительно.</a:t>
            </a:r>
            <a:br>
              <a:rPr lang="ru-RU" sz="2700" dirty="0" smtClean="0"/>
            </a:br>
            <a:r>
              <a:rPr lang="ru-RU" sz="2700" dirty="0" smtClean="0"/>
              <a:t>Должно получится 10 примеров.</a:t>
            </a:r>
            <a:br>
              <a:rPr lang="ru-RU" sz="2700" dirty="0" smtClean="0"/>
            </a:br>
            <a:r>
              <a:rPr lang="ru-RU" dirty="0" smtClean="0"/>
              <a:t>4   4    4    4</a:t>
            </a:r>
            <a:br>
              <a:rPr lang="ru-RU" dirty="0" smtClean="0"/>
            </a:br>
            <a:endParaRPr lang="ru-RU" b="1" dirty="0">
              <a:solidFill>
                <a:srgbClr val="C00000"/>
              </a:solidFill>
            </a:endParaRPr>
          </a:p>
        </p:txBody>
      </p:sp>
      <p:sp>
        <p:nvSpPr>
          <p:cNvPr id="3" name="Заголовок 1"/>
          <p:cNvSpPr txBox="1">
            <a:spLocks/>
          </p:cNvSpPr>
          <p:nvPr/>
        </p:nvSpPr>
        <p:spPr>
          <a:xfrm>
            <a:off x="0" y="2492896"/>
            <a:ext cx="9144000" cy="436510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solidFill>
                  <a:srgbClr val="C00000"/>
                </a:solidFill>
              </a:rPr>
              <a:t>Ответ: </a:t>
            </a:r>
            <a:r>
              <a:rPr lang="ru-RU" sz="3700" dirty="0" smtClean="0"/>
              <a:t>4 : 4 – 4 : 4 = 0       4 : 4 + 4 – 4 = 1</a:t>
            </a:r>
          </a:p>
          <a:p>
            <a:pPr algn="l"/>
            <a:r>
              <a:rPr lang="ru-RU" sz="3700" dirty="0"/>
              <a:t> </a:t>
            </a:r>
            <a:r>
              <a:rPr lang="ru-RU" sz="3700" dirty="0" smtClean="0"/>
              <a:t>               4 : 4 + 4 : 4 = 2      (4 + 4 + 4) : 4 = 3</a:t>
            </a:r>
          </a:p>
          <a:p>
            <a:pPr algn="l"/>
            <a:r>
              <a:rPr lang="ru-RU" sz="3700" dirty="0"/>
              <a:t> </a:t>
            </a:r>
            <a:r>
              <a:rPr lang="ru-RU" sz="3700" dirty="0" smtClean="0"/>
              <a:t>               (4 – 4) · 4 + 4 = 4   (4 · 4 + 4) : 4 = 5</a:t>
            </a:r>
          </a:p>
          <a:p>
            <a:pPr algn="l"/>
            <a:r>
              <a:rPr lang="ru-RU" sz="3700" dirty="0"/>
              <a:t> </a:t>
            </a:r>
            <a:r>
              <a:rPr lang="ru-RU" sz="3700" dirty="0" smtClean="0"/>
              <a:t>               (4 + 4) : 4 + 4 = 6    4 + 4 – 4 : 4 = 7</a:t>
            </a:r>
          </a:p>
          <a:p>
            <a:pPr algn="l"/>
            <a:r>
              <a:rPr lang="ru-RU" sz="3700" dirty="0"/>
              <a:t> </a:t>
            </a:r>
            <a:r>
              <a:rPr lang="ru-RU" sz="3700" dirty="0" smtClean="0"/>
              <a:t>               4 – 4 + 4 + 4 = 8      4 + 4 : 4 + 4 = 9</a:t>
            </a:r>
          </a:p>
          <a:p>
            <a:pPr algn="l"/>
            <a:r>
              <a:rPr lang="ru-RU" dirty="0"/>
              <a:t> </a:t>
            </a:r>
            <a:r>
              <a:rPr lang="ru-RU" dirty="0" smtClean="0"/>
              <a:t>            </a:t>
            </a:r>
          </a:p>
          <a:p>
            <a:pPr algn="l"/>
            <a:r>
              <a:rPr lang="ru-RU" dirty="0"/>
              <a:t> </a:t>
            </a:r>
            <a:r>
              <a:rPr lang="ru-RU" dirty="0" smtClean="0"/>
              <a:t>            </a:t>
            </a:r>
          </a:p>
          <a:p>
            <a:pPr algn="l"/>
            <a:r>
              <a:rPr lang="ru-RU" b="1" dirty="0">
                <a:solidFill>
                  <a:srgbClr val="C00000"/>
                </a:solidFill>
              </a:rPr>
              <a:t> </a:t>
            </a:r>
            <a:r>
              <a:rPr lang="ru-RU" b="1" dirty="0" smtClean="0">
                <a:solidFill>
                  <a:srgbClr val="C00000"/>
                </a:solidFill>
              </a:rPr>
              <a:t>             </a:t>
            </a:r>
            <a:endParaRPr lang="ru-RU" b="1" dirty="0">
              <a:solidFill>
                <a:srgbClr val="C00000"/>
              </a:solidFill>
            </a:endParaRPr>
          </a:p>
        </p:txBody>
      </p:sp>
    </p:spTree>
    <p:extLst>
      <p:ext uri="{BB962C8B-B14F-4D97-AF65-F5344CB8AC3E}">
        <p14:creationId xmlns:p14="http://schemas.microsoft.com/office/powerpoint/2010/main" val="24522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758</Words>
  <Application>Microsoft Office PowerPoint</Application>
  <PresentationFormat>Экран (4:3)</PresentationFormat>
  <Paragraphs>142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Конкурс  «Час веселой математики» для учащихся 5 класса Учитель математики  МБОУ «Торгашинская  средняя общеобразовательная школа»,  Сергиево-Посадского района, Московской области Захарова Светлана Викторовна</vt:lpstr>
      <vt:lpstr>«Визитная карточка»</vt:lpstr>
      <vt:lpstr>«По порядку номеров»</vt:lpstr>
      <vt:lpstr>«Таблица умножения»</vt:lpstr>
      <vt:lpstr>Считай не зевай! Найти значение выражений. Та команда, которая первой поднимет сигнальную карточку, имеет право отвечать. Каждый правильный ответ – один балл.</vt:lpstr>
      <vt:lpstr>«Задачи – шутки»</vt:lpstr>
      <vt:lpstr>4. В полдень из Москвы в Тулу выходит автобус с пассажирами. Часом позже из Тулы в Москву выезжает велосипедист и едет по тому же шоссе, но, конечно, значительно медленнее, чем автобус. Когда пассажиры автобуса и велосипедисты встретятся, то кто из них будет дальше от Москвы?</vt:lpstr>
      <vt:lpstr>Кроссворд.</vt:lpstr>
      <vt:lpstr>«Четыре четверки» Используя математические знаки и скобки, сумейте при помощи четырех четверок составить все числа от 0 до 9 включительно. Должно получится 10 примеров. 4   4    4    4 </vt:lpstr>
      <vt:lpstr>           «Конкурс капитанов». Капитаны команд на доске заменяют цифрами звездочки, чтобы получился верный пример. Побеждает тот капитан, который первым составит пример. Получает 5 баллов, второй – 4.          1 команда                                   2 команда               х*2*3                                       х*2*6                     **                                                  **                                          + ***87                                        +   ***16              *****                                            *****             2*004*                                          2*649*                                                                      </vt:lpstr>
      <vt:lpstr>«Складной треугольник» Из данных частей собрать треугольник. Та команда,        которая первой выполнит задание получит 5 баллов.</vt:lpstr>
      <vt:lpstr>Презентация PowerPoint</vt:lpstr>
      <vt:lpstr>Презентация PowerPoint</vt:lpstr>
      <vt:lpstr>Интернет ресурсы. 1.http://fortunerclub.ru/topic/145-смешное-и-прикольное/?page=105 2.http://teacher.sfino.ru/view/2350887 3.https://infourok.ru/reshenie-starinnih-i-zanimatelnih-zadach-1183569.html 4.http://chgard26.tgl.net.ru/index.php?mod=subjects&amp;sub=125 5.http://globuss24.ru/doc/vneklassnoe-zanyatie-po-matematike-dlya-3-klassa</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Считай не зевай!</dc:title>
  <dc:creator>Светлана</dc:creator>
  <cp:lastModifiedBy>Надежда Пронская</cp:lastModifiedBy>
  <cp:revision>32</cp:revision>
  <dcterms:created xsi:type="dcterms:W3CDTF">2015-12-12T12:52:22Z</dcterms:created>
  <dcterms:modified xsi:type="dcterms:W3CDTF">2016-11-25T07:44:56Z</dcterms:modified>
</cp:coreProperties>
</file>