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86" r:id="rId20"/>
    <p:sldId id="275" r:id="rId21"/>
    <p:sldId id="283" r:id="rId22"/>
    <p:sldId id="278" r:id="rId23"/>
    <p:sldId id="282" r:id="rId24"/>
    <p:sldId id="279" r:id="rId25"/>
    <p:sldId id="284" r:id="rId26"/>
    <p:sldId id="280" r:id="rId27"/>
    <p:sldId id="285" r:id="rId28"/>
    <p:sldId id="281" r:id="rId29"/>
    <p:sldId id="276" r:id="rId30"/>
    <p:sldId id="287" r:id="rId31"/>
    <p:sldId id="274" r:id="rId32"/>
    <p:sldId id="288" r:id="rId33"/>
  </p:sldIdLst>
  <p:sldSz cx="9144000" cy="6858000" type="screen4x3"/>
  <p:notesSz cx="6858000" cy="9144000"/>
  <p:custDataLst>
    <p:tags r:id="rId3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06" autoAdjust="0"/>
  </p:normalViewPr>
  <p:slideViewPr>
    <p:cSldViewPr>
      <p:cViewPr varScale="1">
        <p:scale>
          <a:sx n="84" d="100"/>
          <a:sy n="84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449036717464328"/>
          <c:y val="0.19573149677575893"/>
          <c:w val="0.80181328670234031"/>
          <c:h val="0.6093903541054939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44450" cmpd="sng"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Лист1!$A$2:$A$12</c:f>
              <c:numCache>
                <c:formatCode>General</c:formatCode>
                <c:ptCount val="11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  <c:pt idx="7">
                  <c:v>20</c:v>
                </c:pt>
                <c:pt idx="8">
                  <c:v>10</c:v>
                </c:pt>
                <c:pt idx="9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466432"/>
        <c:axId val="94467968"/>
      </c:lineChart>
      <c:catAx>
        <c:axId val="9446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467968"/>
        <c:crosses val="autoZero"/>
        <c:auto val="1"/>
        <c:lblAlgn val="ctr"/>
        <c:lblOffset val="100"/>
        <c:noMultiLvlLbl val="0"/>
      </c:catAx>
      <c:valAx>
        <c:axId val="94467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46643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882055349011739"/>
          <c:y val="0.18527694270026376"/>
          <c:w val="0.68529730333909089"/>
          <c:h val="0.5930540461598360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38100"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Лист1!$A$2:$A$12</c:f>
              <c:numCache>
                <c:formatCode>General</c:formatCode>
                <c:ptCount val="11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10</c:v>
                </c:pt>
                <c:pt idx="9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999104"/>
        <c:axId val="94000640"/>
      </c:lineChart>
      <c:catAx>
        <c:axId val="9399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000640"/>
        <c:crosses val="autoZero"/>
        <c:auto val="1"/>
        <c:lblAlgn val="ctr"/>
        <c:lblOffset val="100"/>
        <c:noMultiLvlLbl val="0"/>
      </c:catAx>
      <c:valAx>
        <c:axId val="94000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99910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44450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Лист1!$A$2:$A$12</c:f>
              <c:numCache>
                <c:formatCode>General</c:formatCode>
                <c:ptCount val="11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150016"/>
        <c:axId val="138871936"/>
      </c:lineChart>
      <c:catAx>
        <c:axId val="94150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8871936"/>
        <c:crosses val="autoZero"/>
        <c:auto val="1"/>
        <c:lblAlgn val="ctr"/>
        <c:lblOffset val="100"/>
        <c:noMultiLvlLbl val="0"/>
      </c:catAx>
      <c:valAx>
        <c:axId val="138871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15001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4445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Лист1!$A$2:$A$12</c:f>
              <c:numCache>
                <c:formatCode>General</c:formatCode>
                <c:ptCount val="11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0</c:v>
                </c:pt>
                <c:pt idx="1">
                  <c:v>2.5</c:v>
                </c:pt>
                <c:pt idx="2">
                  <c:v>5</c:v>
                </c:pt>
                <c:pt idx="3">
                  <c:v>20</c:v>
                </c:pt>
                <c:pt idx="4">
                  <c:v>40</c:v>
                </c:pt>
                <c:pt idx="5">
                  <c:v>40</c:v>
                </c:pt>
                <c:pt idx="6">
                  <c:v>20</c:v>
                </c:pt>
                <c:pt idx="7">
                  <c:v>5</c:v>
                </c:pt>
                <c:pt idx="8">
                  <c:v>2.5</c:v>
                </c:pt>
                <c:pt idx="9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033600"/>
        <c:axId val="139051776"/>
      </c:lineChart>
      <c:catAx>
        <c:axId val="139033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9051776"/>
        <c:crosses val="autoZero"/>
        <c:auto val="1"/>
        <c:lblAlgn val="ctr"/>
        <c:lblOffset val="100"/>
        <c:noMultiLvlLbl val="0"/>
      </c:catAx>
      <c:valAx>
        <c:axId val="139051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903360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4FCB9-248F-4A7A-B367-45AFF9E3B867}" type="datetimeFigureOut">
              <a:rPr lang="ru-RU" smtClean="0"/>
              <a:pPr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1FE3B-E791-4363-BDF1-D647A55D39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620688"/>
            <a:ext cx="7772400" cy="1470025"/>
          </a:xfrm>
        </p:spPr>
        <p:txBody>
          <a:bodyPr>
            <a:normAutofit/>
          </a:bodyPr>
          <a:lstStyle/>
          <a:p>
            <a:pPr algn="r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Презентация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 уроку по дисциплине Информатика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im0-tub-ru.yandex.net/i?id=174981914-19-72&amp;n=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564904"/>
            <a:ext cx="5320034" cy="3312368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sz="4900" b="1" dirty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Темперамент  </a:t>
            </a:r>
            <a:r>
              <a:rPr lang="ru-RU" sz="49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холерика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Print" panose="02000600000000000000" pitchFamily="2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Отличается быстротой движений и действий, порывистостью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Ему свойственны сила, импульсивность, яркая выраженность эмоциональных переживаний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Увлёкшись делом, действует изо всех сил, истощается больше, чем следует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Инициативный, принципиальный, энергичный.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Sakkal Majalla" panose="02000000000000000000" pitchFamily="2" charset="-78"/>
              </a:rPr>
              <a:t>Профессии для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Sakkal Majalla" panose="02000000000000000000" pitchFamily="2" charset="-78"/>
              </a:rPr>
              <a:t>холерика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Script" panose="020B0504020000000003" pitchFamily="34" charset="0"/>
              <a:cs typeface="Sakkal Majalla" panose="02000000000000000000" pitchFamily="2" charset="-7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Поскольку потребность в общении у холериков повышена, они часто выбирают профессии, связанные с общением, сферой обслуживания, юриспруденцией, политикой, администрированием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Важно выбирать профессии и место работы, где эффективность оценивается не по отработанному времени, а по результатам: холерику проще работать по своему собственному графику.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Репортер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                                     Гид-переводчик;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Режиссер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                        Рекламный и страховой агент;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Менеджер по продажам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               Дизайнер;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флегматика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Медлительный, спокойный, неторопливый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деятельности проявляет упорство основательность, продуманность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Склонен к порядку, привычной обстановке, не любит перемен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Доводит начатое дело до конца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отношениях с людьми ровен, спокоен, в меру общителен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Его не выводят из равновесия неприятности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неудачи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Профессии для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флегматика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Флегматик  может долго и качественно выполнять любую монотонную работу. Флегматик незаменим в производстве, администрировании и везде, где требуется поддерживать процессы в стабильном состоянии.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 флегматиков есть склонность к систематической работе, умение концентрироваться на поставленной задаче, вдумчивость – необходимые профессиональные качества учёного, исследователя.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Ювелир;                                 Системный администратор;                      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Корректр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                Инженер                               Лаборант;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Оператор баз данных;                                       Диспетчер;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 сангвиника</a:t>
            </a:r>
            <a:endParaRPr lang="ru-RU" sz="4900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Живой, любознательный, подвижный, весёлый и жизнерадостный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Быстро приспосабливается к новым условиям, общительный, доброжелательный, легко налаживает хорошие отношения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Быстро забывает обиды, сравнительно легко переживает неудачи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Мимика богатая, подвижная,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выразительна</a:t>
            </a:r>
            <a:r>
              <a:rPr lang="ru-RU" b="1" dirty="0" smtClean="0"/>
              <a:t>я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Профессии для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сангвиника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Стабильная работоспособность, практически не зависящая ни от внешних, ни от внутренних факторов, позволяет сангвиникам успешно реализоваться во многих профессиях, где используется как физический, так и умственный труд. Коммуникативные навыки помогают в профессиях сферы услуг, позволяют стать хорошим руководителем. Сангвиники легко адаптируются к любому графику работы, с готовностью принимают любые нововведения в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Педагог;                                                             Адвокат;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Администратор;                                              Продавец;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Менеджер по персоналу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                            Официант</a:t>
            </a:r>
            <a:r>
              <a:rPr lang="ru-RU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Темперамент 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меланхолика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Segoe UI Light" panose="020B05020402040202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Мягкий, тактичный, деликатный, чуткий и отзывчивый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Впечатлительный, остро воспринимает окружающий мир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Склонен к замкнутости, избегает общения с малознакомыми людьми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Часто смущается, проявляет большую неловкость в новой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обстановке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Профессии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меланхолика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539750" algn="just">
              <a:buNone/>
            </a:pPr>
            <a:r>
              <a:rPr lang="ru-RU" sz="7400" b="1" dirty="0">
                <a:latin typeface="Times New Roman" pitchFamily="18" charset="0"/>
                <a:cs typeface="Times New Roman" pitchFamily="18" charset="0"/>
              </a:rPr>
              <a:t>Меланхолики успешны в деятельности, требующей внимания к деталям и наблюдательности, но не связанной с большим количеством общения, малейший стресс может сильно повредить их работоспособности. Предметом труда меланхолика может стать техника, информация, художественные образы. </a:t>
            </a:r>
            <a:endParaRPr lang="ru-RU" sz="7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7400" b="1" dirty="0">
                <a:latin typeface="Times New Roman" pitchFamily="18" charset="0"/>
                <a:cs typeface="Times New Roman" pitchFamily="18" charset="0"/>
              </a:rPr>
              <a:t>Ему стоит выбирать профессии, эффективность деятельности которых оценивается не по количественным, а прежде всего по качественным показателям. </a:t>
            </a: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Писатель; </a:t>
            </a:r>
            <a:r>
              <a:rPr lang="ru-RU" sz="7400" b="1" dirty="0">
                <a:latin typeface="Times New Roman" pitchFamily="18" charset="0"/>
                <a:cs typeface="Times New Roman" pitchFamily="18" charset="0"/>
              </a:rPr>
              <a:t>Программист;                                                                Художник</a:t>
            </a: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;                                                            </a:t>
            </a:r>
            <a:r>
              <a:rPr lang="ru-RU" sz="7400" b="1" dirty="0">
                <a:latin typeface="Times New Roman" pitchFamily="18" charset="0"/>
                <a:cs typeface="Times New Roman" pitchFamily="18" charset="0"/>
              </a:rPr>
              <a:t>Бухгалтер;</a:t>
            </a:r>
          </a:p>
          <a:p>
            <a:pPr marL="0" indent="0" algn="just">
              <a:buNone/>
            </a:pP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Ученый</a:t>
            </a:r>
            <a:endParaRPr lang="ru-RU" sz="7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б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500438"/>
            <a:ext cx="2189162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  <a:cs typeface="Times New Roman" pitchFamily="18" charset="0"/>
              </a:rPr>
              <a:t>Вывод 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 Semibold" panose="020B07020402040202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Любая группа людей работает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эффективней, если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ней есть представители всех темпераментов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6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Сангвиники – это душа коллектива   </a:t>
            </a:r>
          </a:p>
          <a:p>
            <a:pPr>
              <a:lnSpc>
                <a:spcPct val="16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Холерики – движущая сила</a:t>
            </a:r>
          </a:p>
          <a:p>
            <a:pPr>
              <a:lnSpc>
                <a:spcPct val="16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Флегматики – наша совесть   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Меланхолики – мозговой центр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  <a:cs typeface="Times New Roman" pitchFamily="18" charset="0"/>
              </a:rPr>
              <a:t>Самодиагностика  учащихся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Диагностика личности учащихся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опроснику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Айзенка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работы: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Перейти по ссылке http://mirtestoff.ru/test/ayzenk.php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Ответить на 57 вопросов теста.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На основании результатов диагностики выполнить построение графиков.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Цель занятия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Script" panose="020B05040200000000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534575"/>
            <a:ext cx="8229600" cy="10358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50" b="1" dirty="0"/>
              <a:t> </a:t>
            </a:r>
            <a:r>
              <a:rPr lang="ru-RU" sz="2850" b="1" dirty="0" smtClean="0"/>
              <a:t>  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Научить  использовать информационные технологии для оценки своих возможностей</a:t>
            </a:r>
            <a:endParaRPr lang="ru-RU" sz="3000" dirty="0"/>
          </a:p>
        </p:txBody>
      </p:sp>
      <p:pic>
        <p:nvPicPr>
          <p:cNvPr id="29700" name="Picture 4" descr="http://im3-tub-ru.yandex.net/i?id=481347162-1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128" y="228471"/>
            <a:ext cx="2530988" cy="2791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702" name="Picture 6" descr="http://im6-tub-ru.yandex.net/i?id=259488915-41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2003408"/>
            <a:ext cx="3648756" cy="2937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704" name="Picture 8" descr="http://www.1520mm.ru/gallery/data/media/6/img006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1613" y="3020002"/>
            <a:ext cx="2990813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Круг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Айзенка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" name="Picture 5" descr="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47664" y="1114439"/>
            <a:ext cx="6500826" cy="5711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Холерика</a:t>
            </a:r>
            <a:endParaRPr lang="en-US" b="1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указания для построения графика работоспособности на уроке: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Открыть программу редактор электронных таблиц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Создать Таблицу в верхнем левом углу.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Первый столбец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время одного урока от 0 до 45 минут, второй столбец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активность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(работоспособность) в условных единицах от 0 до 30.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 меню ВСТАВКА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ГРАФИК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Холерика</a:t>
            </a:r>
            <a:endParaRPr lang="ru-RU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633385"/>
              </p:ext>
            </p:extLst>
          </p:nvPr>
        </p:nvGraphicFramePr>
        <p:xfrm>
          <a:off x="4211960" y="2204864"/>
          <a:ext cx="404336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71538" y="2214554"/>
          <a:ext cx="2357454" cy="3695714"/>
        </p:xfrm>
        <a:graphic>
          <a:graphicData uri="http://schemas.openxmlformats.org/drawingml/2006/table">
            <a:tbl>
              <a:tblPr/>
              <a:tblGrid>
                <a:gridCol w="1178727"/>
                <a:gridCol w="1178727"/>
              </a:tblGrid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9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Сангвиника 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указания для построения графика Работоспособности на уроке: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Открыть программу редактор электронных таблиц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Создать Таблицу в верхнем левом углу.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Первый столбец-время одного урока от 0 до 45 минут, Второй столбец-активность(работоспособность) в условных единицах от 0 до 20.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 меню ВСТАВКА/ГРАФИК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Сангвиника  </a:t>
            </a:r>
            <a:endParaRPr lang="ru-RU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182478"/>
              </p:ext>
            </p:extLst>
          </p:nvPr>
        </p:nvGraphicFramePr>
        <p:xfrm>
          <a:off x="3635896" y="1772816"/>
          <a:ext cx="4929190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14414" y="1857366"/>
          <a:ext cx="2071702" cy="3786211"/>
        </p:xfrm>
        <a:graphic>
          <a:graphicData uri="http://schemas.openxmlformats.org/drawingml/2006/table">
            <a:tbl>
              <a:tblPr/>
              <a:tblGrid>
                <a:gridCol w="1035851"/>
                <a:gridCol w="1035851"/>
              </a:tblGrid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Times New Roman" pitchFamily="18" charset="0"/>
              </a:rPr>
              <a:t>Темперамент и работоспособность Флегматика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Segoe UI Light" panose="020B05020402040202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указания для построения графика Работоспособности на уроке: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1.Открыть программу редактор электронных таблиц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.Создать Таблицу в верхнем левом углу.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3.Первый столбец-время одного урока от 0 до 45 минут, Второй столбец-активность(работоспособность) в условных единицах от 0 до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 меню ВСТАВКА/ГРАФИК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Флегматика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306211"/>
              </p:ext>
            </p:extLst>
          </p:nvPr>
        </p:nvGraphicFramePr>
        <p:xfrm>
          <a:off x="4286248" y="1857364"/>
          <a:ext cx="4686304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71538" y="2000244"/>
          <a:ext cx="2357454" cy="3714777"/>
        </p:xfrm>
        <a:graphic>
          <a:graphicData uri="http://schemas.openxmlformats.org/drawingml/2006/table">
            <a:tbl>
              <a:tblPr/>
              <a:tblGrid>
                <a:gridCol w="1178727"/>
                <a:gridCol w="1178727"/>
              </a:tblGrid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70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Меланхолика</a:t>
            </a:r>
            <a:endParaRPr lang="en-US" sz="3600" b="1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указания для построения графика Работоспособности на уроке: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1.Открыть программу редактор электронных таблиц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Excel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.Создать Таблицу в верхнем левом углу.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3.Первый столбец-время одного урока от 0 до 45 минут, Второй столбец-активность(работоспособность) в условных единицах от 0 до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В меню ВСТАВКА-ГРАФИК (верхний левый)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15352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Темперамент и работоспособность Меланхолика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17030"/>
              </p:ext>
            </p:extLst>
          </p:nvPr>
        </p:nvGraphicFramePr>
        <p:xfrm>
          <a:off x="4000496" y="1714488"/>
          <a:ext cx="4972056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1785926"/>
          <a:ext cx="2000264" cy="3500464"/>
        </p:xfrm>
        <a:graphic>
          <a:graphicData uri="http://schemas.openxmlformats.org/drawingml/2006/table">
            <a:tbl>
              <a:tblPr/>
              <a:tblGrid>
                <a:gridCol w="1000132"/>
                <a:gridCol w="1000132"/>
              </a:tblGrid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2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0497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Вывод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Любой  человек  не является представителем только одного типа темперамента, а склонен к одному из них, но имеет и черты других.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Тип темперамента профессий  значительно влияет на выбор профессии.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Несоответствие личностных качеств работника требованиям профессии может привести к перегрузке нервной системы, а подчас  к заболеванию.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Выбирайте будущую профессию с умом и любовью к себе, тогда и рабочее время будет проходить интересно и с пользой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  <a:cs typeface="Segoe UI Semilight" panose="020B0402040204020203" pitchFamily="34" charset="0"/>
              </a:rPr>
              <a:t>Что обозначает слово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  <a:cs typeface="Segoe UI Semilight" panose="020B0402040204020203" pitchFamily="34" charset="0"/>
              </a:rPr>
              <a:t>темперамент</a:t>
            </a:r>
            <a:endParaRPr lang="ru-RU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Темперамент – (в переводе 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латинского  правильное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смешение) – постоянные и устойчивые индивидуально неповторимые природные свойства личности, определяющие динамику психической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Выделяют три сферы проявления темперамента: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Общая  активность (пассивность, инертность, стремительность, инициативность);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Особенности моторной сферы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темп, быстрота, ритм и общее количество движений);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Проверочная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работа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Segoe Print" panose="02000600000000000000" pitchFamily="2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Рассмотрите юмористический рисунок;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Вспомните основные характеристики темперамента холерика, сангвиника, меланхолика, флегматика;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Подпишите рядом с каждой картинкой, представитель  какого типа темперамента, реагирует данным образом на ситуацию, изображенную художником-карикатуристом.</a:t>
            </a:r>
          </a:p>
        </p:txBody>
      </p:sp>
    </p:spTree>
    <p:extLst>
      <p:ext uri="{BB962C8B-B14F-4D97-AF65-F5344CB8AC3E}">
        <p14:creationId xmlns:p14="http://schemas.microsoft.com/office/powerpoint/2010/main" val="389165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980329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14422"/>
            <a:ext cx="4286280" cy="515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Рисунок художника Х.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Бидструпа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Segoe Script" panose="020B0504020000000003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81944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СПАСИБО    ЗА </a:t>
            </a:r>
            <a:b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АКТИВНУЮ РАБОТУ !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717032"/>
            <a:ext cx="83884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Преподаватель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информатики Сивцова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Е.Г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 Колледж связи №54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29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9BBB59">
                    <a:lumMod val="50000"/>
                  </a:srgbClr>
                </a:solidFill>
                <a:latin typeface="Segoe Script" panose="020B0504020000000003" pitchFamily="34" charset="0"/>
                <a:cs typeface="Times New Roman" pitchFamily="18" charset="0"/>
              </a:rPr>
              <a:t>Что обозначает слово темперамент?</a:t>
            </a:r>
            <a:endParaRPr lang="ru-RU" b="1" dirty="0">
              <a:latin typeface="Segoe Script" panose="020B05040200000000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Темперамент наиболее ярко характеризует личность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человека;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Свойства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темперамента зависят от врожденных качеств нервной системы человека;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Темперамент  мало изменяется в течение  жизни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История возникновения учения о 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темпераментах</a:t>
            </a:r>
            <a:endParaRPr lang="ru-RU" sz="4000" b="1" dirty="0">
              <a:solidFill>
                <a:schemeClr val="accent3">
                  <a:lumMod val="50000"/>
                </a:schemeClr>
              </a:solidFill>
              <a:latin typeface="Segoe Script" panose="020B0504020000000003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Греческий врач Гиппократ (V век до н.э) связывал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темперамент с преобладанием одной из жидкостей  в     организме.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Отсюда  произошли названия 4-х типов темпераментов.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142976" y="3714752"/>
            <a:ext cx="7281914" cy="2574941"/>
            <a:chOff x="857224" y="3214686"/>
            <a:chExt cx="7281914" cy="2574941"/>
          </a:xfrm>
        </p:grpSpPr>
        <p:sp>
          <p:nvSpPr>
            <p:cNvPr id="4" name="Rectangle 6"/>
            <p:cNvSpPr txBox="1">
              <a:spLocks noChangeArrowheads="1"/>
            </p:cNvSpPr>
            <p:nvPr/>
          </p:nvSpPr>
          <p:spPr>
            <a:xfrm>
              <a:off x="4500562" y="4500570"/>
              <a:ext cx="3638576" cy="128905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p:spPr>
          <p:txBody>
            <a:bodyPr/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Сангвис</a:t>
              </a:r>
              <a:endPara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ru-RU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Кровь, выделяемая сердцем</a:t>
              </a:r>
            </a:p>
          </p:txBody>
        </p:sp>
        <p:sp>
          <p:nvSpPr>
            <p:cNvPr id="5" name="Rectangle 7"/>
            <p:cNvSpPr txBox="1">
              <a:spLocks noChangeArrowheads="1"/>
            </p:cNvSpPr>
            <p:nvPr/>
          </p:nvSpPr>
          <p:spPr>
            <a:xfrm>
              <a:off x="857224" y="4500570"/>
              <a:ext cx="3638576" cy="1289056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txBody>
            <a:bodyPr/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Флегма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ru-RU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Слизь, выделяемая мозгом</a:t>
              </a:r>
            </a:p>
          </p:txBody>
        </p:sp>
        <p:sp>
          <p:nvSpPr>
            <p:cNvPr id="6" name="Rectangle 8"/>
            <p:cNvSpPr txBox="1">
              <a:spLocks noChangeArrowheads="1"/>
            </p:cNvSpPr>
            <p:nvPr/>
          </p:nvSpPr>
          <p:spPr>
            <a:xfrm>
              <a:off x="4500562" y="3214686"/>
              <a:ext cx="3638576" cy="128905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p:spPr>
          <p:txBody>
            <a:bodyPr/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Холе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ru-RU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Желтая желчь, выделяемая печенью</a:t>
              </a: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57224" y="3214686"/>
              <a:ext cx="3638576" cy="1289057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5000"/>
                    <a:lumOff val="95000"/>
                  </a:schemeClr>
                </a:gs>
                <a:gs pos="74000">
                  <a:schemeClr val="accent2">
                    <a:lumMod val="45000"/>
                    <a:lumOff val="55000"/>
                  </a:schemeClr>
                </a:gs>
                <a:gs pos="83000">
                  <a:schemeClr val="accent2">
                    <a:lumMod val="45000"/>
                    <a:lumOff val="55000"/>
                  </a:schemeClr>
                </a:gs>
                <a:gs pos="100000">
                  <a:schemeClr val="accent2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l"/>
                <a:defRPr/>
              </a:pPr>
              <a:r>
                <a:rPr lang="ru-RU" dirty="0" err="1"/>
                <a:t>Мелайна</a:t>
              </a:r>
              <a:r>
                <a:rPr lang="ru-RU" dirty="0"/>
                <a:t> </a:t>
              </a:r>
              <a:r>
                <a:rPr lang="ru-RU" dirty="0" smtClean="0"/>
                <a:t>холе</a:t>
              </a:r>
              <a:endParaRPr lang="ru-RU" dirty="0"/>
            </a:p>
            <a:p>
              <a:pPr marL="342900" indent="-342900"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None/>
                <a:defRPr/>
              </a:pPr>
              <a:r>
                <a:rPr lang="ru-RU" dirty="0"/>
                <a:t>Черная желчь, выделяемая селезенкой</a:t>
              </a:r>
              <a:endParaRPr lang="ru-RU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Известные люди и 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Segoe Script" panose="020B0504020000000003" pitchFamily="34" charset="0"/>
                <a:cs typeface="Times New Roman" pitchFamily="18" charset="0"/>
              </a:rPr>
              <a:t>темперамент</a:t>
            </a:r>
            <a:endParaRPr lang="ru-RU" sz="4000" dirty="0">
              <a:solidFill>
                <a:schemeClr val="accent3">
                  <a:lumMod val="50000"/>
                </a:schemeClr>
              </a:solidFill>
              <a:latin typeface="Segoe Script" panose="020B05040200000000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Нет плохих или хороших темпераментов. Умным и глупым, честным или нечестным, добрым и злым, талантливым      или       бесталанным может быть человек с любым темпераментом.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Холерики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 Петр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I, А.В. Суворов, А.С. Пушкин, Д.И. Менделеев.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Сангвиники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Бонапарт, П. Бомарше, А.И. Герцен.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Флегматики: И.А. Крылов, М.И. Кутузов, И. Ньютон.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Меланхолики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А.А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Блок, Н.В. Гоголь, М.Ю. Лермонтов, П.И. Чайковский, Жуковский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214290"/>
            <a:ext cx="5222954" cy="4654870"/>
          </a:xfrm>
        </p:spPr>
        <p:txBody>
          <a:bodyPr>
            <a:normAutofit/>
          </a:bodyPr>
          <a:lstStyle/>
          <a:p>
            <a:pPr indent="19050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Иван Павлович 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Павлов – русский физиолог, 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Segoe Print" panose="02000600000000000000" pitchFamily="2" charset="0"/>
              <a:cs typeface="Times New Roman" pitchFamily="18" charset="0"/>
            </a:endParaRPr>
          </a:p>
          <a:p>
            <a:pPr indent="19050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создатель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учения о высшей нервной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деятельности обратил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внимание на зависимость темперамента от типа нервной системы. </a:t>
            </a: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Segoe Print" panose="02000600000000000000" pitchFamily="2" charset="0"/>
              <a:cs typeface="Times New Roman" pitchFamily="18" charset="0"/>
            </a:endParaRPr>
          </a:p>
          <a:p>
            <a:pPr indent="19050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Он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установил 4 наиболее ярко выраженных типа нервной системы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Segoe Print" panose="02000600000000000000" pitchFamily="2" charset="0"/>
                <a:cs typeface="Times New Roman" pitchFamily="18" charset="0"/>
              </a:rPr>
              <a:t>: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Segoe Print" panose="02000600000000000000" pitchFamily="2" charset="0"/>
              <a:cs typeface="Times New Roman" pitchFamily="18" charset="0"/>
            </a:endParaRPr>
          </a:p>
        </p:txBody>
      </p:sp>
      <p:pic>
        <p:nvPicPr>
          <p:cNvPr id="4" name="Рисунок 3" descr="200px-Ivan_Pavlov_nob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314302"/>
            <a:ext cx="2857520" cy="4043391"/>
          </a:xfrm>
          <a:prstGeom prst="rect">
            <a:avLst/>
          </a:prstGeom>
          <a:ln w="381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4500570"/>
            <a:ext cx="835824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Сильный, уравновешенный, подвижный – сангвиник </a:t>
            </a: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Сильный, уравновешенный, инертный – флегматик</a:t>
            </a: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Сильный, неуравновешенный, подвижный – холерик</a:t>
            </a: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Segoe UI Light" panose="020B0502040204020203" pitchFamily="34" charset="0"/>
                <a:cs typeface="Times New Roman" pitchFamily="18" charset="0"/>
              </a:rPr>
              <a:t>Слабый, неуравновешенный, инертный – меланхолик</a:t>
            </a:r>
            <a:endParaRPr lang="ru-RU" sz="2200" b="1" dirty="0">
              <a:solidFill>
                <a:schemeClr val="accent3">
                  <a:lumMod val="50000"/>
                </a:schemeClr>
              </a:solidFill>
              <a:latin typeface="Segoe UI Light" panose="020B0502040204020203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  <a:cs typeface="Times New Roman" pitchFamily="18" charset="0"/>
              </a:rPr>
              <a:t>Какой темперамент самый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  <a:cs typeface="Times New Roman" pitchFamily="18" charset="0"/>
              </a:rPr>
              <a:t>лучший?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UI Semibold" panose="020B0702040204020203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Психологи считают, что у одного и того же человека в разных условиях могут проявляться черты, свойственные  различным темпераментам.  Основной, доминирующий темперамент проявляется в комфортной психологической атмосфере.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Второй – дополнительный темперамент, ярче проявляется в формальном общении  с посторонними людьми.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 бывает хороших или плохих типов темперамента. Каждый тип психики благоприятен для   какого-то одного типа занятий, профессий и  неблагоприятен других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0809" y="3071810"/>
            <a:ext cx="7455001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7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  <a:cs typeface="Times New Roman" pitchFamily="18" charset="0"/>
              </a:rPr>
              <a:t>Темперамент и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  <a:cs typeface="Times New Roman" pitchFamily="18" charset="0"/>
              </a:rPr>
              <a:t>работоспособность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</a:rPr>
              <a:t/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  <a:latin typeface="Segoe UI Semibold" panose="020B0702040204020203" pitchFamily="34" charset="0"/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  <a:latin typeface="Segoe UI Semibold" panose="020B0702040204020203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Применение: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подготовка и сдача экзамена;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график работы при трудоустройстве;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совместимость при выборе спутника жизни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cb8ded8896fbe3ba6c1e3212464641fefa318"/>
  <p:tag name="ISPRING_RESOURCE_PATHS_HASH" val="64684ee99a87c5bd9f8bd233490548e9633c66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1402</Words>
  <Application>Microsoft Office PowerPoint</Application>
  <PresentationFormat>Экран (4:3)</PresentationFormat>
  <Paragraphs>234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  Презентация к уроку по дисциплине Информатика</vt:lpstr>
      <vt:lpstr>Цель занятия</vt:lpstr>
      <vt:lpstr>Что обозначает слово темперамент</vt:lpstr>
      <vt:lpstr>Что обозначает слово темперамент?</vt:lpstr>
      <vt:lpstr>История возникновения учения о темпераментах</vt:lpstr>
      <vt:lpstr>Известные люди и темперамент</vt:lpstr>
      <vt:lpstr>Презентация PowerPoint</vt:lpstr>
      <vt:lpstr>Какой темперамент самый лучший?</vt:lpstr>
      <vt:lpstr>Темперамент и работоспособность </vt:lpstr>
      <vt:lpstr>  Темперамент  холерика</vt:lpstr>
      <vt:lpstr>Профессии для холерика</vt:lpstr>
      <vt:lpstr>Темперамент  флегматика</vt:lpstr>
      <vt:lpstr>Профессии для флегматика</vt:lpstr>
      <vt:lpstr>Темперамент  сангвиника</vt:lpstr>
      <vt:lpstr>Профессии для сангвиника</vt:lpstr>
      <vt:lpstr>Темперамент  меланхолика</vt:lpstr>
      <vt:lpstr>Профессии для меланхолика</vt:lpstr>
      <vt:lpstr>Вывод </vt:lpstr>
      <vt:lpstr>Самодиагностика  учащихся</vt:lpstr>
      <vt:lpstr>Круг Айзенка</vt:lpstr>
      <vt:lpstr>Темперамент и работоспособность Холерика</vt:lpstr>
      <vt:lpstr>Темперамент и работоспособность Холерика</vt:lpstr>
      <vt:lpstr>Темперамент и работоспособность Сангвиника </vt:lpstr>
      <vt:lpstr>Темперамент и работоспособность Сангвиника  </vt:lpstr>
      <vt:lpstr>Темперамент и работоспособность Флегматика</vt:lpstr>
      <vt:lpstr>Темперамент и работоспособность Флегматика</vt:lpstr>
      <vt:lpstr>Темперамент и работоспособность Меланхолика</vt:lpstr>
      <vt:lpstr>Темперамент и работоспособность Меланхолика</vt:lpstr>
      <vt:lpstr>Вывод</vt:lpstr>
      <vt:lpstr>Проверочная работа</vt:lpstr>
      <vt:lpstr>Рисунок художника Х. Бидструпа</vt:lpstr>
      <vt:lpstr>СПАСИБО    ЗА  АКТИВНУЮ РАБОТУ !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«Профессиональный выбор и особенности темперамента».</dc:title>
  <dc:creator>Psychologist</dc:creator>
  <cp:lastModifiedBy>Надежда Пронская</cp:lastModifiedBy>
  <cp:revision>50</cp:revision>
  <dcterms:created xsi:type="dcterms:W3CDTF">2012-12-10T09:56:55Z</dcterms:created>
  <dcterms:modified xsi:type="dcterms:W3CDTF">2016-11-21T09:28:57Z</dcterms:modified>
</cp:coreProperties>
</file>