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9" r:id="rId4"/>
    <p:sldId id="288" r:id="rId5"/>
    <p:sldId id="258" r:id="rId6"/>
    <p:sldId id="283" r:id="rId7"/>
    <p:sldId id="284" r:id="rId8"/>
    <p:sldId id="287" r:id="rId9"/>
    <p:sldId id="285" r:id="rId10"/>
    <p:sldId id="265" r:id="rId11"/>
    <p:sldId id="266" r:id="rId12"/>
    <p:sldId id="260" r:id="rId13"/>
    <p:sldId id="279" r:id="rId14"/>
    <p:sldId id="261" r:id="rId15"/>
    <p:sldId id="280" r:id="rId16"/>
    <p:sldId id="291" r:id="rId17"/>
    <p:sldId id="289" r:id="rId18"/>
    <p:sldId id="29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90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43512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215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87074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303964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4158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91527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72204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0926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4192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5819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95708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114015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95444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4480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16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3038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6411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795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07424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9099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5834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1612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84496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C2ACD-8E86-4527-9738-463CEDDAD874}" type="datetimeFigureOut">
              <a:rPr lang="ru-RU" smtClean="0"/>
              <a:t>05.11.2016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F69022-47D1-45EB-813F-5A11667FEC1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6273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5" Type="http://schemas.openxmlformats.org/officeDocument/2006/relationships/slide" Target="slide4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30.png"/><Relationship Id="rId7" Type="http://schemas.openxmlformats.org/officeDocument/2006/relationships/image" Target="../media/image3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2.png"/><Relationship Id="rId5" Type="http://schemas.microsoft.com/office/2007/relationships/hdphoto" Target="../media/hdphoto1.wdp"/><Relationship Id="rId4" Type="http://schemas.openxmlformats.org/officeDocument/2006/relationships/image" Target="../media/image31.png"/><Relationship Id="rId9" Type="http://schemas.openxmlformats.org/officeDocument/2006/relationships/image" Target="../media/image6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2808312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57" y="116632"/>
            <a:ext cx="2554783" cy="2012086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57" y="2276872"/>
            <a:ext cx="2558426" cy="208823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2987824" y="1268760"/>
            <a:ext cx="5688632" cy="1143000"/>
          </a:xfrm>
        </p:spPr>
        <p:txBody>
          <a:bodyPr>
            <a:normAutofit fontScale="90000"/>
          </a:bodyPr>
          <a:lstStyle/>
          <a:p>
            <a:r>
              <a:rPr lang="ru-RU" sz="5300" dirty="0" smtClean="0"/>
              <a:t> </a:t>
            </a:r>
            <a:br>
              <a:rPr lang="ru-RU" sz="5300" dirty="0" smtClean="0"/>
            </a:br>
            <a:r>
              <a:rPr lang="ru-RU" sz="5300" dirty="0" smtClean="0"/>
              <a:t>Многообразие земноводных</a:t>
            </a:r>
            <a:br>
              <a:rPr lang="ru-RU" sz="5300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7 класс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57" y="4517955"/>
            <a:ext cx="2581783" cy="2153513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808312" y="4869160"/>
            <a:ext cx="6335688" cy="198884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2">
                    <a:lumMod val="50000"/>
                  </a:schemeClr>
                </a:solidFill>
              </a:rPr>
              <a:t>  </a:t>
            </a:r>
            <a:r>
              <a:rPr lang="ru-RU" sz="2400" dirty="0" smtClean="0">
                <a:solidFill>
                  <a:schemeClr val="bg1"/>
                </a:solidFill>
              </a:rPr>
              <a:t>Зинченко </a:t>
            </a:r>
            <a:r>
              <a:rPr lang="ru-RU" sz="2400" dirty="0">
                <a:solidFill>
                  <a:schemeClr val="bg1"/>
                </a:solidFill>
              </a:rPr>
              <a:t>Виктория Сергеевна,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dirty="0" smtClean="0">
                <a:solidFill>
                  <a:schemeClr val="bg1"/>
                </a:solidFill>
              </a:rPr>
              <a:t>учитель  </a:t>
            </a:r>
            <a:r>
              <a:rPr lang="ru-RU" sz="2400" dirty="0">
                <a:solidFill>
                  <a:schemeClr val="bg1"/>
                </a:solidFill>
              </a:rPr>
              <a:t>биологии  МКОУ ВСОШ № 2 при </a:t>
            </a:r>
            <a:r>
              <a:rPr lang="ru-RU" sz="2400" dirty="0" smtClean="0">
                <a:solidFill>
                  <a:schemeClr val="bg1"/>
                </a:solidFill>
              </a:rPr>
              <a:t> исправительной колонии   </a:t>
            </a:r>
            <a:r>
              <a:rPr lang="ru-RU" sz="2400" dirty="0" err="1" smtClean="0">
                <a:solidFill>
                  <a:schemeClr val="bg1"/>
                </a:solidFill>
              </a:rPr>
              <a:t>с.Чугуевка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err="1" smtClean="0">
                <a:solidFill>
                  <a:schemeClr val="bg1"/>
                </a:solidFill>
              </a:rPr>
              <a:t>Чугуевского</a:t>
            </a:r>
            <a:r>
              <a:rPr lang="ru-RU" sz="2400" dirty="0" smtClean="0">
                <a:solidFill>
                  <a:schemeClr val="bg1"/>
                </a:solidFill>
              </a:rPr>
              <a:t> района </a:t>
            </a:r>
            <a:r>
              <a:rPr lang="ru-RU" sz="2400" dirty="0">
                <a:solidFill>
                  <a:schemeClr val="bg1"/>
                </a:solidFill>
              </a:rPr>
              <a:t>Приморского края</a:t>
            </a:r>
          </a:p>
        </p:txBody>
      </p:sp>
    </p:spTree>
    <p:extLst>
      <p:ext uri="{BB962C8B-B14F-4D97-AF65-F5344CB8AC3E}">
        <p14:creationId xmlns:p14="http://schemas.microsoft.com/office/powerpoint/2010/main" val="4050474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л</a:t>
            </a:r>
            <a:r>
              <a:rPr lang="ru-RU" sz="4000" dirty="0" smtClean="0"/>
              <a:t>ягушка -древолаз</a:t>
            </a:r>
            <a:endParaRPr lang="ru-RU" sz="4000" dirty="0"/>
          </a:p>
        </p:txBody>
      </p:sp>
      <p:pic>
        <p:nvPicPr>
          <p:cNvPr id="4" name="древесная лягушка-0.mp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8475" y="1600200"/>
            <a:ext cx="8147050" cy="4525963"/>
          </a:xfrm>
        </p:spPr>
      </p:pic>
      <p:sp>
        <p:nvSpPr>
          <p:cNvPr id="3" name="Управляющая кнопка: в начало 2">
            <a:hlinkClick r:id="rId5" action="ppaction://hlinksldjump" highlightClick="1"/>
          </p:cNvPr>
          <p:cNvSpPr/>
          <p:nvPr/>
        </p:nvSpPr>
        <p:spPr>
          <a:xfrm>
            <a:off x="8604448" y="6381328"/>
            <a:ext cx="360040" cy="36004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1227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</a:t>
            </a:r>
            <a:r>
              <a:rPr lang="ru-RU" dirty="0" smtClean="0"/>
              <a:t>тряд Хвостатые земноводные</a:t>
            </a:r>
            <a:br>
              <a:rPr lang="ru-RU" dirty="0" smtClean="0"/>
            </a:br>
            <a:r>
              <a:rPr lang="ru-RU" dirty="0" smtClean="0"/>
              <a:t>семейство </a:t>
            </a:r>
            <a:r>
              <a:rPr lang="ru-RU" dirty="0" err="1"/>
              <a:t>У</a:t>
            </a:r>
            <a:r>
              <a:rPr lang="ru-RU" dirty="0" err="1" smtClean="0"/>
              <a:t>глозубые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ln w="38100"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Уссурийский  </a:t>
            </a:r>
            <a:r>
              <a:rPr lang="ru-RU" dirty="0"/>
              <a:t>тритон</a:t>
            </a:r>
          </a:p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>
          <a:xfrm>
            <a:off x="4788024" y="2204864"/>
            <a:ext cx="4041775" cy="3951288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7544" y="2420888"/>
            <a:ext cx="4516610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221088"/>
            <a:ext cx="15240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3419872" y="2488670"/>
            <a:ext cx="1728192" cy="432048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5157192" y="2152870"/>
            <a:ext cx="2304256" cy="792088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Длина тела  21 см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74153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семейство </a:t>
            </a:r>
            <a:r>
              <a:rPr lang="ru-RU" dirty="0" err="1"/>
              <a:t>С</a:t>
            </a:r>
            <a:r>
              <a:rPr lang="ru-RU" dirty="0" err="1" smtClean="0"/>
              <a:t>крытожаберных</a:t>
            </a:r>
            <a:r>
              <a:rPr lang="ru-RU" dirty="0" smtClean="0"/>
              <a:t> саламандр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ln w="28575"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r>
              <a:rPr lang="ru-RU" dirty="0" smtClean="0"/>
              <a:t>исполинская японская </a:t>
            </a:r>
            <a:r>
              <a:rPr lang="ru-RU" dirty="0"/>
              <a:t>саламандра</a:t>
            </a:r>
          </a:p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8" name="Объект 7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2322065"/>
            <a:ext cx="3456384" cy="44241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2699792" y="4437112"/>
            <a:ext cx="1728192" cy="432048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Скругленный прямоугольник 9"/>
          <p:cNvSpPr/>
          <p:nvPr/>
        </p:nvSpPr>
        <p:spPr>
          <a:xfrm>
            <a:off x="4427984" y="4041068"/>
            <a:ext cx="2304256" cy="792088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Длина тела  1,5 м</a:t>
            </a:r>
            <a:endParaRPr lang="ru-RU" dirty="0"/>
          </a:p>
        </p:txBody>
      </p:sp>
      <p:sp>
        <p:nvSpPr>
          <p:cNvPr id="3" name="Управляющая кнопка: в начало 2">
            <a:hlinkClick r:id="rId3" action="ppaction://hlinksldjump" highlightClick="1"/>
          </p:cNvPr>
          <p:cNvSpPr/>
          <p:nvPr/>
        </p:nvSpPr>
        <p:spPr>
          <a:xfrm>
            <a:off x="8244408" y="6114797"/>
            <a:ext cx="576064" cy="573360"/>
          </a:xfrm>
          <a:prstGeom prst="actionButtonBeginning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764704"/>
            <a:ext cx="1774825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183484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uild="p" animBg="1"/>
      <p:bldP spid="7" grpId="0" build="p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</a:t>
            </a:r>
            <a:r>
              <a:rPr lang="ru-RU" dirty="0" smtClean="0"/>
              <a:t>тряд Безногие </a:t>
            </a: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>семейство </a:t>
            </a:r>
            <a:r>
              <a:rPr lang="ru-RU" dirty="0" err="1"/>
              <a:t>Ч</a:t>
            </a:r>
            <a:r>
              <a:rPr lang="ru-RU" dirty="0" err="1" smtClean="0"/>
              <a:t>ервяги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ln w="28575">
            <a:solidFill>
              <a:schemeClr val="tx1"/>
            </a:solidFill>
          </a:ln>
        </p:spPr>
        <p:txBody>
          <a:bodyPr/>
          <a:lstStyle/>
          <a:p>
            <a:r>
              <a:rPr lang="ru-RU" dirty="0" smtClean="0"/>
              <a:t>Кольчатая </a:t>
            </a:r>
            <a:r>
              <a:rPr lang="ru-RU" dirty="0" err="1" smtClean="0"/>
              <a:t>червяга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Объект 6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780928"/>
            <a:ext cx="3617169" cy="276713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3364633" y="3519399"/>
            <a:ext cx="1728192" cy="432048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5092825" y="3123355"/>
            <a:ext cx="2304256" cy="792088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Длина тела  от 30 до 120 см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58214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58" y="4276514"/>
            <a:ext cx="2202343" cy="14082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0032" y="2277447"/>
            <a:ext cx="3728368" cy="24621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44" y="2620481"/>
            <a:ext cx="2183750" cy="14336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7" y="764704"/>
            <a:ext cx="2406613" cy="1758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522991"/>
            <a:ext cx="2853175" cy="1975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Прямая со стрелкой 9"/>
          <p:cNvCxnSpPr>
            <a:endCxn id="4" idx="2"/>
          </p:cNvCxnSpPr>
          <p:nvPr/>
        </p:nvCxnSpPr>
        <p:spPr>
          <a:xfrm flipH="1" flipV="1">
            <a:off x="2477294" y="2174875"/>
            <a:ext cx="1022970" cy="133363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2374226" y="3508513"/>
            <a:ext cx="1126038" cy="749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H="1">
            <a:off x="2262794" y="3508513"/>
            <a:ext cx="1237470" cy="100060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Стрелка вправо 14"/>
          <p:cNvSpPr/>
          <p:nvPr/>
        </p:nvSpPr>
        <p:spPr>
          <a:xfrm>
            <a:off x="3995936" y="3185805"/>
            <a:ext cx="720080" cy="303027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587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3.33333E-6 L -0.25 3.33333E-6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3" t="11969" r="6923" b="7046"/>
          <a:stretch/>
        </p:blipFill>
        <p:spPr bwMode="auto">
          <a:xfrm>
            <a:off x="4572000" y="936039"/>
            <a:ext cx="3526971" cy="24928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8079" y="2202029"/>
            <a:ext cx="2259569" cy="25749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" t="7447" r="8175" b="9088"/>
          <a:stretch/>
        </p:blipFill>
        <p:spPr bwMode="auto">
          <a:xfrm>
            <a:off x="4716016" y="3739888"/>
            <a:ext cx="3537940" cy="23998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700808"/>
            <a:ext cx="5760640" cy="3886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0579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96296E-6 L -0.28732 0.1606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75" y="803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205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5" presetClass="path" presetSubtype="0" accel="50000" decel="5000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-0.05955 0.01065 L -0.30364 -0.16782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05" y="-8935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6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Scale>
                                      <p:cBhvr>
                                        <p:cTn id="16" dur="2000" fill="hold"/>
                                        <p:tgtEl>
                                          <p:spTgt spid="205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500"/>
                            </p:stCondLst>
                            <p:childTnLst>
                              <p:par>
                                <p:cTn id="1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500"/>
                            </p:stCondLst>
                            <p:childTnLst>
                              <p:par>
                                <p:cTn id="2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3528" y="2762945"/>
            <a:ext cx="2619375" cy="17430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323528" y="1916832"/>
            <a:ext cx="2736304" cy="639763"/>
          </a:xfrm>
          <a:ln w="38100">
            <a:solidFill>
              <a:schemeClr val="tx1"/>
            </a:solidFill>
          </a:ln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dirty="0" smtClean="0"/>
              <a:t> </a:t>
            </a:r>
            <a:r>
              <a:rPr lang="ru-RU" sz="8400" dirty="0" smtClean="0"/>
              <a:t>отряд Бесхвостые</a:t>
            </a:r>
            <a:endParaRPr lang="ru-RU" sz="8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1" y="2672615"/>
            <a:ext cx="3113026" cy="1986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9006" y="2726771"/>
            <a:ext cx="2565482" cy="1878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Текст 2"/>
          <p:cNvSpPr txBox="1">
            <a:spLocks/>
          </p:cNvSpPr>
          <p:nvPr/>
        </p:nvSpPr>
        <p:spPr>
          <a:xfrm>
            <a:off x="3220530" y="1916832"/>
            <a:ext cx="3024336" cy="639763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100" dirty="0" smtClean="0"/>
              <a:t>отряд Хвостатые</a:t>
            </a:r>
            <a:endParaRPr lang="ru-RU" sz="2100" dirty="0"/>
          </a:p>
        </p:txBody>
      </p:sp>
      <p:sp>
        <p:nvSpPr>
          <p:cNvPr id="11" name="Текст 2"/>
          <p:cNvSpPr txBox="1">
            <a:spLocks/>
          </p:cNvSpPr>
          <p:nvPr/>
        </p:nvSpPr>
        <p:spPr>
          <a:xfrm>
            <a:off x="6445407" y="1916832"/>
            <a:ext cx="2445874" cy="639763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/>
              <a:t> </a:t>
            </a:r>
            <a:r>
              <a:rPr lang="ru-RU" sz="4400" dirty="0" smtClean="0"/>
              <a:t>отряд Безногие</a:t>
            </a:r>
            <a:endParaRPr lang="ru-RU" sz="4400" dirty="0"/>
          </a:p>
        </p:txBody>
      </p:sp>
      <p:sp>
        <p:nvSpPr>
          <p:cNvPr id="12" name="Текст 2"/>
          <p:cNvSpPr txBox="1">
            <a:spLocks/>
          </p:cNvSpPr>
          <p:nvPr/>
        </p:nvSpPr>
        <p:spPr>
          <a:xfrm>
            <a:off x="242459" y="4509120"/>
            <a:ext cx="2736304" cy="639763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4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/>
              <a:t> </a:t>
            </a:r>
            <a:r>
              <a:rPr lang="ru-RU" sz="4000" dirty="0" smtClean="0"/>
              <a:t>дальневосточная 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ru-RU" sz="4000" dirty="0" smtClean="0"/>
              <a:t>лягушка</a:t>
            </a:r>
            <a:endParaRPr lang="ru-RU" sz="4000" dirty="0"/>
          </a:p>
        </p:txBody>
      </p:sp>
      <p:cxnSp>
        <p:nvCxnSpPr>
          <p:cNvPr id="13" name="Прямая со стрелкой 12"/>
          <p:cNvCxnSpPr>
            <a:stCxn id="3" idx="0"/>
          </p:cNvCxnSpPr>
          <p:nvPr/>
        </p:nvCxnSpPr>
        <p:spPr>
          <a:xfrm flipV="1">
            <a:off x="1691680" y="939186"/>
            <a:ext cx="1296144" cy="977646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4830900" y="980728"/>
            <a:ext cx="0" cy="945833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 flipV="1">
            <a:off x="6516216" y="908720"/>
            <a:ext cx="967733" cy="1008111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2483768" y="116632"/>
            <a:ext cx="4516314" cy="822553"/>
          </a:xfrm>
          <a:prstGeom prst="roundRect">
            <a:avLst/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Класс Земноводные</a:t>
            </a:r>
            <a:endParaRPr lang="ru-RU" sz="2800" b="1" dirty="0"/>
          </a:p>
        </p:txBody>
      </p:sp>
      <p:sp>
        <p:nvSpPr>
          <p:cNvPr id="21" name="Текст 2"/>
          <p:cNvSpPr txBox="1">
            <a:spLocks/>
          </p:cNvSpPr>
          <p:nvPr/>
        </p:nvSpPr>
        <p:spPr>
          <a:xfrm>
            <a:off x="3220530" y="4508114"/>
            <a:ext cx="2935646" cy="639763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/>
              <a:t> </a:t>
            </a:r>
            <a:r>
              <a:rPr lang="ru-RU" sz="2700" dirty="0" smtClean="0"/>
              <a:t>уссурийский когтистый тритон</a:t>
            </a:r>
            <a:endParaRPr lang="ru-RU" sz="2700" dirty="0"/>
          </a:p>
        </p:txBody>
      </p:sp>
      <p:sp>
        <p:nvSpPr>
          <p:cNvPr id="22" name="Текст 2"/>
          <p:cNvSpPr txBox="1">
            <a:spLocks/>
          </p:cNvSpPr>
          <p:nvPr/>
        </p:nvSpPr>
        <p:spPr>
          <a:xfrm>
            <a:off x="6445407" y="4529141"/>
            <a:ext cx="2445874" cy="618736"/>
          </a:xfrm>
          <a:prstGeom prst="rect">
            <a:avLst/>
          </a:prstGeom>
          <a:ln w="38100">
            <a:solidFill>
              <a:schemeClr val="tx1"/>
            </a:solidFill>
          </a:ln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dirty="0" smtClean="0"/>
              <a:t> </a:t>
            </a:r>
            <a:r>
              <a:rPr lang="ru-RU" sz="2200" dirty="0" smtClean="0"/>
              <a:t>кольчатая </a:t>
            </a:r>
            <a:r>
              <a:rPr lang="ru-RU" sz="2200" dirty="0" err="1" smtClean="0"/>
              <a:t>червяга</a:t>
            </a:r>
            <a:endParaRPr lang="ru-RU" sz="2200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ru-RU" sz="2200" dirty="0" smtClean="0"/>
          </a:p>
          <a:p>
            <a:pPr marL="0" indent="0" algn="ctr">
              <a:buFont typeface="Arial" panose="020B0604020202020204" pitchFamily="34" charset="0"/>
              <a:buNone/>
            </a:pPr>
            <a:endParaRPr lang="ru-RU" sz="2200" dirty="0"/>
          </a:p>
          <a:p>
            <a:pPr marL="0" indent="0" algn="ctr">
              <a:buFont typeface="Arial" panose="020B0604020202020204" pitchFamily="34" charset="0"/>
              <a:buNone/>
            </a:pP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3603859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10" grpId="0" animBg="1"/>
      <p:bldP spid="11" grpId="0" animBg="1"/>
      <p:bldP spid="12" grpId="0" animBg="1"/>
      <p:bldP spid="9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chemeClr val="accent3">
              <a:lumMod val="50000"/>
            </a:schemeClr>
          </a:solidFill>
        </p:spPr>
        <p:txBody>
          <a:bodyPr/>
          <a:lstStyle/>
          <a:p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ребус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357" y="1941464"/>
            <a:ext cx="1944216" cy="12961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547664" y="1593256"/>
            <a:ext cx="9361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П=Г</a:t>
            </a:r>
            <a:endParaRPr lang="ru-RU" sz="20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biLevel thresh="7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941464"/>
            <a:ext cx="858837" cy="164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оле 3"/>
          <p:cNvSpPr txBox="1"/>
          <p:nvPr/>
        </p:nvSpPr>
        <p:spPr>
          <a:xfrm rot="20314084">
            <a:off x="3748730" y="2345845"/>
            <a:ext cx="486030" cy="837473"/>
          </a:xfrm>
          <a:prstGeom prst="rect">
            <a:avLst/>
          </a:prstGeom>
          <a:noFill/>
          <a:ln>
            <a:noFill/>
          </a:ln>
          <a:effectLst/>
        </p:spPr>
        <p:txBody>
          <a:bodyPr rot="0" spcFirstLastPara="0" vert="horz" wrap="non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И</a:t>
            </a:r>
            <a:endParaRPr lang="ru-RU" sz="11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Calibri"/>
              <a:ea typeface="Times New Roman"/>
              <a:cs typeface="Times New Roman"/>
            </a:endParaRPr>
          </a:p>
        </p:txBody>
      </p:sp>
      <p:sp>
        <p:nvSpPr>
          <p:cNvPr id="8" name="Поле 2"/>
          <p:cNvSpPr txBox="1"/>
          <p:nvPr/>
        </p:nvSpPr>
        <p:spPr>
          <a:xfrm>
            <a:off x="2842403" y="1484785"/>
            <a:ext cx="1597158" cy="2880320"/>
          </a:xfrm>
          <a:prstGeom prst="rect">
            <a:avLst/>
          </a:prstGeom>
          <a:noFill/>
          <a:ln>
            <a:noFill/>
          </a:ln>
          <a:effectLst/>
          <a:scene3d>
            <a:camera prst="isometricRightUp"/>
            <a:lightRig rig="threePt" dir="t"/>
          </a:scene3d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457200" algn="ctr">
              <a:lnSpc>
                <a:spcPct val="150000"/>
              </a:lnSpc>
              <a:spcAft>
                <a:spcPts val="0"/>
              </a:spcAft>
            </a:pPr>
            <a:r>
              <a:rPr lang="ru-RU" sz="8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Calibri"/>
                <a:ea typeface="Times New Roman"/>
                <a:cs typeface="Times New Roman"/>
              </a:rPr>
              <a:t>Н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311769" y="2132856"/>
            <a:ext cx="5790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0774" y="1498188"/>
            <a:ext cx="1943100" cy="2305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732240" y="1593256"/>
            <a:ext cx="7200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>
                <a:latin typeface="Arial Black" panose="020B0A04020102020204" pitchFamily="34" charset="0"/>
              </a:rPr>
              <a:t>,</a:t>
            </a:r>
          </a:p>
        </p:txBody>
      </p:sp>
      <p:sp>
        <p:nvSpPr>
          <p:cNvPr id="10" name="Скругленный прямоугольник 9"/>
          <p:cNvSpPr/>
          <p:nvPr/>
        </p:nvSpPr>
        <p:spPr>
          <a:xfrm rot="10800000">
            <a:off x="251520" y="4041940"/>
            <a:ext cx="357104" cy="32316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,</a:t>
            </a:r>
            <a:endParaRPr lang="ru-RU" sz="36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949103">
            <a:off x="6946640" y="2367386"/>
            <a:ext cx="83876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7953952" y="2132856"/>
            <a:ext cx="646331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 smtClean="0">
                <a:latin typeface="Arial Black" panose="020B0A04020102020204" pitchFamily="34" charset="0"/>
              </a:rPr>
              <a:t>,</a:t>
            </a:r>
            <a:r>
              <a:rPr lang="ru-RU" sz="3600" dirty="0">
                <a:latin typeface="Arial Black" panose="020B0A04020102020204" pitchFamily="34" charset="0"/>
              </a:rPr>
              <a:t> ,</a:t>
            </a:r>
          </a:p>
          <a:p>
            <a:endParaRPr lang="ru-RU" dirty="0">
              <a:latin typeface="Arial Black" panose="020B0A040201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8277118" y="2702174"/>
            <a:ext cx="61536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32" r="28614" b="16189"/>
          <a:stretch/>
        </p:blipFill>
        <p:spPr bwMode="auto">
          <a:xfrm>
            <a:off x="539553" y="4005064"/>
            <a:ext cx="1656184" cy="13740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Скругленный прямоугольник 17"/>
          <p:cNvSpPr/>
          <p:nvPr/>
        </p:nvSpPr>
        <p:spPr>
          <a:xfrm rot="10800000">
            <a:off x="4995183" y="1782253"/>
            <a:ext cx="357104" cy="323165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,</a:t>
            </a:r>
            <a:endParaRPr lang="ru-RU" sz="3600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95737" y="3572675"/>
            <a:ext cx="33855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Arial Black" panose="020B0A04020102020204" pitchFamily="34" charset="0"/>
              </a:rPr>
              <a:t>,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715249" y="4018856"/>
            <a:ext cx="86927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u="sng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</a:t>
            </a:r>
            <a:endParaRPr lang="ru-RU" sz="4400" b="1" u="sng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15248" y="4671183"/>
            <a:ext cx="86927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СЕ</a:t>
            </a:r>
            <a:endParaRPr lang="ru-RU" sz="4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1745" y="4412637"/>
            <a:ext cx="788027" cy="838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4584853" y="3895840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dirty="0">
                <a:latin typeface="Arial Black" panose="020B0A04020102020204" pitchFamily="34" charset="0"/>
              </a:rPr>
              <a:t>, ,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946564" y="4220998"/>
            <a:ext cx="105444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Х</a:t>
            </a:r>
            <a:endParaRPr lang="ru-RU" sz="60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44380" y="548680"/>
            <a:ext cx="7092787" cy="707886"/>
          </a:xfrm>
          <a:prstGeom prst="rect">
            <a:avLst/>
          </a:prstGeom>
          <a:solidFill>
            <a:srgbClr val="003300"/>
          </a:solidFill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chemeClr val="bg1"/>
                </a:solidFill>
              </a:rPr>
              <a:t>Лягушка уничтожает насекомых</a:t>
            </a:r>
            <a:endParaRPr lang="ru-RU" sz="4000" dirty="0">
              <a:solidFill>
                <a:schemeClr val="bg1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2280" y="5216741"/>
            <a:ext cx="1492519" cy="14925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08165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</a:t>
            </a:r>
            <a:br>
              <a:rPr lang="ru-RU" dirty="0" smtClean="0"/>
            </a:br>
            <a:r>
              <a:rPr lang="ru-RU" dirty="0" smtClean="0"/>
              <a:t>Класс земноводные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>или Амфибии</a:t>
            </a:r>
            <a:br>
              <a:rPr lang="ru-RU" dirty="0" smtClean="0"/>
            </a:b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1894040"/>
            <a:ext cx="3610744" cy="639762"/>
          </a:xfrm>
          <a:ln w="28575"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pPr algn="ctr"/>
            <a:r>
              <a:rPr lang="ru-RU" dirty="0" smtClean="0"/>
              <a:t>Прудовая </a:t>
            </a:r>
            <a:r>
              <a:rPr lang="ru-RU" dirty="0"/>
              <a:t>лягушка</a:t>
            </a:r>
          </a:p>
          <a:p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60032" y="2533802"/>
            <a:ext cx="3672408" cy="284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860032" y="1878218"/>
            <a:ext cx="3672408" cy="639762"/>
          </a:xfrm>
          <a:ln w="28575">
            <a:solidFill>
              <a:schemeClr val="tx1"/>
            </a:solidFill>
          </a:ln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pPr algn="ctr"/>
            <a:r>
              <a:rPr lang="ru-RU" dirty="0" smtClean="0"/>
              <a:t>Зеленая </a:t>
            </a:r>
            <a:r>
              <a:rPr lang="ru-RU" dirty="0"/>
              <a:t>жаба</a:t>
            </a:r>
          </a:p>
          <a:p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533802"/>
            <a:ext cx="3600400" cy="284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4051176" y="980728"/>
            <a:ext cx="10801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56401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uiExpand="1" build="p" animBg="1"/>
      <p:bldP spid="7" grpId="0" build="p" animBg="1"/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9512" y="1268760"/>
            <a:ext cx="8496944" cy="1143000"/>
          </a:xfrm>
        </p:spPr>
        <p:txBody>
          <a:bodyPr>
            <a:normAutofit fontScale="90000"/>
          </a:bodyPr>
          <a:lstStyle/>
          <a:p>
            <a:r>
              <a:rPr lang="ru-RU" sz="5300" dirty="0" smtClean="0"/>
              <a:t> </a:t>
            </a:r>
            <a:br>
              <a:rPr lang="ru-RU" sz="5300" dirty="0" smtClean="0"/>
            </a:br>
            <a:r>
              <a:rPr lang="ru-RU" sz="5300" dirty="0" smtClean="0"/>
              <a:t/>
            </a:r>
            <a:br>
              <a:rPr lang="ru-RU" sz="5300" dirty="0" smtClean="0"/>
            </a:br>
            <a:r>
              <a:rPr lang="ru-RU" sz="5300" dirty="0"/>
              <a:t/>
            </a:r>
            <a:br>
              <a:rPr lang="ru-RU" sz="5300" dirty="0"/>
            </a:br>
            <a:r>
              <a:rPr lang="ru-RU" sz="3600" b="1" dirty="0" smtClean="0">
                <a:solidFill>
                  <a:srgbClr val="003300"/>
                </a:solidFill>
              </a:rPr>
              <a:t>тема урока</a:t>
            </a:r>
            <a:br>
              <a:rPr lang="ru-RU" sz="3600" b="1" dirty="0" smtClean="0">
                <a:solidFill>
                  <a:srgbClr val="003300"/>
                </a:solidFill>
              </a:rPr>
            </a:br>
            <a:r>
              <a:rPr lang="ru-RU" sz="5300" dirty="0">
                <a:solidFill>
                  <a:srgbClr val="003300"/>
                </a:solidFill>
              </a:rPr>
              <a:t/>
            </a:r>
            <a:br>
              <a:rPr lang="ru-RU" sz="5300" dirty="0">
                <a:solidFill>
                  <a:srgbClr val="003300"/>
                </a:solidFill>
              </a:rPr>
            </a:br>
            <a:r>
              <a:rPr lang="ru-RU" sz="5300" b="1" dirty="0" smtClean="0">
                <a:solidFill>
                  <a:srgbClr val="003300"/>
                </a:solidFill>
              </a:rPr>
              <a:t>Многообразие земноводных</a:t>
            </a:r>
            <a:br>
              <a:rPr lang="ru-RU" sz="5300" b="1" dirty="0" smtClean="0">
                <a:solidFill>
                  <a:srgbClr val="003300"/>
                </a:solidFill>
              </a:rPr>
            </a:br>
            <a:r>
              <a:rPr lang="ru-RU" dirty="0">
                <a:solidFill>
                  <a:srgbClr val="003300"/>
                </a:solidFill>
              </a:rPr>
              <a:t/>
            </a:r>
            <a:br>
              <a:rPr lang="ru-RU" dirty="0">
                <a:solidFill>
                  <a:srgbClr val="003300"/>
                </a:solidFill>
              </a:rPr>
            </a:b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836712"/>
            <a:ext cx="1656184" cy="165618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437112"/>
            <a:ext cx="1656184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3364970"/>
      </p:ext>
    </p:extLst>
  </p:cSld>
  <p:clrMapOvr>
    <a:masterClrMapping/>
  </p:clrMapOvr>
  <p:transition spd="slow">
    <p:push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763688" y="404664"/>
            <a:ext cx="5472608" cy="947179"/>
          </a:xfrm>
          <a:prstGeom prst="round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Класс Земноводные</a:t>
            </a:r>
            <a:endParaRPr lang="ru-RU" sz="4000" dirty="0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07504" y="2501280"/>
            <a:ext cx="2736304" cy="1728192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  <a:hlinkClick r:id="rId2" action="ppaction://hlinksldjump"/>
              </a:rPr>
              <a:t>Отряд</a:t>
            </a:r>
          </a:p>
          <a:p>
            <a:pPr algn="ctr"/>
            <a:r>
              <a:rPr lang="ru-RU" sz="2400" dirty="0">
                <a:solidFill>
                  <a:sysClr val="windowText" lastClr="000000"/>
                </a:solidFill>
                <a:hlinkClick r:id="rId2" action="ppaction://hlinksldjump"/>
              </a:rPr>
              <a:t>Б</a:t>
            </a:r>
            <a:r>
              <a:rPr lang="ru-RU" sz="2400" dirty="0" smtClean="0">
                <a:solidFill>
                  <a:sysClr val="windowText" lastClr="000000"/>
                </a:solidFill>
                <a:hlinkClick r:id="rId2" action="ppaction://hlinksldjump"/>
              </a:rPr>
              <a:t>есхвостые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131840" y="2502991"/>
            <a:ext cx="2736304" cy="1728192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  <a:hlinkClick r:id="rId3" action="ppaction://hlinksldjump"/>
              </a:rPr>
              <a:t>Отряд</a:t>
            </a:r>
          </a:p>
          <a:p>
            <a:pPr algn="ctr"/>
            <a:r>
              <a:rPr lang="ru-RU" sz="2400" dirty="0" smtClean="0">
                <a:solidFill>
                  <a:sysClr val="windowText" lastClr="000000"/>
                </a:solidFill>
                <a:hlinkClick r:id="rId3" action="ppaction://hlinksldjump"/>
              </a:rPr>
              <a:t> Хвостатые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084168" y="2501280"/>
            <a:ext cx="2736304" cy="1728192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ysClr val="windowText" lastClr="000000"/>
                </a:solidFill>
                <a:hlinkClick r:id="rId4" action="ppaction://hlinksldjump"/>
              </a:rPr>
              <a:t>Отряд</a:t>
            </a:r>
          </a:p>
          <a:p>
            <a:pPr algn="ctr"/>
            <a:r>
              <a:rPr lang="ru-RU" sz="2400" dirty="0">
                <a:solidFill>
                  <a:sysClr val="windowText" lastClr="000000"/>
                </a:solidFill>
                <a:hlinkClick r:id="rId4" action="ppaction://hlinksldjump"/>
              </a:rPr>
              <a:t>Б</a:t>
            </a:r>
            <a:r>
              <a:rPr lang="ru-RU" sz="2400" dirty="0" smtClean="0">
                <a:solidFill>
                  <a:sysClr val="windowText" lastClr="000000"/>
                </a:solidFill>
                <a:hlinkClick r:id="rId4" action="ppaction://hlinksldjump"/>
              </a:rPr>
              <a:t>езногие</a:t>
            </a:r>
            <a:endParaRPr lang="ru-RU" sz="2400" dirty="0">
              <a:solidFill>
                <a:sysClr val="windowText" lastClr="000000"/>
              </a:solidFill>
            </a:endParaRPr>
          </a:p>
        </p:txBody>
      </p:sp>
      <p:cxnSp>
        <p:nvCxnSpPr>
          <p:cNvPr id="9" name="Прямая со стрелкой 8"/>
          <p:cNvCxnSpPr/>
          <p:nvPr/>
        </p:nvCxnSpPr>
        <p:spPr>
          <a:xfrm flipH="1">
            <a:off x="1909440" y="1351843"/>
            <a:ext cx="1078384" cy="114943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4644008" y="1351843"/>
            <a:ext cx="0" cy="114943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>
            <a:endCxn id="7" idx="0"/>
          </p:cNvCxnSpPr>
          <p:nvPr/>
        </p:nvCxnSpPr>
        <p:spPr>
          <a:xfrm>
            <a:off x="6228184" y="1351843"/>
            <a:ext cx="1224136" cy="1149437"/>
          </a:xfrm>
          <a:prstGeom prst="straightConnector1">
            <a:avLst/>
          </a:prstGeom>
          <a:ln w="571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360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отряд Бесхвостые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семейство Жабы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ru-RU" dirty="0" smtClean="0"/>
              <a:t>Дальневосточная  жаба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4040188" cy="26917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3779912" y="3284984"/>
            <a:ext cx="1728192" cy="432048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5533933" y="2943335"/>
            <a:ext cx="2304256" cy="792088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Длина тела от 7 до 10 см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73206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семейство Квакши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ru-RU" dirty="0" smtClean="0"/>
              <a:t> дальневосточная квакша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11" y="2360845"/>
            <a:ext cx="3970773" cy="2844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cxnSp>
        <p:nvCxnSpPr>
          <p:cNvPr id="7" name="Прямая со стрелкой 6"/>
          <p:cNvCxnSpPr/>
          <p:nvPr/>
        </p:nvCxnSpPr>
        <p:spPr>
          <a:xfrm flipH="1">
            <a:off x="3779912" y="3284984"/>
            <a:ext cx="1728192" cy="432048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Скругленный прямоугольник 7"/>
          <p:cNvSpPr/>
          <p:nvPr/>
        </p:nvSpPr>
        <p:spPr>
          <a:xfrm>
            <a:off x="5508104" y="2780928"/>
            <a:ext cx="2304256" cy="792088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Длина тела  5 см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6870835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ru-RU" dirty="0" err="1" smtClean="0"/>
              <a:t>емейство</a:t>
            </a:r>
            <a:r>
              <a:rPr lang="ru-RU" dirty="0" smtClean="0"/>
              <a:t> </a:t>
            </a:r>
            <a:r>
              <a:rPr lang="ru-RU" dirty="0" err="1" smtClean="0"/>
              <a:t>Дискоязычные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ru-RU" dirty="0" smtClean="0"/>
              <a:t>Дальневосточная жерлянка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348880"/>
            <a:ext cx="3920398" cy="26095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581128"/>
            <a:ext cx="15240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3779912" y="3284984"/>
            <a:ext cx="1728192" cy="432048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5533933" y="2943335"/>
            <a:ext cx="2304256" cy="792088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Длина тела  до 5 см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4124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</a:t>
            </a:r>
            <a:r>
              <a:rPr lang="ru-RU" dirty="0" smtClean="0"/>
              <a:t>емейство Лягушки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ru-RU" dirty="0" smtClean="0"/>
              <a:t> дальневосточная лягушка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348880"/>
            <a:ext cx="3792794" cy="25239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0" y="4077072"/>
            <a:ext cx="1524000" cy="173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8" name="Прямая со стрелкой 7"/>
          <p:cNvCxnSpPr/>
          <p:nvPr/>
        </p:nvCxnSpPr>
        <p:spPr>
          <a:xfrm flipH="1">
            <a:off x="3779912" y="3284984"/>
            <a:ext cx="1728192" cy="432048"/>
          </a:xfrm>
          <a:prstGeom prst="straightConnector1">
            <a:avLst/>
          </a:prstGeom>
          <a:ln w="28575">
            <a:solidFill>
              <a:schemeClr val="accent6">
                <a:lumMod val="7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Скругленный прямоугольник 8"/>
          <p:cNvSpPr/>
          <p:nvPr/>
        </p:nvSpPr>
        <p:spPr>
          <a:xfrm>
            <a:off x="5533933" y="2943335"/>
            <a:ext cx="2304256" cy="792088"/>
          </a:xfrm>
          <a:prstGeom prst="roundRect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Длина тела  9,5 см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43234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/>
              <a:t>л</a:t>
            </a:r>
            <a:r>
              <a:rPr lang="ru-RU" sz="4000" dirty="0" smtClean="0"/>
              <a:t>ягушка- бык</a:t>
            </a:r>
            <a:endParaRPr lang="ru-RU" sz="4000" dirty="0"/>
          </a:p>
        </p:txBody>
      </p:sp>
      <p:pic>
        <p:nvPicPr>
          <p:cNvPr id="5" name="02.Reptilii.I.Amfibii.2009.RUS.BDRip.XviD.AC3.-HQ-ViDEO-сегмент1(00-37-32-00-40-59).mpg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98475" y="1600200"/>
            <a:ext cx="8147050" cy="4525963"/>
          </a:xfrm>
        </p:spPr>
      </p:pic>
    </p:spTree>
    <p:extLst>
      <p:ext uri="{BB962C8B-B14F-4D97-AF65-F5344CB8AC3E}">
        <p14:creationId xmlns:p14="http://schemas.microsoft.com/office/powerpoint/2010/main" val="3067239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1003</TotalTime>
  <Words>153</Words>
  <Application>Microsoft Office PowerPoint</Application>
  <PresentationFormat>Экран (4:3)</PresentationFormat>
  <Paragraphs>70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1_Тема Office</vt:lpstr>
      <vt:lpstr>  Многообразие земноводных  7 класс</vt:lpstr>
      <vt:lpstr>   Класс земноводные или Амфибии   </vt:lpstr>
      <vt:lpstr>    тема урока  Многообразие земноводных   </vt:lpstr>
      <vt:lpstr>Класс Земноводные</vt:lpstr>
      <vt:lpstr>отряд Бесхвостые  семейство Жабы</vt:lpstr>
      <vt:lpstr>семейство Квакши</vt:lpstr>
      <vt:lpstr>cемейство Дискоязычные</vt:lpstr>
      <vt:lpstr>семейство Лягушки </vt:lpstr>
      <vt:lpstr>лягушка- бык</vt:lpstr>
      <vt:lpstr>лягушка -древолаз</vt:lpstr>
      <vt:lpstr>отряд Хвостатые земноводные семейство Углозубые  </vt:lpstr>
      <vt:lpstr>семейство Скрытожаберных саламандр</vt:lpstr>
      <vt:lpstr>отряд Безногие  семейство Червяги</vt:lpstr>
      <vt:lpstr> </vt:lpstr>
      <vt:lpstr>Презентация PowerPoint</vt:lpstr>
      <vt:lpstr>Презентация PowerPoint</vt:lpstr>
      <vt:lpstr>ребус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 Земноводные</dc:title>
  <dc:creator>Учитель</dc:creator>
  <cp:lastModifiedBy>Админ</cp:lastModifiedBy>
  <cp:revision>85</cp:revision>
  <dcterms:created xsi:type="dcterms:W3CDTF">2014-01-11T08:22:55Z</dcterms:created>
  <dcterms:modified xsi:type="dcterms:W3CDTF">2016-11-05T11:12:12Z</dcterms:modified>
</cp:coreProperties>
</file>