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ED87819-349C-404C-82B0-4DC0DD1E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2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35FB49D-9468-48A2-B49C-9E7E3D579AE4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429D79C-094F-4DD5-AD87-5320404B428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DE346FE-D1C3-4544-ABEB-FF52B5DFEF80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B1248FA-B424-4150-B87E-3CFAC3D20300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5C6F05D-618E-440B-8994-89FD301FF881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D8E42F7-D845-4D8D-A265-C340DB9C2BE7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C84F52B-80AC-4EB8-9A31-5A618BADE1E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3F69032-02FA-40D7-AD2D-AEE3AA349DFA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C19939E-AA0E-4828-BB08-4BB9619E0C57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34D8510-5B4D-40D3-AAC3-0FE245AC76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DFFAC10-D7F8-493E-BC6E-39D7D6ED9394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F6B626C-8CF9-419F-96B3-E829755AA0F4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3B60B18-D993-447B-8B7D-60FC9FF37DBC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B7B4BC6-9947-4732-B209-2E41561F62CD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7FBA00A-2606-4985-A08D-3EEA9F2A60D8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9AB0B89-62F6-45FA-9A36-F839F6D3EB6B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7ECE009-FEEB-4E51-8676-44438CAB8403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A01C56A-E273-488D-A57F-92BB740FEFE5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2A28A0C-58E7-4507-8B0C-8F6B8837BAD8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F5D1219-8631-4D2C-AB1B-7D0A271F0207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FAB6-1207-4B2B-8753-E842B2EC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2485-3105-4D91-9E67-BDB0E781C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71EC-8F1E-417B-A43A-6E1E0971A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9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13338" y="4035425"/>
            <a:ext cx="4459287" cy="211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0E9B-8E7E-4F5F-8397-4F86EAC57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4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238" y="4035425"/>
            <a:ext cx="4457700" cy="2116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7C25-DC05-43DE-B617-4AF449720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2B7F-D8DA-4868-9270-6B65A0123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5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E7A0-61D4-48A9-B4A8-6A9C75DC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3EA0-7669-4846-B657-C3D60D19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2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4B63E-22F3-461F-A305-8F1D79E36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3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EAE1-77DD-4EBC-8BCB-28D03F33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1FE6-CDE1-41C6-AC97-E0EDC3F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3123-2DCE-4260-B9DB-54B3CBDA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46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FD0A-C7D3-4833-B140-4C6F0A8B6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3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5402-B54D-4668-984D-EA3812AC9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6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7E00-DA4A-436C-8B37-DBCB9F7D5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86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7ECF-48B9-485A-AAED-C448D647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1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ADF3-5D43-4C06-82FB-891517CC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BE1B-8E96-4262-B6D5-BF875F9B0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122F-CAA7-40B5-AB82-98CB84FED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ED4D-BBD3-4871-B823-933845D1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5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43B0-9C61-4003-A5DB-51334D43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411F-025D-4C25-BE82-A20CA222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0110-80E5-473B-AAD5-71AADF3D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4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E8E7-A373-4EFE-8C41-0108B1CD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3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660EC06-75F4-4340-BC9D-216FCBAB8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160D6A-88A1-4841-862D-8A2D0633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677988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</a:rPr>
              <a:t>Домашнее задание: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339975"/>
            <a:ext cx="8459787" cy="4659313"/>
          </a:xfrm>
        </p:spPr>
        <p:txBody>
          <a:bodyPr tIns="0"/>
          <a:lstStyle/>
          <a:p>
            <a:pPr marL="431800" indent="-323850" algn="just" eaLnBrk="1">
              <a:lnSpc>
                <a:spcPct val="95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3600" b="1" smtClean="0">
                <a:solidFill>
                  <a:srgbClr val="4C1900"/>
                </a:solidFill>
                <a:latin typeface="Times New Roman" pitchFamily="16" charset="0"/>
              </a:rPr>
              <a:t>§ 20 читать, пересказывать;</a:t>
            </a:r>
          </a:p>
          <a:p>
            <a:pPr marL="431800" indent="-323850" algn="just" eaLnBrk="1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3600" b="1" smtClean="0">
                <a:solidFill>
                  <a:srgbClr val="4C1900"/>
                </a:solidFill>
                <a:latin typeface="Times New Roman" pitchFamily="16" charset="0"/>
              </a:rPr>
              <a:t>Письменно в тетради ответить на вопрос № 2 на стр. 178;</a:t>
            </a:r>
          </a:p>
          <a:p>
            <a:pPr marL="431800" indent="-323850" algn="just" eaLnBrk="1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3600" b="1" smtClean="0">
                <a:solidFill>
                  <a:srgbClr val="4C1900"/>
                </a:solidFill>
                <a:latin typeface="Times New Roman" pitchFamily="16" charset="0"/>
              </a:rPr>
              <a:t>Заполнить контурную карту "Англия и Франция во время Столетней войны".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3. Ход военных действий: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768475"/>
            <a:ext cx="8099425" cy="4384675"/>
          </a:xfrm>
        </p:spPr>
        <p:txBody>
          <a:bodyPr/>
          <a:lstStyle/>
          <a:p>
            <a:pPr marL="0" indent="107950" algn="ctr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ru-RU" b="1" u="sng" smtClean="0"/>
              <a:t>Этапы войны:</a:t>
            </a:r>
          </a:p>
          <a:p>
            <a:pPr marL="0" indent="107950" algn="ctr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ru-RU" b="1" u="sng" smtClean="0"/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ru-RU" b="1" smtClean="0"/>
              <a:t>1 этап – 1337-1360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ru-RU" b="1" smtClean="0"/>
              <a:t>2 этап – 1369-1380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ru-RU" b="1" smtClean="0"/>
              <a:t>3 этап – 1415-1424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ru-RU" b="1" smtClean="0"/>
              <a:t>4 этап – 1424-1453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39975"/>
            <a:ext cx="4425950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292725" y="6399213"/>
            <a:ext cx="442595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ru-RU" sz="2800">
                <a:solidFill>
                  <a:srgbClr val="000000"/>
                </a:solidFill>
              </a:rPr>
              <a:t>Битва при Креси 1346 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20725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Таблица: "Основные события Столетней войны"</a:t>
            </a:r>
          </a:p>
        </p:txBody>
      </p:sp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720725" y="2339975"/>
          <a:ext cx="8642350" cy="4319588"/>
        </p:xfrm>
        <a:graphic>
          <a:graphicData uri="http://schemas.openxmlformats.org/drawingml/2006/table">
            <a:tbl>
              <a:tblPr/>
              <a:tblGrid>
                <a:gridCol w="1665288"/>
                <a:gridCol w="3616325"/>
                <a:gridCol w="3360737"/>
              </a:tblGrid>
              <a:tr h="14017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Дата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Событие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Итоги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91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36000" marR="36000" marT="51876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36000" marR="36000" marT="51876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36000" marR="36000" marT="51876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20725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Таблица: "Основные события Столетней войны"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179388" y="2028825"/>
          <a:ext cx="9721850" cy="5305425"/>
        </p:xfrm>
        <a:graphic>
          <a:graphicData uri="http://schemas.openxmlformats.org/drawingml/2006/table">
            <a:tbl>
              <a:tblPr/>
              <a:tblGrid>
                <a:gridCol w="1876425"/>
                <a:gridCol w="4071937"/>
                <a:gridCol w="377348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Дата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Событие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Итоги</a:t>
                      </a:r>
                    </a:p>
                  </a:txBody>
                  <a:tcPr marL="36000" marR="36000" marT="60695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1340 г.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5588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Сражение в проливе при Слейсе.</a:t>
                      </a:r>
                    </a:p>
                  </a:txBody>
                  <a:tcPr marL="36000" marR="36000" marT="36000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5588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Победа англичан. Разгром француз.флота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.</a:t>
                      </a:r>
                    </a:p>
                  </a:txBody>
                  <a:tcPr marL="36000" marR="36000" marT="36000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1346 г.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Сражение у Креси.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Победа англичан.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Французы были разгромлены.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1356 г.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Битва у г. Пуатье.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Победа англичан.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1360 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г.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Перемирие между Францией и Англией.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 Англии отошли территории на юго-западе Франции и порт Кале на севере.</a:t>
                      </a:r>
                    </a:p>
                  </a:txBody>
                  <a:tcPr marL="36000" marR="36000" marT="58932" marB="36000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20725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Таблица: "Основные события Столетней войны"</a:t>
            </a:r>
          </a:p>
        </p:txBody>
      </p:sp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179388" y="2030413"/>
          <a:ext cx="9721850" cy="4860983"/>
        </p:xfrm>
        <a:graphic>
          <a:graphicData uri="http://schemas.openxmlformats.org/drawingml/2006/table">
            <a:tbl>
              <a:tblPr/>
              <a:tblGrid>
                <a:gridCol w="1876425"/>
                <a:gridCol w="4071937"/>
                <a:gridCol w="3773488"/>
              </a:tblGrid>
              <a:tr h="8889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Дата</a:t>
                      </a:r>
                    </a:p>
                  </a:txBody>
                  <a:tcPr marL="36000" marR="36000" marT="60692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Событие</a:t>
                      </a:r>
                    </a:p>
                  </a:txBody>
                  <a:tcPr marL="36000" marR="36000" marT="60692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Итоги</a:t>
                      </a:r>
                    </a:p>
                  </a:txBody>
                  <a:tcPr marL="36000" marR="36000" marT="60692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5699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1415 г.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Битва при Азенкуре.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Поражение французов.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Победа англича.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2016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1429 г.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Освобождение Орлеана.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Победа французов.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2003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1453 г.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Сдался последний английский город Бордо в Аквитании.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Победа французов.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Конец Столетней войны.</a:t>
                      </a:r>
                    </a:p>
                  </a:txBody>
                  <a:tcPr marL="36000" marR="36000" marT="58929" marB="35998" horzOverflow="overflow">
                    <a:lnL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4425950" cy="2090738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/>
              <a:t>Карл VII (1422-1461)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3240088"/>
            <a:ext cx="442595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12700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just"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ru-RU" sz="2600" b="1">
                <a:solidFill>
                  <a:srgbClr val="000000"/>
                </a:solidFill>
              </a:rPr>
              <a:t>Партизанская война</a:t>
            </a:r>
            <a:r>
              <a:rPr lang="ru-RU" sz="2600">
                <a:solidFill>
                  <a:srgbClr val="000000"/>
                </a:solidFill>
              </a:rPr>
              <a:t> - вооруженная борьба значительной части местного населения против власти, которую данная часть населения считает чуждой.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8163"/>
            <a:ext cx="9070975" cy="1262062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3. Ход военных действий: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19250"/>
            <a:ext cx="4500563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539750"/>
            <a:ext cx="4356100" cy="2468563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>
                <a:solidFill>
                  <a:srgbClr val="DC2300"/>
                </a:solidFill>
              </a:rPr>
              <a:t>4. Жанна д'Арк </a:t>
            </a:r>
            <a:br>
              <a:rPr lang="ru-RU" b="1" smtClean="0">
                <a:solidFill>
                  <a:srgbClr val="DC2300"/>
                </a:solidFill>
              </a:rPr>
            </a:br>
            <a:r>
              <a:rPr lang="ru-RU" b="1" smtClean="0">
                <a:solidFill>
                  <a:srgbClr val="DC2300"/>
                </a:solidFill>
              </a:rPr>
              <a:t>– </a:t>
            </a:r>
            <a:r>
              <a:rPr lang="ru-RU" sz="3600" b="1" smtClean="0">
                <a:solidFill>
                  <a:srgbClr val="DC2300"/>
                </a:solidFill>
              </a:rPr>
              <a:t>народная героиня.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3419475"/>
            <a:ext cx="4425950" cy="3240088"/>
          </a:xfrm>
        </p:spPr>
        <p:txBody>
          <a:bodyPr tIns="31752"/>
          <a:lstStyle/>
          <a:p>
            <a:pPr marL="0" indent="0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sz="3600" b="1" smtClean="0">
                <a:solidFill>
                  <a:srgbClr val="CC0000"/>
                </a:solidFill>
              </a:rPr>
              <a:t>1429 год</a:t>
            </a:r>
            <a:r>
              <a:rPr lang="ru-RU" sz="3600" b="1" smtClean="0">
                <a:solidFill>
                  <a:srgbClr val="000099"/>
                </a:solidFill>
              </a:rPr>
              <a:t> </a:t>
            </a:r>
            <a:r>
              <a:rPr lang="ru-RU" sz="3600" b="1" smtClean="0"/>
              <a:t>— </a:t>
            </a:r>
            <a:r>
              <a:rPr lang="ru-RU" sz="2800" b="1" i="1" u="sng" smtClean="0"/>
              <a:t>перелом в ходе войны</a:t>
            </a:r>
            <a:r>
              <a:rPr lang="ru-RU" sz="2800" b="1" smtClean="0"/>
              <a:t> -</a:t>
            </a:r>
            <a:r>
              <a:rPr lang="ru-RU" sz="3600" b="1" smtClean="0"/>
              <a:t> </a:t>
            </a:r>
            <a:r>
              <a:rPr lang="ru-RU" sz="2800" b="1" smtClean="0"/>
              <a:t>освобождение Орлеана </a:t>
            </a:r>
            <a:r>
              <a:rPr lang="ru-RU" b="1" i="1" u="sng" smtClean="0"/>
              <a:t>Жанной д'Арк</a:t>
            </a:r>
            <a:r>
              <a:rPr lang="ru-RU" sz="3600" b="1" i="1" u="sng" smtClean="0"/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0363"/>
            <a:ext cx="4933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589088"/>
            <a:ext cx="3757612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5580063"/>
            <a:ext cx="4425950" cy="2090737"/>
          </a:xfrm>
        </p:spPr>
        <p:txBody>
          <a:bodyPr/>
          <a:lstStyle/>
          <a:p>
            <a:pPr marL="0" indent="0" algn="ctr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/>
              <a:t>коронация Карла </a:t>
            </a:r>
            <a:r>
              <a:rPr lang="en-US" b="1" smtClean="0"/>
              <a:t>VII </a:t>
            </a:r>
            <a:r>
              <a:rPr lang="ru-RU" b="1" smtClean="0"/>
              <a:t>в Реймсе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70975" cy="1262063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</a:rPr>
              <a:t>4. Жанна д'Арк – </a:t>
            </a:r>
            <a:r>
              <a:rPr lang="ru-RU" sz="3600" b="1" smtClean="0">
                <a:solidFill>
                  <a:srgbClr val="DC2300"/>
                </a:solidFill>
              </a:rPr>
              <a:t>народная героиня.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5829300"/>
            <a:ext cx="4425950" cy="2090738"/>
          </a:xfrm>
        </p:spPr>
        <p:txBody>
          <a:bodyPr/>
          <a:lstStyle/>
          <a:p>
            <a:pPr marL="0" indent="0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>
                <a:solidFill>
                  <a:srgbClr val="CC0000"/>
                </a:solidFill>
              </a:rPr>
              <a:t>23 мая 1430 года -  </a:t>
            </a:r>
            <a:r>
              <a:rPr lang="ru-RU" b="1" smtClean="0"/>
              <a:t>Жанна д</a:t>
            </a:r>
            <a:r>
              <a:rPr lang="en-US" b="1" smtClean="0"/>
              <a:t>’</a:t>
            </a:r>
            <a:r>
              <a:rPr lang="ru-RU" b="1" smtClean="0"/>
              <a:t>Арк. попала в плен.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374775"/>
            <a:ext cx="6037262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79388"/>
            <a:ext cx="9180512" cy="1439862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</a:rPr>
              <a:t>4. Жанна д'Арк – </a:t>
            </a:r>
            <a:r>
              <a:rPr lang="ru-RU" sz="3600" b="1" smtClean="0">
                <a:solidFill>
                  <a:srgbClr val="DC2300"/>
                </a:solidFill>
              </a:rPr>
              <a:t>народная героиня.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</a:rPr>
              <a:t>4. Жанна д'Арк – </a:t>
            </a:r>
            <a:r>
              <a:rPr lang="ru-RU" sz="3600" b="1" smtClean="0">
                <a:solidFill>
                  <a:srgbClr val="DC2300"/>
                </a:solidFill>
              </a:rPr>
              <a:t>народная героиня.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39863"/>
            <a:ext cx="4243387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5213350"/>
            <a:ext cx="4425950" cy="1266825"/>
          </a:xfrm>
        </p:spPr>
        <p:txBody>
          <a:bodyPr/>
          <a:lstStyle/>
          <a:p>
            <a:pPr marL="0" indent="0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>
                <a:solidFill>
                  <a:srgbClr val="CC0000"/>
                </a:solidFill>
              </a:rPr>
              <a:t>1431 год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  <a:r>
              <a:rPr lang="ru-RU" sz="2800" b="1" smtClean="0"/>
              <a:t>– казнь Жанны д</a:t>
            </a:r>
            <a:r>
              <a:rPr lang="en-US" sz="2800" b="1" smtClean="0"/>
              <a:t>’</a:t>
            </a:r>
            <a:r>
              <a:rPr lang="ru-RU" sz="2800" b="1" smtClean="0"/>
              <a:t>Арк в Руане англичанами.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5. Итоги Столетней войны: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07950" y="1201738"/>
            <a:ext cx="9070975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720" rIns="0" bIns="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ru-RU" sz="4400" b="1">
                <a:solidFill>
                  <a:srgbClr val="DC2300"/>
                </a:solidFill>
                <a:latin typeface="Times New Roman" pitchFamily="16" charset="0"/>
              </a:rPr>
              <a:t>Задание на урок: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3025775"/>
            <a:ext cx="8856662" cy="3813175"/>
          </a:xfrm>
        </p:spPr>
        <p:txBody>
          <a:bodyPr tIns="0"/>
          <a:lstStyle/>
          <a:p>
            <a:pPr marL="431800" indent="0" algn="just" eaLnBrk="1">
              <a:lnSpc>
                <a:spcPct val="140000"/>
              </a:lnSpc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000" b="1" dirty="0">
                <a:solidFill>
                  <a:srgbClr val="4C1900"/>
                </a:solidFill>
              </a:rPr>
              <a:t>1. Кто победил в Столетней войне?</a:t>
            </a:r>
          </a:p>
          <a:p>
            <a:pPr marL="431800" indent="0" eaLnBrk="1">
              <a:lnSpc>
                <a:spcPct val="140000"/>
              </a:lnSpc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000" b="1" dirty="0">
                <a:solidFill>
                  <a:srgbClr val="4C1900"/>
                </a:solidFill>
              </a:rPr>
              <a:t>2. Какие территориальные изменения претерпела Англия и Франция</a:t>
            </a:r>
            <a:r>
              <a:rPr lang="ru-RU" sz="3000" b="1" dirty="0" smtClean="0">
                <a:solidFill>
                  <a:srgbClr val="4C1900"/>
                </a:solidFill>
              </a:rPr>
              <a:t>?</a:t>
            </a:r>
            <a:endParaRPr lang="ru-RU" sz="3000" b="1" dirty="0">
              <a:solidFill>
                <a:srgbClr val="4C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66725"/>
            <a:ext cx="9070975" cy="1262063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  <a:latin typeface="Times New Roman" pitchFamily="16" charset="0"/>
              </a:rPr>
              <a:t>"Столетняя война (1337-1453)"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 tIns="0"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u="sng" smtClean="0"/>
              <a:t>Сто</a:t>
            </a:r>
            <a:r>
              <a:rPr lang="ru-RU" smtClean="0"/>
              <a:t>летняя война</a:t>
            </a:r>
          </a:p>
          <a:p>
            <a:pPr marL="431800" indent="-323850" eaLnBrk="1">
              <a:lnSpc>
                <a:spcPct val="14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mtClean="0"/>
              <a:t>1453 – 1337=116 лет</a:t>
            </a:r>
          </a:p>
          <a:p>
            <a:pPr marL="431800" indent="-323850" eaLnBrk="1">
              <a:lnSpc>
                <a:spcPct val="14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/>
              <a:t>Столетняя война</a:t>
            </a:r>
            <a:r>
              <a:rPr lang="ru-RU" smtClean="0"/>
              <a:t> – это средневековая война </a:t>
            </a:r>
            <a:r>
              <a:rPr lang="ru-RU" b="1" smtClean="0"/>
              <a:t>между Англией и Францией</a:t>
            </a:r>
            <a:r>
              <a:rPr lang="ru-RU" smtClean="0"/>
              <a:t>, которая продолжалась с перерывами более ста лет.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66725"/>
            <a:ext cx="9791700" cy="1225550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Любопытный факт: «Битва селёдок».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619250"/>
            <a:ext cx="7775575" cy="1831975"/>
          </a:xfrm>
        </p:spPr>
        <p:txBody>
          <a:bodyPr tIns="0"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ru-RU" sz="2800" dirty="0" smtClean="0"/>
              <a:t>Атака французов на английский обоз с продовольствием </a:t>
            </a:r>
            <a:r>
              <a:rPr lang="ru-RU" sz="2800" kern="1200" dirty="0" smtClean="0"/>
              <a:t>у деревни </a:t>
            </a:r>
            <a:r>
              <a:rPr lang="ru-RU" sz="2800" kern="1200" dirty="0" err="1" smtClean="0"/>
              <a:t>Руврэ</a:t>
            </a:r>
            <a:r>
              <a:rPr lang="ru-RU" sz="2800" kern="1200" dirty="0" smtClean="0"/>
              <a:t> под Орлеаном —</a:t>
            </a:r>
            <a:endParaRPr lang="ru-RU" sz="2600" dirty="0" smtClean="0">
              <a:solidFill>
                <a:srgbClr val="DC230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19363"/>
            <a:ext cx="65198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39750" y="2879725"/>
            <a:ext cx="251936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5600" y="2878138"/>
            <a:ext cx="2700338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ru-RU" sz="2800" b="1">
                <a:solidFill>
                  <a:srgbClr val="DC2300"/>
                </a:solidFill>
              </a:rPr>
              <a:t>2 февраля 1429 г.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ru-RU" sz="2800" b="1"/>
              <a:t>Получила такое забавное название.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562100"/>
            <a:ext cx="9070975" cy="4198938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mtClean="0">
                <a:solidFill>
                  <a:srgbClr val="4C1900"/>
                </a:solidFill>
                <a:latin typeface="Times New Roman" pitchFamily="16" charset="0"/>
              </a:rPr>
              <a:t>Тема урока:</a:t>
            </a:r>
            <a:br>
              <a:rPr lang="ru-RU" smtClean="0">
                <a:solidFill>
                  <a:srgbClr val="4C1900"/>
                </a:solidFill>
                <a:latin typeface="Times New Roman" pitchFamily="16" charset="0"/>
              </a:rPr>
            </a:br>
            <a:r>
              <a:rPr lang="ru-RU" b="1" smtClean="0">
                <a:solidFill>
                  <a:srgbClr val="DC2300"/>
                </a:solidFill>
                <a:latin typeface="Times New Roman" pitchFamily="16" charset="0"/>
              </a:rPr>
              <a:t>"Столетняя война (1337-1453)"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  <a:latin typeface="Times New Roman" pitchFamily="16" charset="0"/>
              </a:rPr>
              <a:t>План урока: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 tIns="0"/>
          <a:lstStyle/>
          <a:p>
            <a:pPr marL="0" indent="539750" algn="just"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400" b="1" smtClean="0">
                <a:solidFill>
                  <a:srgbClr val="4C1900"/>
                </a:solidFill>
                <a:latin typeface="Times New Roman" pitchFamily="16" charset="0"/>
              </a:rPr>
              <a:t>1. Причины войны.</a:t>
            </a:r>
          </a:p>
          <a:p>
            <a:pPr marL="0" indent="539750" algn="just" eaLnBrk="1">
              <a:lnSpc>
                <a:spcPct val="14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400" b="1" smtClean="0">
                <a:solidFill>
                  <a:srgbClr val="4C1900"/>
                </a:solidFill>
                <a:latin typeface="Times New Roman" pitchFamily="16" charset="0"/>
              </a:rPr>
              <a:t>2. Подготовка к войне.</a:t>
            </a:r>
          </a:p>
          <a:p>
            <a:pPr marL="0" indent="539750" algn="just" eaLnBrk="1">
              <a:lnSpc>
                <a:spcPct val="14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400" b="1" smtClean="0">
                <a:solidFill>
                  <a:srgbClr val="4C1900"/>
                </a:solidFill>
                <a:latin typeface="Times New Roman" pitchFamily="16" charset="0"/>
              </a:rPr>
              <a:t>3. Ход военных действий.</a:t>
            </a:r>
          </a:p>
          <a:p>
            <a:pPr marL="0" indent="539750" algn="just" eaLnBrk="1">
              <a:lnSpc>
                <a:spcPct val="14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400" b="1" smtClean="0">
                <a:solidFill>
                  <a:srgbClr val="4C1900"/>
                </a:solidFill>
                <a:latin typeface="Times New Roman" pitchFamily="16" charset="0"/>
              </a:rPr>
              <a:t>4. Жанна д'Арк.</a:t>
            </a:r>
          </a:p>
          <a:p>
            <a:pPr marL="0" indent="539750" algn="just" eaLnBrk="1">
              <a:lnSpc>
                <a:spcPct val="14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400" b="1" smtClean="0">
                <a:solidFill>
                  <a:srgbClr val="4C1900"/>
                </a:solidFill>
                <a:latin typeface="Times New Roman" pitchFamily="16" charset="0"/>
              </a:rPr>
              <a:t>5. Итоги войны.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17550"/>
            <a:ext cx="9070975" cy="1262063"/>
          </a:xfrm>
        </p:spPr>
        <p:txBody>
          <a:bodyPr tIns="27720"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  <a:latin typeface="Times New Roman" pitchFamily="16" charset="0"/>
              </a:rPr>
              <a:t>Задание на урок: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8675" y="2160588"/>
            <a:ext cx="9070975" cy="4384675"/>
          </a:xfrm>
        </p:spPr>
        <p:txBody>
          <a:bodyPr tIns="0"/>
          <a:lstStyle/>
          <a:p>
            <a:pPr marL="431800" indent="0" algn="just" eaLnBrk="1">
              <a:lnSpc>
                <a:spcPct val="140000"/>
              </a:lnSpc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000" b="1" dirty="0" smtClean="0">
                <a:solidFill>
                  <a:srgbClr val="4C1900"/>
                </a:solidFill>
              </a:rPr>
              <a:t>1. Кто </a:t>
            </a:r>
            <a:r>
              <a:rPr lang="ru-RU" sz="3000" b="1" dirty="0">
                <a:solidFill>
                  <a:srgbClr val="4C1900"/>
                </a:solidFill>
              </a:rPr>
              <a:t>победил в Столетней войне?</a:t>
            </a:r>
          </a:p>
          <a:p>
            <a:pPr marL="431800" indent="0" eaLnBrk="1">
              <a:lnSpc>
                <a:spcPct val="140000"/>
              </a:lnSpc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000" b="1" dirty="0" smtClean="0">
                <a:solidFill>
                  <a:srgbClr val="4C1900"/>
                </a:solidFill>
              </a:rPr>
              <a:t>2. Какие </a:t>
            </a:r>
            <a:r>
              <a:rPr lang="ru-RU" sz="3000" b="1" dirty="0">
                <a:solidFill>
                  <a:srgbClr val="4C1900"/>
                </a:solidFill>
              </a:rPr>
              <a:t>территориальные изменения претерпела Англия и Франция</a:t>
            </a:r>
            <a:r>
              <a:rPr lang="ru-RU" sz="3000" b="1" dirty="0" smtClean="0">
                <a:solidFill>
                  <a:srgbClr val="4C1900"/>
                </a:solidFill>
              </a:rPr>
              <a:t>?</a:t>
            </a:r>
            <a:endParaRPr lang="ru-RU" sz="3000" b="1" dirty="0">
              <a:solidFill>
                <a:srgbClr val="4C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538163"/>
            <a:ext cx="9070975" cy="1262062"/>
          </a:xfrm>
        </p:spPr>
        <p:txBody>
          <a:bodyPr tIns="38808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smtClean="0">
                <a:solidFill>
                  <a:srgbClr val="DC2300"/>
                </a:solidFill>
              </a:rPr>
              <a:t>1. Причины войны: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979613"/>
            <a:ext cx="4425950" cy="2090737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smtClean="0"/>
              <a:t>Причины:</a:t>
            </a:r>
            <a:r>
              <a:rPr lang="ru-RU" smtClean="0"/>
              <a:t> Борьба за Аквитанию между Англией и Францией.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3959225" cy="72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00563" y="4568825"/>
            <a:ext cx="504031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ru-RU" sz="3200" b="1">
                <a:solidFill>
                  <a:srgbClr val="000000"/>
                </a:solidFill>
              </a:rPr>
              <a:t>Повод: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Пресечение династии французских </a:t>
            </a:r>
            <a:r>
              <a:rPr lang="ru-RU" sz="2800" b="1">
                <a:solidFill>
                  <a:srgbClr val="000000"/>
                </a:solidFill>
              </a:rPr>
              <a:t>Капетингов</a:t>
            </a:r>
            <a:r>
              <a:rPr lang="ru-RU" sz="2800">
                <a:solidFill>
                  <a:srgbClr val="000000"/>
                </a:solidFill>
              </a:rPr>
              <a:t>. Английский король предъявил свои права на французский престол.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0200"/>
            <a:ext cx="2516188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93" y="857250"/>
            <a:ext cx="2763838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799263" y="6759575"/>
            <a:ext cx="29210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spcAft>
                <a:spcPts val="1425"/>
              </a:spcAft>
            </a:pPr>
            <a:r>
              <a:rPr lang="ru-RU" sz="2600" b="1">
                <a:solidFill>
                  <a:srgbClr val="000000"/>
                </a:solidFill>
              </a:rPr>
              <a:t>Филипп VI Валуа, племянник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0700"/>
            <a:ext cx="3108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419475" y="4841026"/>
            <a:ext cx="2921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spcAft>
                <a:spcPts val="1425"/>
              </a:spcAft>
            </a:pPr>
            <a:r>
              <a:rPr lang="ru-RU" sz="2600" b="1">
                <a:solidFill>
                  <a:srgbClr val="000000"/>
                </a:solidFill>
              </a:rPr>
              <a:t>Филипп IV Красивый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60700" y="6480175"/>
            <a:ext cx="197961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spcAft>
                <a:spcPts val="1425"/>
              </a:spcAft>
            </a:pPr>
            <a:r>
              <a:rPr lang="ru-RU" sz="2600" b="1">
                <a:solidFill>
                  <a:srgbClr val="000000"/>
                </a:solidFill>
              </a:rPr>
              <a:t>Эдуард III, внук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88925" y="0"/>
            <a:ext cx="9070975" cy="85725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/>
        </p:spPr>
        <p:txBody>
          <a:bodyPr lIns="0" tIns="38808" rIns="0" bIns="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/>
            <a:r>
              <a:rPr lang="ru-RU" sz="3600" b="1" dirty="0" smtClean="0">
                <a:solidFill>
                  <a:srgbClr val="DC2300"/>
                </a:solidFill>
              </a:rPr>
              <a:t>Генеалогия королей Франции и Англии </a:t>
            </a:r>
            <a:endParaRPr lang="ru-RU" sz="3600" b="1" dirty="0">
              <a:solidFill>
                <a:srgbClr val="DC23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9925" y="900113"/>
            <a:ext cx="1979613" cy="900112"/>
          </a:xfrm>
          <a:prstGeom prst="rect">
            <a:avLst/>
          </a:prstGeom>
          <a:solidFill>
            <a:srgbClr val="E6E6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ru-RU" sz="2800">
                <a:solidFill>
                  <a:srgbClr val="000000"/>
                </a:solidFill>
              </a:rPr>
              <a:t>Брат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ru-RU" sz="2800">
                <a:solidFill>
                  <a:srgbClr val="000000"/>
                </a:solidFill>
              </a:rPr>
              <a:t>Филиппа IV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9750" y="2339975"/>
            <a:ext cx="2700338" cy="12604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2600" b="1">
                <a:solidFill>
                  <a:srgbClr val="000000"/>
                </a:solidFill>
              </a:rPr>
              <a:t>Изабелла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2600" b="1">
                <a:solidFill>
                  <a:srgbClr val="000000"/>
                </a:solidFill>
              </a:rPr>
              <a:t>Французская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sz="2600" b="1">
                <a:solidFill>
                  <a:srgbClr val="000000"/>
                </a:solidFill>
              </a:rPr>
              <a:t>(дочь)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7920038" y="1800225"/>
            <a:ext cx="1587" cy="1260475"/>
          </a:xfrm>
          <a:custGeom>
            <a:avLst/>
            <a:gdLst>
              <a:gd name="T0" fmla="*/ 0 w 1"/>
              <a:gd name="T1" fmla="*/ 0 h 3501"/>
              <a:gd name="T2" fmla="*/ 0 w 1"/>
              <a:gd name="T3" fmla="*/ 1260115 h 35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3501">
                <a:moveTo>
                  <a:pt x="0" y="0"/>
                </a:moveTo>
                <a:lnTo>
                  <a:pt x="0" y="35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1800225" y="3600450"/>
            <a:ext cx="1588" cy="539750"/>
          </a:xfrm>
          <a:custGeom>
            <a:avLst/>
            <a:gdLst>
              <a:gd name="T0" fmla="*/ 0 w 1"/>
              <a:gd name="T1" fmla="*/ 0 h 1501"/>
              <a:gd name="T2" fmla="*/ 0 w 1"/>
              <a:gd name="T3" fmla="*/ 539390 h 15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501">
                <a:moveTo>
                  <a:pt x="0" y="0"/>
                </a:moveTo>
                <a:lnTo>
                  <a:pt x="0" y="15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6119813" y="1439863"/>
            <a:ext cx="900112" cy="1587"/>
          </a:xfrm>
          <a:custGeom>
            <a:avLst/>
            <a:gdLst>
              <a:gd name="T0" fmla="*/ 0 w 2501"/>
              <a:gd name="T1" fmla="*/ 0 h 1"/>
              <a:gd name="T2" fmla="*/ 899752 w 250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01" h="1">
                <a:moveTo>
                  <a:pt x="0" y="0"/>
                </a:moveTo>
                <a:lnTo>
                  <a:pt x="250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2160588" y="1439863"/>
            <a:ext cx="1260475" cy="1587"/>
          </a:xfrm>
          <a:custGeom>
            <a:avLst/>
            <a:gdLst>
              <a:gd name="T0" fmla="*/ 1260115 w 3501"/>
              <a:gd name="T1" fmla="*/ 0 h 1"/>
              <a:gd name="T2" fmla="*/ 0 w 350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01" h="1">
                <a:moveTo>
                  <a:pt x="3500" y="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2160588" y="1439863"/>
            <a:ext cx="1587" cy="900112"/>
          </a:xfrm>
          <a:custGeom>
            <a:avLst/>
            <a:gdLst>
              <a:gd name="T0" fmla="*/ 0 w 1"/>
              <a:gd name="T1" fmla="*/ 0 h 2501"/>
              <a:gd name="T2" fmla="*/ 0 w 1"/>
              <a:gd name="T3" fmla="*/ 899752 h 25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501">
                <a:moveTo>
                  <a:pt x="0" y="0"/>
                </a:moveTo>
                <a:lnTo>
                  <a:pt x="0" y="25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2" grpId="1" animBg="1"/>
      <p:bldP spid="10253" grpId="0" animBg="1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84188" y="552450"/>
            <a:ext cx="907256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2. Подготовка к войне: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7625" y="1500188"/>
            <a:ext cx="4451350" cy="841375"/>
          </a:xfrm>
          <a:prstGeom prst="rect">
            <a:avLst/>
          </a:prstGeom>
          <a:noFill/>
          <a:ln w="7632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>
                <a:solidFill>
                  <a:srgbClr val="CC0000"/>
                </a:solidFill>
              </a:rPr>
              <a:t>Французское войско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268913" y="1439863"/>
            <a:ext cx="4451350" cy="841375"/>
          </a:xfrm>
          <a:prstGeom prst="rect">
            <a:avLst/>
          </a:prstGeom>
          <a:noFill/>
          <a:ln w="7632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>
                <a:solidFill>
                  <a:srgbClr val="CC0000"/>
                </a:solidFill>
              </a:rPr>
              <a:t>Английское войско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36813"/>
            <a:ext cx="3603625" cy="5124450"/>
          </a:xfrm>
          <a:prstGeom prst="rect">
            <a:avLst/>
          </a:prstGeom>
          <a:noFill/>
          <a:ln w="7632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6325"/>
            <a:ext cx="5711825" cy="3594100"/>
          </a:xfrm>
          <a:prstGeom prst="rect">
            <a:avLst/>
          </a:prstGeom>
          <a:noFill/>
          <a:ln w="7632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39750"/>
            <a:ext cx="9070975" cy="1262063"/>
          </a:xfrm>
        </p:spPr>
        <p:txBody>
          <a:bodyPr tIns="352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b="1" smtClean="0">
                <a:solidFill>
                  <a:srgbClr val="DC2300"/>
                </a:solidFill>
              </a:rPr>
              <a:t>2. Подготовка к войне Англии и Франции: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979613"/>
            <a:ext cx="4425950" cy="2774950"/>
          </a:xfrm>
        </p:spPr>
        <p:txBody>
          <a:bodyPr tIns="0"/>
          <a:lstStyle/>
          <a:p>
            <a:pPr marL="0" indent="450850" algn="just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sz="2800" b="1" smtClean="0"/>
              <a:t>Арбалет — </a:t>
            </a:r>
            <a:r>
              <a:rPr lang="ru-RU" sz="2800" smtClean="0"/>
              <a:t>железный лук, укрепленный на деревянном ложе и снабженный механизмом для натягивания тетивы.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79613"/>
            <a:ext cx="4538663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559</Words>
  <Application>Microsoft Office PowerPoint</Application>
  <PresentationFormat>Произвольный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Домашнее задание:</vt:lpstr>
      <vt:lpstr>"Столетняя война (1337-1453)"</vt:lpstr>
      <vt:lpstr>Тема урока: "Столетняя война (1337-1453)"</vt:lpstr>
      <vt:lpstr>План урока:</vt:lpstr>
      <vt:lpstr>Задание на урок:</vt:lpstr>
      <vt:lpstr>1. Причины войны:</vt:lpstr>
      <vt:lpstr>Презентация PowerPoint</vt:lpstr>
      <vt:lpstr>Презентация PowerPoint</vt:lpstr>
      <vt:lpstr>2. Подготовка к войне Англии и Франции:</vt:lpstr>
      <vt:lpstr>3. Ход военных действий:</vt:lpstr>
      <vt:lpstr>Таблица: "Основные события Столетней войны"</vt:lpstr>
      <vt:lpstr>Таблица: "Основные события Столетней войны"</vt:lpstr>
      <vt:lpstr>Таблица: "Основные события Столетней войны"</vt:lpstr>
      <vt:lpstr>3. Ход военных действий:</vt:lpstr>
      <vt:lpstr>4. Жанна д'Арк  – народная героиня.</vt:lpstr>
      <vt:lpstr>4. Жанна д'Арк – народная героиня.</vt:lpstr>
      <vt:lpstr>4. Жанна д'Арк – народная героиня.</vt:lpstr>
      <vt:lpstr>4. Жанна д'Арк – народная героиня.</vt:lpstr>
      <vt:lpstr>5. Итоги Столетней войны:</vt:lpstr>
      <vt:lpstr>Любопытный факт: «Битва селёдок».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Uzer717</dc:creator>
  <cp:lastModifiedBy>admin1256</cp:lastModifiedBy>
  <cp:revision>16</cp:revision>
  <cp:lastPrinted>1601-01-01T00:00:00Z</cp:lastPrinted>
  <dcterms:created xsi:type="dcterms:W3CDTF">2009-04-16T07:32:32Z</dcterms:created>
  <dcterms:modified xsi:type="dcterms:W3CDTF">2016-11-02T06:51:44Z</dcterms:modified>
</cp:coreProperties>
</file>