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0" r:id="rId3"/>
    <p:sldId id="271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80" r:id="rId16"/>
    <p:sldId id="282" r:id="rId17"/>
    <p:sldId id="283" r:id="rId18"/>
    <p:sldId id="279" r:id="rId19"/>
    <p:sldId id="277" r:id="rId20"/>
    <p:sldId id="278" r:id="rId21"/>
    <p:sldId id="274" r:id="rId22"/>
    <p:sldId id="275" r:id="rId23"/>
    <p:sldId id="276" r:id="rId24"/>
    <p:sldId id="285" r:id="rId25"/>
    <p:sldId id="272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" initials="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718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5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8A8E9-C702-44B4-8E37-7206D3F9FE9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9133F-BAB3-4918-BBD9-D55136615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2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9133F-BAB3-4918-BBD9-D55136615D3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5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FEA5DE-32B1-4BF6-B83D-76F69FE8A6DD}" type="datetimeFigureOut">
              <a:rPr lang="ru-RU" smtClean="0"/>
              <a:pPr/>
              <a:t>02.11.2016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E71D530-A76B-453A-8CCF-21FEA187E7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viewer.yandex.ru/r.xml?sk=yea78d719cd6b828bf981989516b69a17&amp;url=http://www.vseumy.ru" TargetMode="External"/><Relationship Id="rId2" Type="http://schemas.openxmlformats.org/officeDocument/2006/relationships/hyperlink" Target="http://www.wikiznanie.ru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6383" y="3140968"/>
            <a:ext cx="4644007" cy="223224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6400" b="1" dirty="0" smtClean="0">
                <a:latin typeface="Arial" pitchFamily="34" charset="0"/>
                <a:cs typeface="Arial" pitchFamily="34" charset="0"/>
              </a:rPr>
              <a:t>Работу выполнили:</a:t>
            </a:r>
          </a:p>
          <a:p>
            <a:pPr algn="l"/>
            <a:r>
              <a:rPr lang="ru-RU" sz="6400" b="1" dirty="0" smtClean="0">
                <a:latin typeface="Arial" pitchFamily="34" charset="0"/>
                <a:cs typeface="Arial" pitchFamily="34" charset="0"/>
              </a:rPr>
              <a:t>Винокуров Р.Н. 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(Практическая часть проекта, составление и решение задач из области информатики, работа с графикой, набор, редактирование)</a:t>
            </a:r>
          </a:p>
          <a:p>
            <a:pPr algn="l"/>
            <a:r>
              <a:rPr lang="ru-RU" sz="6400" b="1" dirty="0" err="1" smtClean="0">
                <a:latin typeface="Arial" pitchFamily="34" charset="0"/>
                <a:cs typeface="Arial" pitchFamily="34" charset="0"/>
              </a:rPr>
              <a:t>Ветохин</a:t>
            </a: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 С.К. 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(Решение задач из области математики, подбор и анализ теоретического материала)</a:t>
            </a:r>
          </a:p>
          <a:p>
            <a:pPr algn="l"/>
            <a:r>
              <a:rPr lang="ru-RU" sz="6400" b="1" dirty="0" smtClean="0">
                <a:latin typeface="Arial" pitchFamily="34" charset="0"/>
                <a:cs typeface="Arial" pitchFamily="34" charset="0"/>
              </a:rPr>
              <a:t>9 «А» класс</a:t>
            </a:r>
          </a:p>
          <a:p>
            <a:pPr algn="l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Криптография и тайнопись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imgpreview?key=4d1dd27a77c6cee6&amp;mb=imgdb_preview_10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155" y="3212976"/>
            <a:ext cx="3768839" cy="33123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075999"/>
            <a:ext cx="792088" cy="920953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316416" y="1571942"/>
            <a:ext cx="792088" cy="920953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236383" y="5589240"/>
            <a:ext cx="4644008" cy="1104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Работу помогли выполнить: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Марухина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Л.В. – учитель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математики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Ребковец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.А.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учитель информатики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10001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Москва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85723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2016-2017 учебный год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32656"/>
            <a:ext cx="320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ГБОУ «Школа №633»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Музыка Месопотамии - 1400г. д.н.э. - The Oldest Known Melody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50" y="5929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00862"/>
      </p:ext>
    </p:extLst>
  </p:cSld>
  <p:clrMapOvr>
    <a:masterClrMapping/>
  </p:clrMapOvr>
  <p:transition spd="slow" advTm="659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000" numSld="18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0042"/>
            <a:ext cx="4078838" cy="24414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3673548" cy="108012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Скитала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844824"/>
            <a:ext cx="5429288" cy="44845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Одним из самых первых шифровальных приспособлений была скитала (от греч.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езл), которая применялась в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веке до н. э. во время войны Спарты и Афин. 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Состоит из пергаментной ленты и стержня, на который лента наматывалась и расшифровывалась. 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Также этот шифр известен как «шифр Древней Спарты».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2786058"/>
            <a:ext cx="2857520" cy="1710410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4714884"/>
            <a:ext cx="1919302" cy="1148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304580"/>
      </p:ext>
    </p:extLst>
  </p:cSld>
  <p:clrMapOvr>
    <a:masterClrMapping/>
  </p:clrMapOvr>
  <p:transition spd="slow" advTm="144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14290"/>
            <a:ext cx="3071802" cy="28992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605356" cy="1368152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Диск Энея, 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линейка</a:t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Энея, книжный </a:t>
            </a: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шифр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28800"/>
            <a:ext cx="4178174" cy="481256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Диск Энея представляет собой диск диаметром 10-15см с отверстиями по числу букв алфавита. Для записи сообщения нитка протягивалась через отверстия в диске, соответствующие буквам сообщения.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Эней предусмотрел способ уничтожения диска в случае перехвата диска неприятелями. Достаточно было выдернуть нить закрепленную на катушке в центре диска.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14620"/>
            <a:ext cx="2043637" cy="1928826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4357694"/>
            <a:ext cx="1438115" cy="1357322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7" y="5500678"/>
            <a:ext cx="1000132" cy="943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54904"/>
      </p:ext>
    </p:extLst>
  </p:cSld>
  <p:clrMapOvr>
    <a:masterClrMapping/>
  </p:clrMapOvr>
  <p:transition spd="slow" advTm="1461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3714752"/>
            <a:ext cx="2728906" cy="522288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Линейка Энея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9024" y="4857761"/>
            <a:ext cx="8499256" cy="178594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Вместо диска использовалась линейка с отверстием по числу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укв алфавита, катушкой и прорезью. Для шифрования нить протягивалась через прорезь и отверстие, после чего на нити завязывался  очередной узел, но не имея ключа, прочитать сообщение было невозможно.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t="-39112" r="697" b="-61930"/>
          <a:stretch/>
        </p:blipFill>
        <p:spPr bwMode="auto">
          <a:xfrm>
            <a:off x="714348" y="500042"/>
            <a:ext cx="8001056" cy="364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231976"/>
      </p:ext>
    </p:extLst>
  </p:cSld>
  <p:clrMapOvr>
    <a:masterClrMapping/>
  </p:clrMapOvr>
  <p:transition spd="slow" advTm="820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Эней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573098" cy="4680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943277" cy="4680520"/>
          </a:xfrm>
        </p:spPr>
      </p:pic>
    </p:spTree>
    <p:extLst>
      <p:ext uri="{BB962C8B-B14F-4D97-AF65-F5344CB8AC3E}">
        <p14:creationId xmlns:p14="http://schemas.microsoft.com/office/powerpoint/2010/main" val="1267229392"/>
      </p:ext>
    </p:extLst>
  </p:cSld>
  <p:clrMapOvr>
    <a:masterClrMapping/>
  </p:clrMapOvr>
  <p:transition spd="slow" advTm="7751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000396" cy="34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620688"/>
            <a:ext cx="2428892" cy="52228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Полибий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00034" y="5286388"/>
            <a:ext cx="8208912" cy="1151527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Полибий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древнегреческий историк, государственный деятель и военачальник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00562" y="500042"/>
            <a:ext cx="4318770" cy="57150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Квадрат 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олибия: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3947460" cy="31400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215071"/>
      </p:ext>
    </p:extLst>
  </p:cSld>
  <p:clrMapOvr>
    <a:masterClrMapping/>
  </p:clrMapOvr>
  <p:transition spd="slow" advTm="108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56af2a24ce6a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8C88D"/>
              </a:clrFrom>
              <a:clrTo>
                <a:srgbClr val="D8C88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31" r="8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971963" cy="16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794921" cy="108012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Криптография </a:t>
            </a:r>
            <a:br>
              <a:rPr lang="ru-RU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арабском мире</a:t>
            </a:r>
            <a:endParaRPr lang="ru-RU" sz="4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547938"/>
            <a:ext cx="8496944" cy="38333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веке н.э. наступает период расцвета арабских государств, и криптография получает новое развитие. Слово «шифр» арабского происхождения, так же как и слово «цифра».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Арабы первыми обратили внимание на возможность использования стандартных слов и выражений для дешифрования.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Первый широко известный среди арабов филолог восьмого века Абу аль-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Ахмади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дешифровал криптограмму на греческом языке, которую переслал ему византийский император.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Тайнопись и ее значение упоминается в сказках «Тысяча и одна ночь»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10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0002-003-Epokha-Vozrozhdenija-XV-XVI-ve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86" b="97112" l="5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96" y="-171400"/>
            <a:ext cx="3810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Криптография </a:t>
            </a:r>
            <a:br>
              <a:rPr lang="ru-RU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эпоху Возрождения</a:t>
            </a:r>
            <a:endParaRPr lang="ru-RU" sz="4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492896"/>
            <a:ext cx="8712968" cy="419343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эпоху Возрождения в итальянских городах-государствах стали расцветать науки и ремесла. Шифры стали применяться учеными для защиты научных открытий.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13 веке появляется книга «Трактат о шифрах» Габриэля де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Лавинд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1518 году в развитии криптографии был сделан новый шаг, благодаря появлению в Германии первой печатной книги по криптографии (аббат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Иоганнес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Тритемий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настоятель монастыря в Вюрцбурге «Полиграфия»).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Следующий шаг в развитии криптографии был сделан Джованни Порта, известным итальянским естествоиспытателем. В 1563 году он написал книгу «О тайной переписке», в которой приводится описание всех известных систем шифров.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Прогресс в математике в этот период характеризуется трудами Леонардо Фибоначчи, в которых излагается арифметика, алгебра и геометрия.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49644"/>
      </p:ext>
    </p:extLst>
  </p:cSld>
  <p:clrMapOvr>
    <a:masterClrMapping/>
  </p:clrMapOvr>
  <p:transition spd="slow" advTm="217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рина\Desktop\rastsvet_estestvoznaniya_v_19_vek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91" y="260648"/>
            <a:ext cx="29411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6168335" cy="901799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Криптография </a:t>
            </a:r>
            <a:br>
              <a:rPr lang="ru-RU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XVII-XX </a:t>
            </a:r>
            <a:r>
              <a:rPr lang="ru-RU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вв.</a:t>
            </a:r>
            <a:endParaRPr lang="ru-RU" sz="4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747451" cy="41764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веке начали создаваться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дешифровальные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службы.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Англии Оливер Кромвель создает разведывательную службу «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Интеллидженс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сервис».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Германии в это время также создается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дешифровальное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отделение, которое возглавляет граф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Гронсфельд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Дальнейшее развитие криптография получает во Франции. В 1819 году там выходит энциклопедия, в которой приведены известные к тому времени системы шифров.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 80-х годов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века криптографию во всех ведущих государствах стали считать наукой и изучать в военных академиях.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веке многое изменилось. В связи с великими потрясениями расширились возможности доступа к шифрованному тексту и появились возможности влияния на открытый текст.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990620"/>
      </p:ext>
    </p:extLst>
  </p:cSld>
  <p:clrMapOvr>
    <a:masterClrMapping/>
  </p:clrMapOvr>
  <p:transition spd="slow" advTm="2597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640960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Развитие криптографии в России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547938"/>
            <a:ext cx="8712968" cy="3977406"/>
          </a:xfrm>
        </p:spPr>
        <p:txBody>
          <a:bodyPr>
            <a:normAutofit fontScale="25000" lnSpcReduction="20000"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Датой появления криптографической службы в России следует считать 1549 год(царствование Ивана </a:t>
            </a:r>
            <a:r>
              <a:rPr lang="en-US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 с момента образования «посольского приказа», в котором имелось «цифирное отделение».</a:t>
            </a:r>
          </a:p>
          <a:p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Первое документальное упоминание об использовании шифрования в дипломатической переписке Московского государства датировано 1590 годом. Впервые обнаружил этот факт Н.М. Карамзин</a:t>
            </a:r>
          </a:p>
          <a:p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К </a:t>
            </a:r>
            <a:r>
              <a:rPr lang="ru-RU" sz="7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дешифровальной</a:t>
            </a:r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работе в России в 1725 году был привлечен известный математик Христиан Гольдбах.</a:t>
            </a:r>
          </a:p>
          <a:p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В 1727 году в Россию приезжает Леонард Эйлер, который принимал участие в разработке шифров.</a:t>
            </a:r>
          </a:p>
          <a:p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7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Дешифровальной</a:t>
            </a:r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работой в России с 1757 года занимался Франц </a:t>
            </a:r>
            <a:r>
              <a:rPr lang="ru-RU" sz="7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Эпинус</a:t>
            </a:r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изучавший математическими методами электромагнитные явления.</a:t>
            </a:r>
          </a:p>
          <a:p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В 1832 году в России </a:t>
            </a:r>
            <a:r>
              <a:rPr lang="ru-RU" sz="7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Пауль</a:t>
            </a:r>
            <a:r>
              <a:rPr lang="ru-RU" sz="7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Людвиг Шиллинг(Павел Львович) установил в Петербурге, при помощи механика И. А. Швейкина, первый в истории электромагнитный телеграф.</a:t>
            </a:r>
          </a:p>
          <a:p>
            <a:endParaRPr lang="ru-RU" dirty="0"/>
          </a:p>
        </p:txBody>
      </p:sp>
      <p:pic>
        <p:nvPicPr>
          <p:cNvPr id="1026" name="Picture 2" descr="C:\Users\Полина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02205"/>
            <a:ext cx="1349173" cy="1771109"/>
          </a:xfrm>
          <a:prstGeom prst="rect">
            <a:avLst/>
          </a:prstGeom>
          <a:noFill/>
        </p:spPr>
      </p:pic>
      <p:pic>
        <p:nvPicPr>
          <p:cNvPr id="1027" name="Picture 3" descr="C:\Users\Полина\Desktop\Christian-Goldbach1.jpg"/>
          <p:cNvPicPr>
            <a:picLocks noChangeAspect="1" noChangeArrowheads="1"/>
          </p:cNvPicPr>
          <p:nvPr/>
        </p:nvPicPr>
        <p:blipFill>
          <a:blip r:embed="rId4" cstate="print"/>
          <a:srcRect b="25613"/>
          <a:stretch>
            <a:fillRect/>
          </a:stretch>
        </p:blipFill>
        <p:spPr bwMode="auto">
          <a:xfrm>
            <a:off x="3347864" y="702206"/>
            <a:ext cx="1318663" cy="1800199"/>
          </a:xfrm>
          <a:prstGeom prst="rect">
            <a:avLst/>
          </a:prstGeom>
          <a:noFill/>
        </p:spPr>
      </p:pic>
      <p:pic>
        <p:nvPicPr>
          <p:cNvPr id="1028" name="Picture 4" descr="C:\Users\Полина\Desktop\000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92696"/>
            <a:ext cx="1318663" cy="1800200"/>
          </a:xfrm>
          <a:prstGeom prst="rect">
            <a:avLst/>
          </a:prstGeom>
          <a:noFill/>
        </p:spPr>
      </p:pic>
      <p:pic>
        <p:nvPicPr>
          <p:cNvPr id="1029" name="Picture 5" descr="C:\Users\Полина\Desktop\Epinus_F.U.T.-P001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692696"/>
            <a:ext cx="1368152" cy="1800200"/>
          </a:xfrm>
          <a:prstGeom prst="rect">
            <a:avLst/>
          </a:prstGeom>
          <a:noFill/>
        </p:spPr>
      </p:pic>
      <p:pic>
        <p:nvPicPr>
          <p:cNvPr id="1030" name="Picture 6" descr="C:\Users\Полина\Desktop\imag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3493" y="692696"/>
            <a:ext cx="1324099" cy="1800200"/>
          </a:xfrm>
          <a:prstGeom prst="rect">
            <a:avLst/>
          </a:prstGeom>
          <a:noFill/>
        </p:spPr>
      </p:pic>
      <p:pic>
        <p:nvPicPr>
          <p:cNvPr id="2050" name="Picture 2" descr="C:\Users\Ирина\Desktop\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1512168" cy="17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342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136207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Arial" pitchFamily="34" charset="0"/>
                <a:cs typeface="Arial" pitchFamily="34" charset="0"/>
              </a:rPr>
              <a:t>Задача 1</a:t>
            </a:r>
            <a:endParaRPr lang="ru-RU" sz="6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243193" cy="95307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способом можно достигнуть визуального эффекта серого цвета на электронном мониторе?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33569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221088"/>
            <a:ext cx="84249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Нужно равномерно распределить пиксели черного и белого цвета по экрану в отношении (1:1).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 будет выглядеть так: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41504" t="51276" r="50052" b="33928"/>
          <a:stretch>
            <a:fillRect/>
          </a:stretch>
        </p:blipFill>
        <p:spPr bwMode="auto">
          <a:xfrm>
            <a:off x="5868144" y="5085184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41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923241" cy="1528781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Цели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500306"/>
            <a:ext cx="7772400" cy="1338262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Проследить историю развития криптографии с начала зарождения до наших дней;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Рассмотреть возможные варианты практического применения решения задач в разных предметных областях (информатики, математики, теории вероятности);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Изучить (прочитать) литературные произведения (с возможным прочтением на языке оригинала), где в основе сюжете лежит применение метода дешифровки сообщений.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84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136207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Arial" pitchFamily="34" charset="0"/>
                <a:cs typeface="Arial" pitchFamily="34" charset="0"/>
              </a:rPr>
              <a:t>Задача 2</a:t>
            </a:r>
            <a:endParaRPr lang="ru-RU" sz="6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547938"/>
            <a:ext cx="8315201" cy="9530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текстовом документе записано 3 нуля и 2 единицы. Каков размер этой информации?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350100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293096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 решении данной задачи надо учитывать, что в текстовом редакторе все символы занимают 1 байт,  следовательно, размер всей информации: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 байта + 2 байта = 5 байт.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61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f/f6/Edgar_Allan_Poe-circa1849.png/640px-Edgar_Allan_Poe-circa1849.png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51216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97" y="667054"/>
            <a:ext cx="7772400" cy="1008112"/>
          </a:xfrm>
        </p:spPr>
        <p:txBody>
          <a:bodyPr>
            <a:noAutofit/>
          </a:bodyPr>
          <a:lstStyle/>
          <a:p>
            <a:r>
              <a:rPr lang="ru-RU" sz="5600" b="1" i="1" dirty="0" smtClean="0">
                <a:latin typeface="Arial" pitchFamily="34" charset="0"/>
                <a:cs typeface="Arial" pitchFamily="34" charset="0"/>
              </a:rPr>
              <a:t>Задача 3</a:t>
            </a:r>
            <a:r>
              <a:rPr lang="ru-RU" sz="6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(Задачи составлены и решены авторами проекта)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8640960" cy="37613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Расшифруйте криптограмму из рассказа Эдгара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Аллана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«Золотой жук",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пользуясь текстом самого произведения, но зная, что: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этот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шифр можно расшифровать частотным крипто анализом;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зная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английских букв с уменьшающейся частотой их </a:t>
            </a: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повторения в текстах: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636912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присутствию «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и других грамматических показателей мы получаем частично расшифрованное сообщение:    “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GOOD G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??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?I?HO?? HO?TE? IN THE DE?I?? ?EAT T?ENT? ONE DEGREE?  AND THIRTEEN  ?IN?TE?  NORTHEAST AND ??  NORTH ?EE ?INE ?RO? THE TREE THRO?GH THE ?HOT ?I?T ?EET O?T”.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420888"/>
            <a:ext cx="81369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Начнём со слова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??»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 знаем, что в конце этого слова повторяются 2 буквы, следовательно,  это слово «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а значит,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;)-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Далее мы видим слово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«?</a:t>
            </a: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??»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Применяя наши знания, мы получаем: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«?</a:t>
            </a: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isho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?(`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Скорее всего, это слово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bishop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 словом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мы быстро справляемся и получаем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hostel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же означает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(`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)?»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  Неизвестная буква, скорее всего, «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следовательно, мы получаем «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devil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 Значит,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«||»-«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700808"/>
            <a:ext cx="8352928" cy="485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lnSpc>
                <a:spcPct val="115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Составим таблицу по уже полученным данным: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«?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конечно, слово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seat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Но что означает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этого расшифруем слово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Оно означает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«градусы»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т.к. это слово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Значит, слово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­ числительное. Тогда, это слово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twenty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Мы узнаём, что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«]» - «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а двоеточие  -  буква «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Теперь мы расшифруем слово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"?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 "</a:t>
            </a:r>
            <a:r>
              <a:rPr lang="en-US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Заменяем его на слово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"?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?"</a:t>
            </a:r>
            <a:r>
              <a:rPr lang="en-US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Тогда это слово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"минуты"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если у нас уже были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"градусы"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т.е. 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Получается, что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"?"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“.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"??"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мы справляемся быстро и получаем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а 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northea?t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northeast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 слове 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"?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ain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мы меняем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"?"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получаем 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"?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ran?h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 меняем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bran?h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Это, скорее всего, слово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следовательно, 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"="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означает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/>
          </a:p>
        </p:txBody>
      </p:sp>
      <p:pic>
        <p:nvPicPr>
          <p:cNvPr id="2050" name="Picture 2" descr="C:\Users\Полина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2090755" cy="123129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177281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Теперь составим таблицу из всех полученных  данных: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492896"/>
            <a:ext cx="55081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Далее</a:t>
            </a:r>
            <a:r>
              <a:rPr lang="en-US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"?</a:t>
            </a:r>
            <a:r>
              <a:rPr lang="en-US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e?enth</a:t>
            </a:r>
            <a:r>
              <a:rPr lang="en-US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en-US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меняем</a:t>
            </a:r>
            <a:r>
              <a:rPr lang="en-US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</a:t>
            </a:r>
            <a:r>
              <a:rPr lang="en-US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"seventh"</a:t>
            </a:r>
            <a:r>
              <a:rPr lang="en-US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en-US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"?</a:t>
            </a:r>
            <a:r>
              <a:rPr lang="en-US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</a:t>
            </a:r>
            <a:r>
              <a:rPr lang="en-US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??"</a:t>
            </a:r>
            <a:r>
              <a:rPr lang="en-US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limb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ea?t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east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Слово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e?e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превращается в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eye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lang="ru-RU" altLang="ru-RU" sz="17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Но как же расшифровать слово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"?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ro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?"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 Сразу мы получаем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"?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rom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, больше всего похожее на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from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Тогда  цифра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"1"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означает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"f"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"?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e?t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мы превращаем в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left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а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"o?"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в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of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Слово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death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?"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можно неверно истолковать как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deaths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но, посмотрев в таблицу 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(")" ― S(</a:t>
            </a:r>
            <a:r>
              <a:rPr lang="ru-RU" altLang="ru-RU" sz="1700" b="1" u="sng" baseline="30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S)")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мы поймём, что это слово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death</a:t>
            </a:r>
            <a:r>
              <a:rPr lang="ru-RU" altLang="ru-RU" sz="1700" b="1" u="sng" baseline="30000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Далее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"?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ee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меняется на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bee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"?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ine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– на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line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а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thro?gh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меняется на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 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through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Наконец, мы можем расшифровать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hot?i?t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??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eet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о?t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Получим 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schot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fifty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feet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out</a:t>
            </a:r>
            <a:r>
              <a:rPr lang="ru-RU" altLang="ru-RU" sz="17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"</a:t>
            </a:r>
            <a:r>
              <a:rPr lang="ru-RU" altLang="ru-RU" sz="17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  <a:endParaRPr lang="ru-RU" altLang="ru-RU" sz="17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1" name="Picture 3" descr="C:\Users\Полина\Desktop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2564904"/>
            <a:ext cx="3333803" cy="38164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1556793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Теперь соединим эту таблицу с таблицей Эдгара По и получим таблицу для самых ленивых: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52" name="Picture 4" descr="C:\Users\Полина\Desktop\Рисунок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492896"/>
            <a:ext cx="3312368" cy="25202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1520" y="4826675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И, наконец, вот готовый текст: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«A good glass in the bishop</a:t>
            </a:r>
            <a:r>
              <a:rPr lang="en-US" altLang="ru-RU" b="1" baseline="30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/</a:t>
            </a:r>
            <a:r>
              <a:rPr lang="en-US" altLang="ru-RU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 hostel in the devil</a:t>
            </a:r>
            <a:r>
              <a:rPr lang="en-US" altLang="ru-RU" b="1" baseline="30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/</a:t>
            </a:r>
            <a:r>
              <a:rPr lang="en-US" altLang="ru-RU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 seat twenty one degrees and thirteen minutes northeast and by north main branch seventh limb east side shoot from the left eye of the death</a:t>
            </a:r>
            <a:r>
              <a:rPr lang="en-US" altLang="ru-RU" b="1" baseline="30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/</a:t>
            </a:r>
            <a:r>
              <a:rPr lang="en-US" altLang="ru-RU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 head abele line from the tree through the shot fifty out».</a:t>
            </a:r>
            <a:endParaRPr lang="en-US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718767"/>
      </p:ext>
    </p:extLst>
  </p:cSld>
  <p:clrMapOvr>
    <a:masterClrMapping/>
  </p:clrMapOvr>
  <p:transition spd="slow" advTm="586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8" grpId="0" build="p"/>
      <p:bldP spid="10" grpId="0" uiExpand="1" build="p"/>
      <p:bldP spid="12" grpId="0" build="p"/>
      <p:bldP spid="13" grpId="0" uiExpand="1" build="p"/>
      <p:bldP spid="13" grpId="1" uiExpand="1" build="allAtOnce"/>
      <p:bldP spid="15" grpId="0" build="allAtOnce"/>
      <p:bldP spid="15" grpId="1" build="allAtOnce"/>
      <p:bldP spid="17" grpId="0" build="allAtOnce"/>
      <p:bldP spid="17" grpId="1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136207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Arial" pitchFamily="34" charset="0"/>
                <a:cs typeface="Arial" pitchFamily="34" charset="0"/>
              </a:rPr>
              <a:t>Задача 4</a:t>
            </a:r>
            <a:endParaRPr lang="ru-RU" sz="6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547938"/>
            <a:ext cx="8712968" cy="1529134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Некто шифрует слова таким образом: сначала он сдвигает первую букву, перескакивая через следующую или предыдущую, потом он сдвигает вторую букву на такое же расстояние, только в противоположную сторону. 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 слово зашифровано так: «</a:t>
            </a:r>
            <a:r>
              <a:rPr lang="en-US" sz="6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Spqdg</a:t>
            </a:r>
            <a:r>
              <a:rPr lang="ru-RU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sz="6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qvgqlcj</a:t>
            </a:r>
            <a:r>
              <a:rPr lang="ru-RU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Расшифруйте его, зная, что расшифровка начинается с расшифровки сочетания «</a:t>
            </a:r>
            <a:r>
              <a:rPr lang="en-US" sz="6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lang="ru-RU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 descr="C:\Users\user\Documents\kurbskiy_groznyj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190875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3848" y="407707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509120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Начнем с выражения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qu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 Напишем все буквы, которые находятся между буквами «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и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.Мы знаем, что в этом выражении буквы были сдвинуты на одинаковое  расстояние, но в разные стороны. Значит, если между буквами «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и 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посередине расположена какая-то буква, то она повторяется 2 раза в зашифрованном слове. Это буква «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».Теперь подведем итог нашим рассуждениям и попытаемся угадать слово: в этом слове 12 букв и 2 буквы «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», стоящих рядом. Значит, это слово «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professional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69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136207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Arial" pitchFamily="34" charset="0"/>
                <a:cs typeface="Arial" pitchFamily="34" charset="0"/>
              </a:rPr>
              <a:t>Задача 5</a:t>
            </a:r>
            <a:endParaRPr lang="ru-RU" sz="6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547938"/>
            <a:ext cx="8315201" cy="1241102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Мальчик Петя шифрует слова так: вместо одной буквы он пишет 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буквы, в одном случае перескакивая несколько букв вперед, 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следующем - назад. Расшифруйте слово «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FLQKOLWQBHIO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выделив из него инородное сочетание букв.</a:t>
            </a:r>
          </a:p>
          <a:p>
            <a:endParaRPr lang="ru-RU" dirty="0"/>
          </a:p>
        </p:txBody>
      </p:sp>
      <p:pic>
        <p:nvPicPr>
          <p:cNvPr id="4" name="Рисунок 3" descr="C:\Users\user\Documents\329250_html_m28d70e9f.jpg"/>
          <p:cNvPicPr/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41300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19872" y="37170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149080"/>
            <a:ext cx="849694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Для решения данной задачи лучше всего использовать метод средней  буквы. Т.е. располагающаяся между двумя соседними буквами нашего шифра буква и будет являться расшифровкой этих 2-ух букв. Расшифруем сочетание букв «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FL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».Сначала напишем все буквы английского алфавита от«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 до«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»: 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FGH I JKL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Очевидно, что посередине расположена буква «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».Значит, сочетание букв «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FL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 расшифровывается как «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Далее действуем аналогично: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KLM N OPQ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N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LMNO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 В данном случае между  «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 и «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 расположено четное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к-во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букв(4),а значит, здесь средней буквы нет. Следовательно, «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OL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»- инородное сочетание букв в данном шифре. Продолжим расшифровку: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QRS T UVW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BCD E FGH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E 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IJK L MNO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L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Значит, зашифрованное слово- «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Intel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»- название крупнейшей компании по производству микропроцессоров,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SSD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-накопителей, сетевых плат и т.д.    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03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36207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6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492896"/>
            <a:ext cx="8928992" cy="4365104"/>
          </a:xfrm>
        </p:spPr>
        <p:txBody>
          <a:bodyPr>
            <a:normAutofit fontScale="25000" lnSpcReduction="20000"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предположить, что в  будущем роль криптографии будет возрастать в связи с расширением ее областей приложения:</a:t>
            </a:r>
          </a:p>
          <a:p>
            <a:pPr lvl="0"/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Цифровая подпись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Подтверждение </a:t>
            </a: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подлинности и целостности электронных </a:t>
            </a: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Безопасность </a:t>
            </a: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электронного </a:t>
            </a: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endParaRPr lang="ru-RU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ащита </a:t>
            </a: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информации, передаваемой через Интернет и др. </a:t>
            </a:r>
          </a:p>
          <a:p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с криптографией потребуется каждому пользователю электронных средств обмена информацией, поэтому криптография в будущем станет "третьей грамотностью" наравне со " второй грамотностью" - владением компьютером и информационными технологиями.</a:t>
            </a:r>
          </a:p>
          <a:p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криптографических методов способствует развитию человеческого ума. В основу совершенствования методов криптографии было положено использование математических знаний, некоторых основ комбинаторики. Сейчас криптография – одно из самых важных направлений в современной математике. Всё больше людей заботятся о конфиденциальности своей информации и защите своих электронных счетов в банках от мошенничества. Криптография – </a:t>
            </a:r>
            <a:r>
              <a:rPr lang="ru-RU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приобретающая всё большее значение в разгорающейся битве хакеров и </a:t>
            </a:r>
            <a:r>
              <a:rPr lang="ru-RU" sz="6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криптографов</a:t>
            </a:r>
            <a:r>
              <a:rPr lang="ru-RU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6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654351"/>
      </p:ext>
    </p:extLst>
  </p:cSld>
  <p:clrMapOvr>
    <a:masterClrMapping/>
  </p:clrMapOvr>
  <p:transition spd="slow" advTm="161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Список литературы</a:t>
            </a:r>
            <a:endParaRPr lang="ru-RU" sz="60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9528"/>
            <a:ext cx="8784976" cy="4248472"/>
          </a:xfrm>
        </p:spPr>
        <p:txBody>
          <a:bodyPr>
            <a:noAutofit/>
          </a:bodyPr>
          <a:lstStyle/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Бурбаки Н.  Очерки по истории математики – М: Иностранная литература, 1963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Горбовский А. Загадки древнейшей  истории, М: Знание,1971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Зелинский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Фаддей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Сказочная древность Эллады – М: Московский рабочий, 1993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Карамзин Н.М. История государства российского – М: «Книга».,1989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Конан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Дойл А. Записки о Шерлоке Холмсе – М: Детская литература, 1979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исейцев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Д.В.  Посольский приказ в эпоху Смуты -  М., 2003.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Мир математики в 40 т. Т.2 Жуан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Гомес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Математики, шпионы и хакеры. Кодирование и криптография / пер. с англ. – М: Де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Агостини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2014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Носов В.А.  Краткий исторический очерк развития криптографии: МГУ, 2002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9. По Эдгар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Аллан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«Золотой жук» - М: </a:t>
            </a:r>
            <a:r>
              <a:rPr lang="ru-RU" sz="9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Эксмо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2015 г.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Сингх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Саймон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Книга кодов. Тайная история кодов и их взломов- М: </a:t>
            </a:r>
            <a:r>
              <a:rPr lang="ru-RU" sz="9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АСТ, </a:t>
            </a:r>
            <a:r>
              <a:rPr lang="ru-RU" sz="900" b="1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Астрель</a:t>
            </a:r>
            <a:r>
              <a:rPr lang="ru-RU" sz="9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2007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11.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Сингх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Саймон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Книга шифров изд-во- М: </a:t>
            </a:r>
            <a:r>
              <a:rPr lang="ru-RU" sz="9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900" b="1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Аванта</a:t>
            </a:r>
            <a:r>
              <a:rPr lang="ru-RU" sz="9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+»,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2009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12. Соболева Т.А. История шифровального дела в России - М: ОЛМА-ПРЕСС, 2002 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13.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Столпаков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Б.В. Рождение посольской тайнописи. Важная веха истории отечественной криптографии// Информационная безопасность банков - М., 2014. </a:t>
            </a:r>
          </a:p>
          <a:p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14. № 2, стр. 86 - -88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15.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Столпаков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Б.В. «Чтоб было в тех землях не знатно»//Информационная безопасность банков - М., 2013. № 1, стр.63 - -67</a:t>
            </a: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16. Цезарь Гай Юлий  Записки о галльской войне М: </a:t>
            </a:r>
            <a:r>
              <a:rPr lang="ru-RU" sz="9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Центрполиграф,2014</a:t>
            </a:r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http://www.wikiznanie.ru</a:t>
            </a:r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http://www.vseumy.ru</a:t>
            </a:r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endParaRPr lang="ru-RU" sz="1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6291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Ирина\Desktop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352"/>
            <a:ext cx="8640960" cy="6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ина\Desktop\2vIR_otca3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700"/>
            <a:ext cx="2557463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TSAvN-0Ajv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16" y="3454188"/>
            <a:ext cx="2386782" cy="29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\Desktop\20nmyI7fKn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357688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01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8"/>
    </mc:Choice>
    <mc:Fallback>
      <p:transition spd="slow" advTm="9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52500"/>
            <a:ext cx="8640960" cy="1362075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Задачи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Формирование культуры работы с первоисточниками;</a:t>
            </a:r>
          </a:p>
          <a:p>
            <a:pPr lvl="0"/>
            <a:r>
              <a:rPr lang="ru-RU" sz="2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Решение практических задач с использованием различных кодов шифрования;</a:t>
            </a:r>
          </a:p>
          <a:p>
            <a:pPr lvl="0"/>
            <a:r>
              <a:rPr lang="ru-RU" sz="2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Формирование умений в области анализа теоретического материала, использование сделанных выводов в практических целях;</a:t>
            </a:r>
          </a:p>
          <a:p>
            <a:pPr lvl="0"/>
            <a:r>
              <a:rPr lang="ru-RU" sz="2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Ознакомление с правилами написания и оформления проектной работы;</a:t>
            </a:r>
          </a:p>
          <a:p>
            <a:r>
              <a:rPr lang="ru-RU" sz="2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Развитие информационно-коммуникационной компетентности.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6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5000660" cy="108011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ru-RU" sz="60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7" y="2571744"/>
            <a:ext cx="8453865" cy="38333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Криптография в жизни</a:t>
            </a:r>
          </a:p>
          <a:p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История вопроса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2.1 Тайнопись в древности</a:t>
            </a:r>
          </a:p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2.2 Криптография от Средних веков до Нового  времени</a:t>
            </a:r>
          </a:p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2.3 Развитие криптографии в России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Криптография в практике</a:t>
            </a:r>
          </a:p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3.1 Примеры решения задач в школьной практике</a:t>
            </a:r>
          </a:p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3.2 Примеры дешифрования задач</a:t>
            </a:r>
          </a:p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39103">
            <a:off x="5224086" y="444574"/>
            <a:ext cx="1543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071546"/>
            <a:ext cx="1543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5182">
            <a:off x="7072330" y="357166"/>
            <a:ext cx="1504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2503613"/>
      </p:ext>
    </p:extLst>
  </p:cSld>
  <p:clrMapOvr>
    <a:masterClrMapping/>
  </p:clrMapOvr>
  <p:transition spd="slow" advTm="7993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016182" cy="100811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Криптография в жизни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36912"/>
            <a:ext cx="8234658" cy="40364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В настоящее время невозможно представить себе ни одну из важных областей жизни человека без применения криптографии. Она находит применение в вычислительной технике, банковском деле, в экономике, средствах связи, в информационных системах и даже в литературе.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простых на вид геометрических формах  заложена тайная информация, разгадке которой человечество посвятило не одно столетие.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8604"/>
            <a:ext cx="1895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00760" y="1000108"/>
            <a:ext cx="1895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16465">
            <a:off x="7786710" y="142852"/>
            <a:ext cx="785786" cy="44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636609"/>
      </p:ext>
    </p:extLst>
  </p:cSld>
  <p:clrMapOvr>
    <a:masterClrMapping/>
  </p:clrMapOvr>
  <p:transition spd="slow" advTm="890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78296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Тайнопись в древности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643188"/>
            <a:ext cx="7786688" cy="1285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В Месопотамии археологами были найдены таблички 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рецептом  изготовления глазури для гончарных изделий , где были использованы редкие обозначения, а буквы заменены на цифры, чтобы скрыть написанное.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08720"/>
            <a:ext cx="7930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Криптография как техника защиты текста возникла вместе с письменностью, и способы тайного письма были известны уже древним цивилизациям Индии, Египта и Месопотамии. В древнеиндийских текстах названы способы их изменения, некоторые из них можно отнести к криптографическим. </a:t>
            </a:r>
          </a:p>
          <a:p>
            <a:endParaRPr lang="ru-RU" dirty="0"/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CC6BD"/>
              </a:clrFrom>
              <a:clrTo>
                <a:srgbClr val="BCC6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2323"/>
          <a:stretch>
            <a:fillRect/>
          </a:stretch>
        </p:blipFill>
        <p:spPr>
          <a:xfrm>
            <a:off x="1331640" y="3933056"/>
            <a:ext cx="2597419" cy="2811163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929066"/>
            <a:ext cx="2703750" cy="2656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933915"/>
      </p:ext>
    </p:extLst>
  </p:cSld>
  <p:clrMapOvr>
    <a:masterClrMapping/>
  </p:clrMapOvr>
  <p:transition spd="slow" advTm="125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5"/>
            <a:ext cx="8064896" cy="1584176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Три основных способа защиты информации:</a:t>
            </a:r>
            <a:endParaRPr lang="ru-RU" sz="60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924944"/>
            <a:ext cx="8496944" cy="367240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Охрана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документа или носителя физическими лицами;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Тайнопись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(стеганография). Способ заключается в том, чтобы скрыть факт наличия информации;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Преобразование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смыслового теста в некий набор знаков или букв алфавита (получатель мог преобразовать зашифрованный текст в исходный, если обладал ключом к его построению). Этот способ назван криптографическим.    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834744"/>
      </p:ext>
    </p:extLst>
  </p:cSld>
  <p:clrMapOvr>
    <a:masterClrMapping/>
  </p:clrMapOvr>
  <p:transition spd="slow" advTm="979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16024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Криптография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слово греческое и  в переводе означает тайнопись, предполагается, что ее возраст равен возрасту египетских пирамид.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7" y="3571876"/>
            <a:ext cx="5000660" cy="223509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Атбаш</a:t>
            </a:r>
            <a:endParaRPr lang="ru-RU" sz="3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Скитала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Диск Энея, линейка Энея, книжный шифр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Квадрат </a:t>
            </a:r>
            <a:r>
              <a:rPr lang="ru-RU" sz="3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Полибия</a:t>
            </a:r>
            <a:endParaRPr lang="ru-RU" sz="3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856" y="3395651"/>
            <a:ext cx="1380342" cy="131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1" y="5564203"/>
            <a:ext cx="1785949" cy="115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Рисунок 4" descr="http://rain.ifmo.ru/cat/data/theory/coding/cryptography-2005/history/image_5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8419" y="3543320"/>
            <a:ext cx="2924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2571744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Способы составления шифровых писем в Египте, 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Индии, Месопотамии (некоторые из них) :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770341"/>
      </p:ext>
    </p:extLst>
  </p:cSld>
  <p:clrMapOvr>
    <a:masterClrMapping/>
  </p:clrMapOvr>
  <p:transition spd="slow" advTm="113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3817564" cy="108012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Атбаш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484784"/>
            <a:ext cx="4104456" cy="50405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Атбаш – простой шифр подстановки для иврита. Встречается в священных иудейских книгах.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Вычисляется по формуле 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+1. 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 –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число букв в алфавите,  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номер буквы алфавита. 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Путем алгебраических действий получаем номер зашифрованной буквы .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Название этого способа составлено из букв «алеф», «таб», «бет» и «шин» -  первой и последней,  второй и предпоследней букв еврейского алфавита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DF100"/>
              </a:clrFrom>
              <a:clrTo>
                <a:srgbClr val="FDF1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928670"/>
            <a:ext cx="4893124" cy="564360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653429"/>
      </p:ext>
    </p:extLst>
  </p:cSld>
  <p:clrMapOvr>
    <a:masterClrMapping/>
  </p:clrMapOvr>
  <p:transition spd="slow" advTm="1627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|3.6|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4.2|3|4.4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3.2|3.6|3.6|4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3|2.5|2.4|2.4|2.7|2.7|2.9|3.1|2.5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2|2.7|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1|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3.9|0.8|0.6|1.6|3.5|0.9|4.6|1.9|1.5|1.9|3.6|0.8|1.2|1.7|1.4|1.7|1.8|1.5|1.6|1.5|1|1.1|2.3|2.6|3.8|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4.6|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5.7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1.5|1.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2.8|1.9|1.7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2.6|0.9|2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2069</TotalTime>
  <Words>2391</Words>
  <Application>Microsoft Office PowerPoint</Application>
  <PresentationFormat>Экран (4:3)</PresentationFormat>
  <Paragraphs>186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Криптография и тайнопись</vt:lpstr>
      <vt:lpstr>Цели исследования </vt:lpstr>
      <vt:lpstr>Задачи исследования </vt:lpstr>
      <vt:lpstr>Содержание</vt:lpstr>
      <vt:lpstr>Криптография в жизни</vt:lpstr>
      <vt:lpstr>Тайнопись в древности</vt:lpstr>
      <vt:lpstr>Три основных способа защиты информации:</vt:lpstr>
      <vt:lpstr>  Криптография – слово греческое и  в переводе означает тайнопись, предполагается, что ее возраст равен возрасту египетских пирамид.</vt:lpstr>
      <vt:lpstr>Атбаш</vt:lpstr>
      <vt:lpstr>Скитала</vt:lpstr>
      <vt:lpstr>Диск Энея, линейка Энея, книжный шифр</vt:lpstr>
      <vt:lpstr>Линейка Энея</vt:lpstr>
      <vt:lpstr>Эней</vt:lpstr>
      <vt:lpstr>Квадрат Полибия:</vt:lpstr>
      <vt:lpstr>Криптография  в арабском мире</vt:lpstr>
      <vt:lpstr>Криптография  в эпоху Возрождения</vt:lpstr>
      <vt:lpstr>Криптография  в XVII-XX вв.</vt:lpstr>
      <vt:lpstr>Развитие криптографии в России</vt:lpstr>
      <vt:lpstr>Задача 1</vt:lpstr>
      <vt:lpstr>Задача 2</vt:lpstr>
      <vt:lpstr>Задача 3 (Задачи составлены и решены авторами проекта)</vt:lpstr>
      <vt:lpstr>Задача 4</vt:lpstr>
      <vt:lpstr>Задача 5</vt:lpstr>
      <vt:lpstr>Заключение</vt:lpstr>
      <vt:lpstr>Список литературы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ЭЛЛА</dc:creator>
  <cp:lastModifiedBy>user</cp:lastModifiedBy>
  <cp:revision>132</cp:revision>
  <dcterms:created xsi:type="dcterms:W3CDTF">2016-01-31T15:38:33Z</dcterms:created>
  <dcterms:modified xsi:type="dcterms:W3CDTF">2016-11-02T13:19:45Z</dcterms:modified>
</cp:coreProperties>
</file>