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72" r:id="rId3"/>
    <p:sldId id="274" r:id="rId4"/>
    <p:sldId id="259" r:id="rId5"/>
    <p:sldId id="258" r:id="rId6"/>
    <p:sldId id="260" r:id="rId7"/>
    <p:sldId id="277" r:id="rId8"/>
    <p:sldId id="261" r:id="rId9"/>
    <p:sldId id="262" r:id="rId10"/>
    <p:sldId id="263" r:id="rId11"/>
    <p:sldId id="264" r:id="rId12"/>
    <p:sldId id="276" r:id="rId13"/>
    <p:sldId id="265" r:id="rId14"/>
    <p:sldId id="270" r:id="rId15"/>
    <p:sldId id="271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D9C-4897-4E61-B9A0-9A9EB317D640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9C69805-CD69-4593-ACDE-0E238B174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389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D9C-4897-4E61-B9A0-9A9EB317D640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C69805-CD69-4593-ACDE-0E238B174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641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D9C-4897-4E61-B9A0-9A9EB317D640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C69805-CD69-4593-ACDE-0E238B17408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0438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D9C-4897-4E61-B9A0-9A9EB317D640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C69805-CD69-4593-ACDE-0E238B174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20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D9C-4897-4E61-B9A0-9A9EB317D640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C69805-CD69-4593-ACDE-0E238B17408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862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D9C-4897-4E61-B9A0-9A9EB317D640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C69805-CD69-4593-ACDE-0E238B174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575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D9C-4897-4E61-B9A0-9A9EB317D640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9805-CD69-4593-ACDE-0E238B174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186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D9C-4897-4E61-B9A0-9A9EB317D640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9805-CD69-4593-ACDE-0E238B174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88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D9C-4897-4E61-B9A0-9A9EB317D640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9805-CD69-4593-ACDE-0E238B174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51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D9C-4897-4E61-B9A0-9A9EB317D640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C69805-CD69-4593-ACDE-0E238B174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022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D9C-4897-4E61-B9A0-9A9EB317D640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C69805-CD69-4593-ACDE-0E238B174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9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D9C-4897-4E61-B9A0-9A9EB317D640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C69805-CD69-4593-ACDE-0E238B174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909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D9C-4897-4E61-B9A0-9A9EB317D640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9805-CD69-4593-ACDE-0E238B174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34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D9C-4897-4E61-B9A0-9A9EB317D640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9805-CD69-4593-ACDE-0E238B174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20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D9C-4897-4E61-B9A0-9A9EB317D640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9805-CD69-4593-ACDE-0E238B174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18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D9C-4897-4E61-B9A0-9A9EB317D640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C69805-CD69-4593-ACDE-0E238B174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14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48D9C-4897-4E61-B9A0-9A9EB317D640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C69805-CD69-4593-ACDE-0E238B174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90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7364" y="1731147"/>
            <a:ext cx="10297248" cy="2938508"/>
          </a:xfrm>
        </p:spPr>
        <p:txBody>
          <a:bodyPr>
            <a:noAutofit/>
          </a:bodyPr>
          <a:lstStyle/>
          <a:p>
            <a:pPr algn="ctr"/>
            <a:br>
              <a:rPr lang="ru-RU" sz="6600" dirty="0"/>
            </a:br>
            <a:br>
              <a:rPr lang="ru-RU" sz="6600" dirty="0"/>
            </a:br>
            <a:r>
              <a:rPr lang="ru-RU" sz="6600" dirty="0"/>
              <a:t>Уточнение букв и звуков </a:t>
            </a:r>
            <a:r>
              <a:rPr lang="ru-RU" sz="6600" dirty="0">
                <a:solidFill>
                  <a:srgbClr val="FF0000"/>
                </a:solidFill>
              </a:rPr>
              <a:t>А</a:t>
            </a:r>
            <a:r>
              <a:rPr lang="ru-RU" sz="6600" dirty="0"/>
              <a:t>, </a:t>
            </a:r>
            <a:r>
              <a:rPr lang="ru-RU" sz="6600" dirty="0">
                <a:solidFill>
                  <a:srgbClr val="FF0000"/>
                </a:solidFill>
              </a:rPr>
              <a:t>У</a:t>
            </a:r>
            <a:r>
              <a:rPr lang="ru-RU" sz="6600" dirty="0"/>
              <a:t>.</a:t>
            </a:r>
            <a:br>
              <a:rPr lang="ru-RU" sz="6600" dirty="0"/>
            </a:b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/>
              <a:t>Составитель: учитель-логопед</a:t>
            </a:r>
          </a:p>
          <a:p>
            <a:pPr algn="r"/>
            <a:r>
              <a:rPr lang="ru-RU" dirty="0"/>
              <a:t>Рябоконь Анна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2485191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0992" y="624110"/>
            <a:ext cx="10033620" cy="913142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Когда кричат «АУ»?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161" y="1822275"/>
            <a:ext cx="2839282" cy="4108236"/>
          </a:xfrm>
        </p:spPr>
      </p:pic>
    </p:spTree>
    <p:extLst>
      <p:ext uri="{BB962C8B-B14F-4D97-AF65-F5344CB8AC3E}">
        <p14:creationId xmlns:p14="http://schemas.microsoft.com/office/powerpoint/2010/main" val="70650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958" y="624110"/>
            <a:ext cx="10245654" cy="1280890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Кто кричит «УА»?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232" y="2786126"/>
            <a:ext cx="4471106" cy="2821572"/>
          </a:xfrm>
        </p:spPr>
      </p:pic>
    </p:spTree>
    <p:extLst>
      <p:ext uri="{BB962C8B-B14F-4D97-AF65-F5344CB8AC3E}">
        <p14:creationId xmlns:p14="http://schemas.microsoft.com/office/powerpoint/2010/main" val="350656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233492"/>
            <a:ext cx="8911687" cy="12808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3312" y="1731146"/>
            <a:ext cx="7971299" cy="4180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Повторили б</a:t>
            </a:r>
            <a:r>
              <a:rPr lang="ru-RU" sz="4000" dirty="0">
                <a:solidFill>
                  <a:srgbClr val="FF0000"/>
                </a:solidFill>
              </a:rPr>
              <a:t>у</a:t>
            </a:r>
            <a:r>
              <a:rPr lang="ru-RU" sz="4000" dirty="0"/>
              <a:t>кв</a:t>
            </a:r>
            <a:r>
              <a:rPr lang="ru-RU" sz="4000" dirty="0">
                <a:solidFill>
                  <a:srgbClr val="FF0000"/>
                </a:solidFill>
              </a:rPr>
              <a:t>у</a:t>
            </a:r>
            <a:r>
              <a:rPr lang="ru-RU" sz="4000" dirty="0"/>
              <a:t> </a:t>
            </a:r>
            <a:r>
              <a:rPr lang="ru-RU" sz="4000" dirty="0">
                <a:solidFill>
                  <a:srgbClr val="FF0000"/>
                </a:solidFill>
              </a:rPr>
              <a:t>А</a:t>
            </a:r>
            <a:r>
              <a:rPr lang="ru-RU" sz="4000" dirty="0"/>
              <a:t>.</a:t>
            </a:r>
          </a:p>
          <a:p>
            <a:pPr marL="0" indent="0">
              <a:buNone/>
            </a:pPr>
            <a:r>
              <a:rPr lang="ru-RU" sz="4000" dirty="0"/>
              <a:t>Повторили б</a:t>
            </a:r>
            <a:r>
              <a:rPr lang="ru-RU" sz="4000" dirty="0">
                <a:solidFill>
                  <a:srgbClr val="FF0000"/>
                </a:solidFill>
              </a:rPr>
              <a:t>у</a:t>
            </a:r>
            <a:r>
              <a:rPr lang="ru-RU" sz="4000" dirty="0"/>
              <a:t>кв</a:t>
            </a:r>
            <a:r>
              <a:rPr lang="ru-RU" sz="4000" dirty="0">
                <a:solidFill>
                  <a:srgbClr val="FF0000"/>
                </a:solidFill>
              </a:rPr>
              <a:t>у</a:t>
            </a:r>
            <a:r>
              <a:rPr lang="ru-RU" sz="4000" dirty="0"/>
              <a:t> </a:t>
            </a:r>
            <a:r>
              <a:rPr lang="ru-RU" sz="4000" dirty="0">
                <a:solidFill>
                  <a:srgbClr val="FF0000"/>
                </a:solidFill>
              </a:rPr>
              <a:t>У</a:t>
            </a:r>
            <a:r>
              <a:rPr lang="ru-RU" sz="4000" dirty="0"/>
              <a:t>.</a:t>
            </a:r>
          </a:p>
          <a:p>
            <a:pPr marL="0" indent="0">
              <a:buNone/>
            </a:pPr>
            <a:r>
              <a:rPr lang="ru-RU" sz="4000" dirty="0"/>
              <a:t>К</a:t>
            </a:r>
            <a:r>
              <a:rPr lang="ru-RU" sz="4000" dirty="0">
                <a:solidFill>
                  <a:srgbClr val="FF0000"/>
                </a:solidFill>
              </a:rPr>
              <a:t>а</a:t>
            </a:r>
            <a:r>
              <a:rPr lang="ru-RU" sz="4000" dirty="0"/>
              <a:t>р</a:t>
            </a:r>
            <a:r>
              <a:rPr lang="ru-RU" sz="4000" dirty="0">
                <a:solidFill>
                  <a:srgbClr val="FF0000"/>
                </a:solidFill>
              </a:rPr>
              <a:t>а</a:t>
            </a:r>
            <a:r>
              <a:rPr lang="ru-RU" sz="4000" dirty="0"/>
              <a:t>п</a:t>
            </a:r>
            <a:r>
              <a:rPr lang="ru-RU" sz="4000" dirty="0">
                <a:solidFill>
                  <a:srgbClr val="FF0000"/>
                </a:solidFill>
              </a:rPr>
              <a:t>у</a:t>
            </a:r>
            <a:r>
              <a:rPr lang="ru-RU" sz="4000" dirty="0"/>
              <a:t>з кричит «</a:t>
            </a:r>
            <a:r>
              <a:rPr lang="ru-RU" sz="4000" dirty="0">
                <a:solidFill>
                  <a:srgbClr val="FF0000"/>
                </a:solidFill>
              </a:rPr>
              <a:t>УА</a:t>
            </a:r>
            <a:r>
              <a:rPr lang="ru-RU" sz="4000" dirty="0"/>
              <a:t>»,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FF0000"/>
                </a:solidFill>
              </a:rPr>
              <a:t>А</a:t>
            </a:r>
            <a:r>
              <a:rPr lang="ru-RU" sz="4000" dirty="0"/>
              <a:t> грибник кричит «</a:t>
            </a:r>
            <a:r>
              <a:rPr lang="ru-RU" sz="4000" dirty="0">
                <a:solidFill>
                  <a:srgbClr val="FF0000"/>
                </a:solidFill>
              </a:rPr>
              <a:t>АУ</a:t>
            </a:r>
            <a:r>
              <a:rPr lang="ru-RU" sz="4000" dirty="0"/>
              <a:t>!».</a:t>
            </a:r>
          </a:p>
        </p:txBody>
      </p:sp>
    </p:spTree>
    <p:extLst>
      <p:ext uri="{BB962C8B-B14F-4D97-AF65-F5344CB8AC3E}">
        <p14:creationId xmlns:p14="http://schemas.microsoft.com/office/powerpoint/2010/main" val="930389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4330" y="624110"/>
            <a:ext cx="9490281" cy="1005907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Игра «Большой – маленький»</a:t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02296" y="1819922"/>
            <a:ext cx="5100780" cy="4678532"/>
          </a:xfrm>
        </p:spPr>
        <p:txBody>
          <a:bodyPr/>
          <a:lstStyle/>
          <a:p>
            <a:r>
              <a:rPr lang="ru-RU" sz="3600" i="1" dirty="0"/>
              <a:t>Арбуз – …          </a:t>
            </a:r>
          </a:p>
          <a:p>
            <a:r>
              <a:rPr lang="ru-RU" sz="3600" i="1" dirty="0"/>
              <a:t>Апельсин – …</a:t>
            </a:r>
            <a:endParaRPr lang="ru-RU" sz="3600" dirty="0"/>
          </a:p>
          <a:p>
            <a:r>
              <a:rPr lang="ru-RU" sz="3600" i="1" dirty="0"/>
              <a:t>Ананас – …     </a:t>
            </a:r>
          </a:p>
          <a:p>
            <a:r>
              <a:rPr lang="ru-RU" sz="3600" i="1" dirty="0"/>
              <a:t>Утюг – …</a:t>
            </a:r>
            <a:endParaRPr lang="ru-RU" sz="3600" dirty="0"/>
          </a:p>
          <a:p>
            <a:r>
              <a:rPr lang="ru-RU" sz="3600" i="1" dirty="0"/>
              <a:t>Улитка – …</a:t>
            </a:r>
          </a:p>
          <a:p>
            <a:r>
              <a:rPr lang="ru-RU" sz="3600" i="1" dirty="0"/>
              <a:t>Утка – …</a:t>
            </a:r>
            <a:endParaRPr lang="ru-RU" sz="36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747" y="1819922"/>
            <a:ext cx="4313864" cy="4518734"/>
          </a:xfrm>
        </p:spPr>
        <p:txBody>
          <a:bodyPr>
            <a:noAutofit/>
          </a:bodyPr>
          <a:lstStyle/>
          <a:p>
            <a:r>
              <a:rPr lang="ru-RU" sz="3600" i="1" dirty="0" err="1"/>
              <a:t>Арбузик</a:t>
            </a:r>
            <a:endParaRPr lang="ru-RU" sz="3600" i="1" dirty="0"/>
          </a:p>
          <a:p>
            <a:r>
              <a:rPr lang="ru-RU" sz="3600" i="1" dirty="0"/>
              <a:t>Апельсинчик</a:t>
            </a:r>
          </a:p>
          <a:p>
            <a:r>
              <a:rPr lang="ru-RU" sz="3600" i="1" dirty="0" err="1"/>
              <a:t>ананасик</a:t>
            </a:r>
            <a:r>
              <a:rPr lang="ru-RU" sz="3600" i="1" dirty="0"/>
              <a:t> </a:t>
            </a:r>
          </a:p>
          <a:p>
            <a:r>
              <a:rPr lang="ru-RU" sz="3600" i="1" dirty="0"/>
              <a:t>Утюжок</a:t>
            </a:r>
          </a:p>
          <a:p>
            <a:r>
              <a:rPr lang="ru-RU" sz="3600" i="1" dirty="0" err="1"/>
              <a:t>улиточка</a:t>
            </a:r>
            <a:r>
              <a:rPr lang="ru-RU" sz="3600" i="1" dirty="0"/>
              <a:t>  </a:t>
            </a:r>
          </a:p>
          <a:p>
            <a:r>
              <a:rPr lang="ru-RU" sz="3600" i="1" dirty="0"/>
              <a:t>Уточка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7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9444" y="295636"/>
            <a:ext cx="8911687" cy="698663"/>
          </a:xfrm>
        </p:spPr>
        <p:txBody>
          <a:bodyPr/>
          <a:lstStyle/>
          <a:p>
            <a:pPr algn="ctr"/>
            <a:r>
              <a:rPr lang="ru-RU" dirty="0"/>
              <a:t>Загадка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7868" y="1340528"/>
            <a:ext cx="4443961" cy="51668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/>
              <a:t>Кафтан на мне зелёный,</a:t>
            </a:r>
          </a:p>
          <a:p>
            <a:pPr marL="0" indent="0">
              <a:buNone/>
            </a:pPr>
            <a:r>
              <a:rPr lang="ru-RU" sz="2400" dirty="0"/>
              <a:t>А сердце как кумач.</a:t>
            </a:r>
          </a:p>
          <a:p>
            <a:pPr marL="0" indent="0">
              <a:buNone/>
            </a:pPr>
            <a:r>
              <a:rPr lang="ru-RU" sz="2400" dirty="0"/>
              <a:t>На вкус, как сахар, сладок,</a:t>
            </a:r>
          </a:p>
          <a:p>
            <a:pPr marL="0" indent="0">
              <a:buNone/>
            </a:pPr>
            <a:r>
              <a:rPr lang="ru-RU" sz="2400" dirty="0"/>
              <a:t>А сам похож на мяч.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endParaRPr lang="ru-RU" dirty="0"/>
          </a:p>
          <a:p>
            <a:pPr marL="0" indent="0">
              <a:buNone/>
            </a:pPr>
            <a:r>
              <a:rPr lang="ru-RU" sz="5400" dirty="0"/>
              <a:t>      </a:t>
            </a:r>
            <a:r>
              <a:rPr lang="ru-RU" sz="5400" dirty="0">
                <a:solidFill>
                  <a:srgbClr val="FF0000"/>
                </a:solidFill>
              </a:rPr>
              <a:t>А</a:t>
            </a:r>
            <a:r>
              <a:rPr lang="ru-RU" sz="5400" dirty="0"/>
              <a:t>РБ</a:t>
            </a:r>
            <a:r>
              <a:rPr lang="ru-RU" sz="5400" dirty="0">
                <a:solidFill>
                  <a:srgbClr val="FF0000"/>
                </a:solidFill>
              </a:rPr>
              <a:t>У</a:t>
            </a:r>
            <a:r>
              <a:rPr lang="ru-RU" sz="5400" dirty="0"/>
              <a:t>З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7190746" y="1145219"/>
            <a:ext cx="5001253" cy="5477523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Сколько слогов в слове «</a:t>
            </a:r>
            <a:r>
              <a:rPr lang="ru-RU" sz="3600" dirty="0"/>
              <a:t>арбуз</a:t>
            </a:r>
            <a:r>
              <a:rPr lang="ru-RU" sz="2400" dirty="0"/>
              <a:t>»?</a:t>
            </a:r>
          </a:p>
          <a:p>
            <a:r>
              <a:rPr lang="ru-RU" sz="2400" dirty="0"/>
              <a:t>Назовите первый слог, второй слог.</a:t>
            </a:r>
          </a:p>
          <a:p>
            <a:r>
              <a:rPr lang="ru-RU" sz="2400" dirty="0"/>
              <a:t>Сколько звуков в первом слоге?</a:t>
            </a:r>
          </a:p>
          <a:p>
            <a:r>
              <a:rPr lang="ru-RU" sz="2400" dirty="0"/>
              <a:t>Сколько звуков во вором слоге?</a:t>
            </a:r>
          </a:p>
          <a:p>
            <a:r>
              <a:rPr lang="ru-RU" sz="2400" dirty="0"/>
              <a:t>Каким звуком начинается первый слог? Этот звук гласный или согласный?</a:t>
            </a:r>
          </a:p>
          <a:p>
            <a:r>
              <a:rPr lang="ru-RU" sz="2400" dirty="0"/>
              <a:t>Почему звук гласный?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735" y="3644168"/>
            <a:ext cx="180022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45" y="443883"/>
            <a:ext cx="11442468" cy="1461117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Итог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/>
              <a:t> О каких звуках мы сегодня говорили?</a:t>
            </a:r>
          </a:p>
          <a:p>
            <a:r>
              <a:rPr lang="ru-RU" sz="3600" dirty="0"/>
              <a:t> Какие они?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670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Использованные изображения: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 Н.М. Миронова «Развиваем фонематическое восприятие у детей старшей </a:t>
            </a:r>
            <a:r>
              <a:rPr lang="ru-RU" sz="2800" dirty="0" err="1"/>
              <a:t>логогруппы</a:t>
            </a:r>
            <a:r>
              <a:rPr lang="ru-RU" sz="2800" dirty="0"/>
              <a:t>».</a:t>
            </a:r>
          </a:p>
          <a:p>
            <a:r>
              <a:rPr lang="ru-RU" sz="2800" dirty="0"/>
              <a:t> </a:t>
            </a:r>
            <a:r>
              <a:rPr lang="en-US" sz="2800" dirty="0"/>
              <a:t>http</a:t>
            </a:r>
            <a:r>
              <a:rPr lang="ru-RU" sz="2800" dirty="0"/>
              <a:t>:</a:t>
            </a:r>
            <a:r>
              <a:rPr lang="en-US" sz="2800" dirty="0"/>
              <a:t>//</a:t>
            </a:r>
            <a:r>
              <a:rPr lang="ru-RU" sz="2800" dirty="0"/>
              <a:t>900</a:t>
            </a:r>
            <a:r>
              <a:rPr lang="en-US" sz="2800" dirty="0"/>
              <a:t>igr.net</a:t>
            </a:r>
          </a:p>
          <a:p>
            <a:r>
              <a:rPr lang="ru-RU" sz="2800" dirty="0"/>
              <a:t> </a:t>
            </a:r>
            <a:r>
              <a:rPr lang="en-US" sz="2800" dirty="0"/>
              <a:t>http</a:t>
            </a:r>
            <a:r>
              <a:rPr lang="ru-RU" sz="2800" dirty="0"/>
              <a:t>://</a:t>
            </a:r>
            <a:r>
              <a:rPr lang="en-US" sz="2800" dirty="0"/>
              <a:t>vector.me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16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529" y="624110"/>
            <a:ext cx="10164084" cy="1280890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00B050"/>
                </a:solidFill>
              </a:rPr>
              <a:t>ПОВТОРЕНИЕ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2784" y="3089428"/>
            <a:ext cx="9311828" cy="282179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 О чём мы говорили с вами на прошлом уроке?</a:t>
            </a:r>
          </a:p>
        </p:txBody>
      </p:sp>
    </p:spTree>
    <p:extLst>
      <p:ext uri="{BB962C8B-B14F-4D97-AF65-F5344CB8AC3E}">
        <p14:creationId xmlns:p14="http://schemas.microsoft.com/office/powerpoint/2010/main" val="3075817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250" y="355107"/>
            <a:ext cx="11087361" cy="1549893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Вспомни!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5635" y="2133600"/>
            <a:ext cx="2379215" cy="3777622"/>
          </a:xfrm>
        </p:spPr>
        <p:txBody>
          <a:bodyPr>
            <a:noAutofit/>
          </a:bodyPr>
          <a:lstStyle/>
          <a:p>
            <a:r>
              <a:rPr lang="ru-RU" sz="4400" dirty="0"/>
              <a:t>Звуки</a:t>
            </a:r>
          </a:p>
          <a:p>
            <a:endParaRPr lang="ru-RU" sz="4400" dirty="0"/>
          </a:p>
          <a:p>
            <a:endParaRPr lang="ru-RU" sz="4400" dirty="0"/>
          </a:p>
          <a:p>
            <a:r>
              <a:rPr lang="ru-RU" sz="4400" dirty="0"/>
              <a:t>Буквы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771" y="1905000"/>
            <a:ext cx="942024" cy="14152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4" t="52628" b="7585"/>
          <a:stretch/>
        </p:blipFill>
        <p:spPr>
          <a:xfrm>
            <a:off x="7288357" y="1905000"/>
            <a:ext cx="2177816" cy="14152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698" y="3878951"/>
            <a:ext cx="1895475" cy="1847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9" t="3298" b="55516"/>
          <a:stretch/>
        </p:blipFill>
        <p:spPr>
          <a:xfrm>
            <a:off x="5605771" y="4394446"/>
            <a:ext cx="1575702" cy="108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4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4312" y="624110"/>
            <a:ext cx="9640300" cy="1280890"/>
          </a:xfrm>
        </p:spPr>
        <p:txBody>
          <a:bodyPr>
            <a:normAutofit/>
          </a:bodyPr>
          <a:lstStyle/>
          <a:p>
            <a:r>
              <a:rPr lang="ru-RU" sz="4000" dirty="0"/>
              <a:t>Какой звук произносит девочка?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87051" y="3098308"/>
            <a:ext cx="3017559" cy="2805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dirty="0">
                <a:solidFill>
                  <a:srgbClr val="FF0000"/>
                </a:solidFill>
              </a:rPr>
              <a:t>А</a:t>
            </a:r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723" y="1592062"/>
            <a:ext cx="3700720" cy="4620426"/>
          </a:xfrm>
        </p:spPr>
      </p:pic>
    </p:spTree>
    <p:extLst>
      <p:ext uri="{BB962C8B-B14F-4D97-AF65-F5344CB8AC3E}">
        <p14:creationId xmlns:p14="http://schemas.microsoft.com/office/powerpoint/2010/main" val="263696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9822" y="624110"/>
            <a:ext cx="9604790" cy="911727"/>
          </a:xfrm>
        </p:spPr>
        <p:txBody>
          <a:bodyPr>
            <a:normAutofit/>
          </a:bodyPr>
          <a:lstStyle/>
          <a:p>
            <a:r>
              <a:rPr lang="ru-RU" sz="4400" dirty="0"/>
              <a:t>Какой звук произносит мальчик?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95" y="1513610"/>
            <a:ext cx="2982897" cy="4699084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8336131" y="3604334"/>
            <a:ext cx="3168479" cy="2299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dirty="0">
                <a:solidFill>
                  <a:srgbClr val="FF0000"/>
                </a:solidFill>
              </a:rPr>
              <a:t>У</a:t>
            </a:r>
          </a:p>
        </p:txBody>
      </p:sp>
    </p:spTree>
    <p:extLst>
      <p:ext uri="{BB962C8B-B14F-4D97-AF65-F5344CB8AC3E}">
        <p14:creationId xmlns:p14="http://schemas.microsoft.com/office/powerpoint/2010/main" val="241941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740"/>
            <a:ext cx="11504611" cy="1523260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Тема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26454" y="2556768"/>
            <a:ext cx="4976622" cy="2503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О каких звуках и буквах мы будем сегодня говорить?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01125" y="1713390"/>
            <a:ext cx="2228295" cy="41904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0" dirty="0">
                <a:solidFill>
                  <a:srgbClr val="FF0000"/>
                </a:solidFill>
              </a:rPr>
              <a:t>А</a:t>
            </a:r>
            <a:endParaRPr lang="en-US" sz="1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2000" dirty="0">
                <a:solidFill>
                  <a:srgbClr val="FF0000"/>
                </a:solidFill>
              </a:rPr>
              <a:t>У</a:t>
            </a:r>
          </a:p>
        </p:txBody>
      </p:sp>
    </p:spTree>
    <p:extLst>
      <p:ext uri="{BB962C8B-B14F-4D97-AF65-F5344CB8AC3E}">
        <p14:creationId xmlns:p14="http://schemas.microsoft.com/office/powerpoint/2010/main" val="102422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013" y="452761"/>
            <a:ext cx="9721047" cy="1452239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Напиши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" t="35891" r="3883"/>
          <a:stretch/>
        </p:blipFill>
        <p:spPr>
          <a:xfrm>
            <a:off x="2667739" y="2992498"/>
            <a:ext cx="6125593" cy="2422201"/>
          </a:xfrm>
        </p:spPr>
      </p:pic>
    </p:spTree>
    <p:extLst>
      <p:ext uri="{BB962C8B-B14F-4D97-AF65-F5344CB8AC3E}">
        <p14:creationId xmlns:p14="http://schemas.microsoft.com/office/powerpoint/2010/main" val="2274594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810" y="257452"/>
            <a:ext cx="10901778" cy="1647548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Послушайте и назовите первый звук в словах: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52583" y="1905000"/>
            <a:ext cx="5042515" cy="44602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i="1" dirty="0"/>
              <a:t>Ухо              укроп      </a:t>
            </a:r>
          </a:p>
          <a:p>
            <a:pPr marL="0" indent="0">
              <a:buNone/>
            </a:pPr>
            <a:r>
              <a:rPr lang="ru-RU" sz="3200" i="1" dirty="0"/>
              <a:t>улитка         арбуз            </a:t>
            </a:r>
          </a:p>
          <a:p>
            <a:pPr marL="0" indent="0">
              <a:buNone/>
            </a:pPr>
            <a:r>
              <a:rPr lang="ru-RU" sz="3200" i="1" dirty="0"/>
              <a:t>улица          арка</a:t>
            </a:r>
          </a:p>
          <a:p>
            <a:pPr marL="0" indent="0">
              <a:buNone/>
            </a:pPr>
            <a:r>
              <a:rPr lang="ru-RU" sz="3200" i="1" dirty="0"/>
              <a:t>апельсин   аист</a:t>
            </a:r>
          </a:p>
          <a:p>
            <a:pPr marL="0" indent="0">
              <a:buNone/>
            </a:pPr>
            <a:r>
              <a:rPr lang="ru-RU" sz="3200" i="1" dirty="0"/>
              <a:t>утро            антенна</a:t>
            </a:r>
          </a:p>
          <a:p>
            <a:pPr marL="0" indent="0">
              <a:buNone/>
            </a:pPr>
            <a:r>
              <a:rPr lang="ru-RU" sz="3200" i="1" dirty="0"/>
              <a:t>утюг             умывальник </a:t>
            </a:r>
          </a:p>
          <a:p>
            <a:pPr marL="0" indent="0">
              <a:buNone/>
            </a:pPr>
            <a:r>
              <a:rPr lang="ru-RU" sz="3200" i="1" dirty="0"/>
              <a:t>астра         Алиса       </a:t>
            </a:r>
          </a:p>
          <a:p>
            <a:pPr marL="0" indent="0">
              <a:buNone/>
            </a:pPr>
            <a:r>
              <a:rPr lang="ru-RU" sz="3200" i="1" dirty="0"/>
              <a:t>азбука       абрикос</a:t>
            </a:r>
            <a:endParaRPr lang="ru-RU" sz="32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91" y="4357104"/>
            <a:ext cx="1800225" cy="1857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644" y="2929486"/>
            <a:ext cx="1419225" cy="19335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416" y="1485899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84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0642" y="304800"/>
            <a:ext cx="9373970" cy="1142260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В гости…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9710" y="2133600"/>
            <a:ext cx="2050740" cy="21809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3000" dirty="0">
                <a:solidFill>
                  <a:srgbClr val="FF0000"/>
                </a:solidFill>
              </a:rPr>
              <a:t>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30" y="1420289"/>
            <a:ext cx="4288565" cy="3920337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463595" y="4314547"/>
            <a:ext cx="2041015" cy="20596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3000" dirty="0">
                <a:solidFill>
                  <a:srgbClr val="FF0000"/>
                </a:solidFill>
              </a:rPr>
              <a:t>У</a:t>
            </a:r>
          </a:p>
        </p:txBody>
      </p:sp>
    </p:spTree>
    <p:extLst>
      <p:ext uri="{BB962C8B-B14F-4D97-AF65-F5344CB8AC3E}">
        <p14:creationId xmlns:p14="http://schemas.microsoft.com/office/powerpoint/2010/main" val="113678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19 0.08356 L 0.04219 0.08379 C 0.04583 0.08958 0.05065 0.09421 0.05364 0.10162 C 0.05742 0.11111 0.05273 0.09907 0.05677 0.11065 C 0.05716 0.11204 0.05794 0.11319 0.05833 0.11458 C 0.05872 0.11574 0.05872 0.11713 0.05911 0.11829 C 0.0595 0.12014 0.06015 0.12176 0.06067 0.12361 C 0.06107 0.12754 0.06172 0.13125 0.06211 0.13518 C 0.0625 0.13773 0.06263 0.14051 0.06302 0.14305 C 0.06328 0.14514 0.06393 0.14722 0.06458 0.14954 C 0.06484 0.15254 0.0651 0.15555 0.06523 0.15856 C 0.06562 0.16458 0.06562 0.1706 0.06601 0.17662 C 0.06614 0.17801 0.0664 0.17917 0.06679 0.18055 C 0.06732 0.18264 0.06784 0.18472 0.06836 0.18704 C 0.06888 0.19004 0.06927 0.19305 0.06992 0.19606 C 0.07031 0.19792 0.07083 0.19954 0.07148 0.20116 C 0.07265 0.20463 0.0737 0.20856 0.07526 0.21157 C 0.07995 0.21944 0.07982 0.21991 0.0845 0.22569 C 0.08633 0.22801 0.08815 0.23009 0.08997 0.23217 C 0.09245 0.23495 0.09596 0.23796 0.09857 0.24004 C 0.09922 0.24051 0.1 0.24074 0.10091 0.2412 C 0.1039 0.24329 0.1069 0.2456 0.11015 0.24768 L 0.11549 0.25162 C 0.11706 0.25417 0.11849 0.25717 0.12005 0.25949 C 0.12187 0.26157 0.13008 0.26852 0.13177 0.26967 C 0.13528 0.27245 0.13893 0.275 0.14258 0.27754 C 0.1444 0.27893 0.14609 0.28079 0.14804 0.28148 C 0.15898 0.28449 0.14531 0.28055 0.15885 0.28518 C 0.16081 0.28588 0.16719 0.2875 0.16888 0.28796 L 0.18125 0.29051 C 0.18984 0.29004 0.19817 0.29028 0.20677 0.28912 C 0.20937 0.28889 0.21367 0.28055 0.21458 0.27893 C 0.21471 0.27847 0.22174 0.26296 0.22226 0.26065 C 0.22239 0.25949 0.22278 0.2581 0.22291 0.25694 C 0.22317 0.25509 0.22344 0.25324 0.22383 0.25162 C 0.22422 0.24977 0.22474 0.24815 0.22526 0.24653 C 0.22565 0.24004 0.22565 0.23356 0.22617 0.22708 C 0.2263 0.2243 0.22643 0.22129 0.2276 0.21921 L 0.23008 0.21551 C 0.2306 0.21227 0.2306 0.21065 0.23216 0.20903 C 0.23294 0.20833 0.23385 0.2081 0.23463 0.20764 C 0.23567 0.20602 0.23633 0.2037 0.23763 0.20254 C 0.2401 0.2 0.24362 0.19977 0.24622 0.19861 C 0.247 0.19838 0.24765 0.19768 0.24857 0.19722 C 0.25039 0.19792 0.25716 0.19792 0.25937 0.20254 C 0.26002 0.20393 0.26002 0.20625 0.26081 0.20764 C 0.26224 0.20995 0.26419 0.21065 0.26549 0.21273 C 0.26614 0.21366 0.26666 0.21435 0.26706 0.21551 C 0.26823 0.21782 0.27005 0.22315 0.27005 0.22338 C 0.27278 0.24514 0.26992 0.22014 0.27174 0.27361 C 0.27187 0.2787 0.27226 0.27847 0.27396 0.28148 C 0.27552 0.28842 0.27396 0.28217 0.2763 0.28912 C 0.27682 0.29074 0.27734 0.29282 0.27786 0.29444 C 0.27851 0.29629 0.27942 0.29792 0.28021 0.29954 C 0.2806 0.30046 0.28125 0.30116 0.28177 0.30208 C 0.28268 0.30417 0.2832 0.30648 0.28411 0.30856 C 0.28567 0.31227 0.28659 0.3125 0.2888 0.31504 C 0.28971 0.3162 0.29075 0.31759 0.29179 0.31898 C 0.29336 0.32083 0.29505 0.32222 0.29648 0.32407 C 0.29752 0.32546 0.29844 0.32685 0.29961 0.32801 C 0.30078 0.32917 0.30221 0.32963 0.30338 0.33055 C 0.30416 0.33194 0.30482 0.33333 0.30573 0.33449 C 0.30664 0.33565 0.30794 0.33588 0.30885 0.33704 C 0.31263 0.34236 0.30781 0.33981 0.31263 0.34352 C 0.31419 0.34467 0.31575 0.34514 0.31745 0.34606 C 0.3181 0.34653 0.31888 0.34676 0.31966 0.34745 C 0.32148 0.34954 0.32291 0.35116 0.325 0.35254 C 0.32682 0.3537 0.32877 0.35417 0.33047 0.35509 C 0.33203 0.35602 0.33359 0.35694 0.33502 0.35787 L 0.36914 0.35509 C 0.37643 0.3544 0.39075 0.35254 0.39075 0.35278 L 0.40703 0.34861 C 0.41354 0.34722 0.42213 0.3456 0.42864 0.34352 C 0.43099 0.34282 0.4332 0.34167 0.43554 0.34097 C 0.43698 0.34051 0.43828 0.34004 0.43945 0.33958 C 0.44153 0.33889 0.44362 0.33773 0.4457 0.33704 C 0.44687 0.33657 0.44831 0.33634 0.44961 0.33565 C 0.45052 0.33542 0.45169 0.33472 0.4526 0.33449 C 0.45781 0.33379 0.46302 0.33356 0.4681 0.3331 C 0.4776 0.32801 0.4694 0.33217 0.49284 0.33055 L 0.51067 0.3294 L 0.51523 0.32801 C 0.51706 0.32754 0.51901 0.32731 0.52057 0.32662 C 0.52226 0.32616 0.5237 0.32454 0.52539 0.32407 C 0.52812 0.32338 0.53099 0.32292 0.53385 0.32292 C 0.55013 0.32245 0.56627 0.32292 0.58255 0.32292 L 0.58177 0.32292 L 0.58346 0.32292 " pathEditMode="relative" rAng="0" ptsTypes="AAAAAAAAAAAAAAAAAAAAAAAAAAAAAAAAAAAAAAAAAAAAAAAAAAAAAAAAAAAAAAAAAAAAAAAAAAAAAAAAAAAAAAAA">
                                      <p:cBhvr>
                                        <p:cTn id="6" dur="6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57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2175</TotalTime>
  <Words>214</Words>
  <Application>Microsoft Office PowerPoint</Application>
  <PresentationFormat>Широкоэкранный</PresentationFormat>
  <Paragraphs>75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Легкий дым</vt:lpstr>
      <vt:lpstr>  Уточнение букв и звуков А, У. </vt:lpstr>
      <vt:lpstr>ПОВТОРЕНИЕ</vt:lpstr>
      <vt:lpstr>Вспомни!</vt:lpstr>
      <vt:lpstr>Какой звук произносит девочка?</vt:lpstr>
      <vt:lpstr>Какой звук произносит мальчик?</vt:lpstr>
      <vt:lpstr>Тема урока</vt:lpstr>
      <vt:lpstr>Напиши </vt:lpstr>
      <vt:lpstr>Послушайте и назовите первый звук в словах: </vt:lpstr>
      <vt:lpstr>В гости…</vt:lpstr>
      <vt:lpstr>Когда кричат «АУ»?</vt:lpstr>
      <vt:lpstr>Кто кричит «УА»?</vt:lpstr>
      <vt:lpstr>Презентация PowerPoint</vt:lpstr>
      <vt:lpstr>Игра «Большой – маленький» </vt:lpstr>
      <vt:lpstr>Загадка</vt:lpstr>
      <vt:lpstr>Итог занятия</vt:lpstr>
      <vt:lpstr>Использованные изображения: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 R</dc:creator>
  <cp:lastModifiedBy>Anna R</cp:lastModifiedBy>
  <cp:revision>23</cp:revision>
  <dcterms:created xsi:type="dcterms:W3CDTF">2016-10-18T19:02:39Z</dcterms:created>
  <dcterms:modified xsi:type="dcterms:W3CDTF">2016-10-22T19:23:50Z</dcterms:modified>
</cp:coreProperties>
</file>