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2" r:id="rId3"/>
    <p:sldId id="274" r:id="rId4"/>
    <p:sldId id="291" r:id="rId5"/>
    <p:sldId id="271" r:id="rId6"/>
    <p:sldId id="256" r:id="rId7"/>
    <p:sldId id="257" r:id="rId8"/>
    <p:sldId id="292" r:id="rId9"/>
    <p:sldId id="264" r:id="rId10"/>
    <p:sldId id="273" r:id="rId11"/>
    <p:sldId id="284" r:id="rId12"/>
    <p:sldId id="285" r:id="rId13"/>
    <p:sldId id="286" r:id="rId14"/>
    <p:sldId id="287" r:id="rId15"/>
    <p:sldId id="288" r:id="rId16"/>
    <p:sldId id="289" r:id="rId17"/>
    <p:sldId id="266" r:id="rId18"/>
    <p:sldId id="267" r:id="rId19"/>
    <p:sldId id="268" r:id="rId20"/>
    <p:sldId id="269" r:id="rId21"/>
    <p:sldId id="270" r:id="rId22"/>
    <p:sldId id="280" r:id="rId23"/>
    <p:sldId id="281" r:id="rId24"/>
    <p:sldId id="290" r:id="rId25"/>
    <p:sldId id="283" r:id="rId26"/>
    <p:sldId id="279" r:id="rId27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FF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78" d="100"/>
          <a:sy n="78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BB5B-CBBA-4EB5-B353-1DB83264DC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D306-C670-45DE-BE58-F8D422CA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рабочийст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6643720" cy="4714908"/>
          </a:xfrm>
        </p:spPr>
      </p:pic>
    </p:spTree>
    <p:extLst>
      <p:ext uri="{BB962C8B-B14F-4D97-AF65-F5344CB8AC3E}">
        <p14:creationId xmlns:p14="http://schemas.microsoft.com/office/powerpoint/2010/main" xmlns="" val="14300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FF0000"/>
                </a:solidFill>
              </a:rPr>
              <a:t>Family</a:t>
            </a:r>
            <a:r>
              <a:rPr lang="en-US" sz="5300" dirty="0"/>
              <a:t> is a group of people who are related to each other, especially a mother, a father, and their children.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idtale.ru/wp-content/uploads/2015/10/62_Russkie_narodnye_skazki_A_N_Afanasev_Dve_doli.png"/>
          <p:cNvPicPr>
            <a:picLocks noChangeAspect="1" noChangeArrowheads="1"/>
          </p:cNvPicPr>
          <p:nvPr/>
        </p:nvPicPr>
        <p:blipFill>
          <a:blip r:embed="rId2" cstate="print"/>
          <a:srcRect r="1681"/>
          <a:stretch>
            <a:fillRect/>
          </a:stretch>
        </p:blipFill>
        <p:spPr bwMode="auto">
          <a:xfrm>
            <a:off x="251520" y="63922"/>
            <a:ext cx="8424936" cy="65371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53732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Сказка «Две доли»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943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lklibrary.ru/_pu/15/99333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5688632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0152" y="620688"/>
            <a:ext cx="2808312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Что связывает между собой героев сказки:</a:t>
            </a:r>
          </a:p>
          <a:p>
            <a:endParaRPr lang="ru-RU" sz="2400" dirty="0" smtClean="0"/>
          </a:p>
          <a:p>
            <a:r>
              <a:rPr lang="ru-RU" sz="2400" dirty="0" smtClean="0"/>
              <a:t>Кем приходятся друг другу жёны братьев?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66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9806/157060903.231/0_12021b_c2459f67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544615" cy="5992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2160" y="836713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Русская  народная сказка «Марья –</a:t>
            </a:r>
            <a:r>
              <a:rPr lang="ru-RU" sz="4000" i="1" dirty="0" err="1" smtClean="0"/>
              <a:t>Моревна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xmlns="" val="11070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iafilmy.su/uploads/posts/2011-06/1309160074_19.jpg"/>
          <p:cNvPicPr>
            <a:picLocks noChangeAspect="1" noChangeArrowheads="1"/>
          </p:cNvPicPr>
          <p:nvPr/>
        </p:nvPicPr>
        <p:blipFill>
          <a:blip r:embed="rId2" cstate="print"/>
          <a:srcRect l="319" b="16629"/>
          <a:stretch>
            <a:fillRect/>
          </a:stretch>
        </p:blipFill>
        <p:spPr bwMode="auto">
          <a:xfrm>
            <a:off x="340446" y="188640"/>
            <a:ext cx="8408018" cy="52693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7332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Какими отношениями связаны между собой брат царевны (Иван- царевич)и её муж?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281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iafilmy.su/uploads/posts/2012-06/1339966641_ptnk-28.jpg"/>
          <p:cNvPicPr>
            <a:picLocks noChangeAspect="1" noChangeArrowheads="1"/>
          </p:cNvPicPr>
          <p:nvPr/>
        </p:nvPicPr>
        <p:blipFill>
          <a:blip r:embed="rId2" cstate="print"/>
          <a:srcRect l="345" t="1873" b="16585"/>
          <a:stretch>
            <a:fillRect/>
          </a:stretch>
        </p:blipFill>
        <p:spPr bwMode="auto">
          <a:xfrm>
            <a:off x="251520" y="260648"/>
            <a:ext cx="8456111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5892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         </a:t>
            </a:r>
            <a:r>
              <a:rPr lang="ru-RU" sz="2400" b="1" dirty="0" smtClean="0"/>
              <a:t>Русская народная сказка </a:t>
            </a:r>
          </a:p>
          <a:p>
            <a:r>
              <a:rPr lang="ru-RU" sz="2400" b="1" dirty="0" smtClean="0"/>
              <a:t>              «Поди туда не знаю куда, принеси то, не знаю что»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362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znanie.ru/photo/image1348028080.jpg"/>
          <p:cNvPicPr>
            <a:picLocks noChangeAspect="1" noChangeArrowheads="1"/>
          </p:cNvPicPr>
          <p:nvPr/>
        </p:nvPicPr>
        <p:blipFill>
          <a:blip r:embed="rId2" cstate="print"/>
          <a:srcRect l="-3581" b="2314"/>
          <a:stretch>
            <a:fillRect/>
          </a:stretch>
        </p:blipFill>
        <p:spPr bwMode="auto">
          <a:xfrm>
            <a:off x="323528" y="211316"/>
            <a:ext cx="4824536" cy="65185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620688"/>
            <a:ext cx="3672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этой сказке Андрей муж дочери Бабы-яги, кем приходятся друг другу Андрей и Баба- яга?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84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Родственники: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По крови: 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2.По браку: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0051" y="1600200"/>
            <a:ext cx="6558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мама, папа, дети, бабушка, дедушка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258" y="3356992"/>
            <a:ext cx="2020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муж, жена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Match the English words to their Russian equivalents.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0509972"/>
              </p:ext>
            </p:extLst>
          </p:nvPr>
        </p:nvGraphicFramePr>
        <p:xfrm>
          <a:off x="1533207" y="1417637"/>
          <a:ext cx="6077585" cy="5085624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1.A mother –in-law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2.A sister –in –law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Тёща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свекровь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3.A father –in -law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Муж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4.A brother-in-law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Невестка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5.A daughter-in-law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Шурин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деверь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6.A son –in-law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Золовка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7.A husband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Свёкор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7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8.A wife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зять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321877" y="2180685"/>
          <a:ext cx="4500245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2339340"/>
                <a:gridCol w="2160905"/>
              </a:tblGrid>
              <a:tr h="1405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b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g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70" y="-285776"/>
            <a:ext cx="921547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302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Fill in the blanks with the correct word.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16225"/>
            <a:ext cx="843528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1. My </a:t>
            </a:r>
            <a:r>
              <a:rPr lang="en-US" dirty="0">
                <a:solidFill>
                  <a:prstClr val="black"/>
                </a:solidFill>
              </a:rPr>
              <a:t>father’s brother has a wife. His wife is </a:t>
            </a:r>
            <a:r>
              <a:rPr lang="en-US" dirty="0" smtClean="0">
                <a:solidFill>
                  <a:prstClr val="black"/>
                </a:solidFill>
              </a:rPr>
              <a:t>a 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dirty="0" smtClean="0"/>
              <a:t> f</a:t>
            </a:r>
            <a:r>
              <a:rPr lang="en-US" dirty="0" smtClean="0">
                <a:solidFill>
                  <a:prstClr val="black"/>
                </a:solidFill>
              </a:rPr>
              <a:t>or my father.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2. My </a:t>
            </a:r>
            <a:r>
              <a:rPr lang="en-US" dirty="0">
                <a:solidFill>
                  <a:prstClr val="black"/>
                </a:solidFill>
              </a:rPr>
              <a:t>mother’s mother has a daughter. Her husband is </a:t>
            </a:r>
            <a:r>
              <a:rPr lang="en-US" dirty="0" smtClean="0">
                <a:solidFill>
                  <a:prstClr val="black"/>
                </a:solidFill>
              </a:rPr>
              <a:t>a                     …  for </a:t>
            </a:r>
            <a:r>
              <a:rPr lang="en-US" dirty="0">
                <a:solidFill>
                  <a:prstClr val="black"/>
                </a:solidFill>
              </a:rPr>
              <a:t>my grandmother.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3. My </a:t>
            </a:r>
            <a:r>
              <a:rPr lang="en-US" dirty="0">
                <a:solidFill>
                  <a:prstClr val="black"/>
                </a:solidFill>
              </a:rPr>
              <a:t>grandparents have a son. His wife is </a:t>
            </a:r>
            <a:r>
              <a:rPr lang="en-US" dirty="0" smtClean="0">
                <a:solidFill>
                  <a:prstClr val="black"/>
                </a:solidFill>
              </a:rPr>
              <a:t>a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…                                        for </a:t>
            </a:r>
            <a:r>
              <a:rPr lang="en-US" dirty="0">
                <a:solidFill>
                  <a:prstClr val="black"/>
                </a:solidFill>
              </a:rPr>
              <a:t>my grandparents.</a:t>
            </a:r>
            <a:endParaRPr lang="ru-RU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197600"/>
            <a:ext cx="271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SISTER-IN-LAW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9860" y="3294432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SON-IN-LAW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42592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DAUGHTER –IN-LAW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4.My mother’s sister has a husband. My aunt’s husband is </a:t>
            </a:r>
            <a:r>
              <a:rPr lang="en-US" dirty="0" smtClean="0">
                <a:solidFill>
                  <a:prstClr val="black"/>
                </a:solidFill>
              </a:rPr>
              <a:t>a                     …            for </a:t>
            </a:r>
            <a:r>
              <a:rPr lang="en-US" dirty="0">
                <a:solidFill>
                  <a:prstClr val="black"/>
                </a:solidFill>
              </a:rPr>
              <a:t>my mother.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5.My grandmother has a husband. My father’s father is </a:t>
            </a:r>
            <a:r>
              <a:rPr lang="en-US" dirty="0" smtClean="0">
                <a:solidFill>
                  <a:prstClr val="black"/>
                </a:solidFill>
              </a:rPr>
              <a:t>a               …               for </a:t>
            </a:r>
            <a:r>
              <a:rPr lang="en-US" dirty="0">
                <a:solidFill>
                  <a:prstClr val="black"/>
                </a:solidFill>
              </a:rPr>
              <a:t>my mother.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6. My father is my mother’s </a:t>
            </a:r>
            <a:r>
              <a:rPr lang="en-US" dirty="0" smtClean="0">
                <a:solidFill>
                  <a:prstClr val="black"/>
                </a:solidFill>
              </a:rPr>
              <a:t> …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98068" y="2094756"/>
            <a:ext cx="3265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BROTHER-IN-LAW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174087"/>
            <a:ext cx="2921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FATHER-IN-LAW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410" y="3767221"/>
            <a:ext cx="196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HUSBAND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67525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9"/>
          <p:cNvSpPr>
            <a:spLocks noChangeShapeType="1"/>
          </p:cNvSpPr>
          <p:nvPr/>
        </p:nvSpPr>
        <p:spPr bwMode="auto">
          <a:xfrm>
            <a:off x="3835400" y="1746250"/>
            <a:ext cx="152400" cy="2952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AutoShape 27"/>
          <p:cNvSpPr>
            <a:spLocks noChangeShapeType="1"/>
          </p:cNvSpPr>
          <p:nvPr/>
        </p:nvSpPr>
        <p:spPr bwMode="auto">
          <a:xfrm flipH="1">
            <a:off x="2025650" y="3968750"/>
            <a:ext cx="285750" cy="2349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AutoShape 28"/>
          <p:cNvSpPr>
            <a:spLocks noChangeShapeType="1"/>
          </p:cNvSpPr>
          <p:nvPr/>
        </p:nvSpPr>
        <p:spPr bwMode="auto">
          <a:xfrm>
            <a:off x="3503612" y="3794125"/>
            <a:ext cx="200025" cy="381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AutoShape 29"/>
          <p:cNvSpPr>
            <a:spLocks noChangeShapeType="1"/>
          </p:cNvSpPr>
          <p:nvPr/>
        </p:nvSpPr>
        <p:spPr bwMode="auto">
          <a:xfrm flipH="1" flipV="1">
            <a:off x="3484562" y="3968750"/>
            <a:ext cx="314325" cy="63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79" name="Группа 3078"/>
          <p:cNvGrpSpPr/>
          <p:nvPr/>
        </p:nvGrpSpPr>
        <p:grpSpPr>
          <a:xfrm>
            <a:off x="683568" y="-284162"/>
            <a:ext cx="7632848" cy="7025530"/>
            <a:chOff x="-200707" y="116632"/>
            <a:chExt cx="6491064" cy="6410325"/>
          </a:xfrm>
        </p:grpSpPr>
        <p:pic>
          <p:nvPicPr>
            <p:cNvPr id="3076" name="Рисунок 1" descr="12778753-Летнее-дерев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707" y="116632"/>
              <a:ext cx="6491064" cy="641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22"/>
            <p:cNvSpPr>
              <a:spLocks noChangeArrowheads="1"/>
            </p:cNvSpPr>
            <p:nvPr/>
          </p:nvSpPr>
          <p:spPr bwMode="auto">
            <a:xfrm>
              <a:off x="3704305" y="3451225"/>
              <a:ext cx="1055142" cy="695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Зять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244850" y="1050925"/>
              <a:ext cx="1219200" cy="638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Свёкор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08125" y="965994"/>
              <a:ext cx="1428750" cy="638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Свекровь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949450" y="1993900"/>
              <a:ext cx="1276350" cy="666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87624" y="2584450"/>
              <a:ext cx="1271265" cy="657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443" y="2041525"/>
              <a:ext cx="1273857" cy="619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18443" y="1508125"/>
              <a:ext cx="1331007" cy="533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368675" y="2098675"/>
              <a:ext cx="1219199" cy="714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Деверь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189456" y="1574127"/>
              <a:ext cx="1216515" cy="676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Деверь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685118" y="4794250"/>
              <a:ext cx="930957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</a:t>
              </a:r>
              <a:endParaRPr lang="en-US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2149474" y="4794250"/>
              <a:ext cx="1076326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Robin</a:t>
              </a:r>
              <a:endParaRPr lang="en-US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3767478" y="4841875"/>
              <a:ext cx="878229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Rosy</a:t>
              </a:r>
              <a:endParaRPr lang="en-US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2222500" y="3498850"/>
              <a:ext cx="1325220" cy="7048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Невестка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AutoShape 13"/>
            <p:cNvSpPr>
              <a:spLocks noChangeShapeType="1"/>
            </p:cNvSpPr>
            <p:nvPr/>
          </p:nvSpPr>
          <p:spPr bwMode="auto">
            <a:xfrm>
              <a:off x="2921000" y="1374775"/>
              <a:ext cx="32385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H="1" flipV="1">
              <a:off x="2835274" y="1460499"/>
              <a:ext cx="533399" cy="933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AutoShape 15"/>
            <p:cNvSpPr>
              <a:spLocks noChangeShapeType="1"/>
            </p:cNvSpPr>
            <p:nvPr/>
          </p:nvSpPr>
          <p:spPr bwMode="auto">
            <a:xfrm flipH="1">
              <a:off x="2921000" y="1653332"/>
              <a:ext cx="626720" cy="4453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AutoShape 16"/>
            <p:cNvSpPr>
              <a:spLocks noChangeShapeType="1"/>
            </p:cNvSpPr>
            <p:nvPr/>
          </p:nvSpPr>
          <p:spPr bwMode="auto">
            <a:xfrm>
              <a:off x="2711450" y="1508125"/>
              <a:ext cx="962025" cy="5905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AutoShape 17"/>
            <p:cNvSpPr>
              <a:spLocks noChangeShapeType="1"/>
            </p:cNvSpPr>
            <p:nvPr/>
          </p:nvSpPr>
          <p:spPr bwMode="auto">
            <a:xfrm flipH="1">
              <a:off x="1806575" y="1646238"/>
              <a:ext cx="652314" cy="5374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AutoShape 18"/>
            <p:cNvSpPr>
              <a:spLocks noChangeShapeType="1"/>
            </p:cNvSpPr>
            <p:nvPr/>
          </p:nvSpPr>
          <p:spPr bwMode="auto">
            <a:xfrm flipH="1">
              <a:off x="1949448" y="1600200"/>
              <a:ext cx="200025" cy="1460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AutoShape 20"/>
            <p:cNvSpPr>
              <a:spLocks noChangeShapeType="1"/>
            </p:cNvSpPr>
            <p:nvPr/>
          </p:nvSpPr>
          <p:spPr bwMode="auto">
            <a:xfrm>
              <a:off x="3835400" y="1689100"/>
              <a:ext cx="381000" cy="1333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18443" y="3412331"/>
              <a:ext cx="1085850" cy="695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Тёща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912288" y="4138535"/>
              <a:ext cx="1333500" cy="647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Тесть</a:t>
              </a:r>
              <a:endParaRPr lang="ru-RU" sz="1400" b="1" dirty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AutoShape 25"/>
            <p:cNvSpPr>
              <a:spLocks noChangeShapeType="1"/>
            </p:cNvSpPr>
            <p:nvPr/>
          </p:nvSpPr>
          <p:spPr bwMode="auto">
            <a:xfrm flipH="1" flipV="1">
              <a:off x="1692275" y="3727449"/>
              <a:ext cx="550522" cy="4571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AutoShape 30"/>
            <p:cNvSpPr>
              <a:spLocks noChangeShapeType="1"/>
            </p:cNvSpPr>
            <p:nvPr/>
          </p:nvSpPr>
          <p:spPr bwMode="auto">
            <a:xfrm flipH="1">
              <a:off x="2987674" y="4146550"/>
              <a:ext cx="1116353" cy="7239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2" name="AutoShape 31"/>
            <p:cNvSpPr>
              <a:spLocks noChangeShapeType="1"/>
            </p:cNvSpPr>
            <p:nvPr/>
          </p:nvSpPr>
          <p:spPr bwMode="auto">
            <a:xfrm>
              <a:off x="3244850" y="4146550"/>
              <a:ext cx="590550" cy="8477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3" name="AutoShape 32"/>
            <p:cNvSpPr>
              <a:spLocks noChangeShapeType="1"/>
            </p:cNvSpPr>
            <p:nvPr/>
          </p:nvSpPr>
          <p:spPr bwMode="auto">
            <a:xfrm flipH="1">
              <a:off x="1616075" y="4203700"/>
              <a:ext cx="1371600" cy="885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07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5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67525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9"/>
          <p:cNvSpPr>
            <a:spLocks noChangeShapeType="1"/>
          </p:cNvSpPr>
          <p:nvPr/>
        </p:nvSpPr>
        <p:spPr bwMode="auto">
          <a:xfrm>
            <a:off x="3835400" y="1746250"/>
            <a:ext cx="152400" cy="2952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7"/>
          <p:cNvSpPr>
            <a:spLocks noChangeShapeType="1"/>
          </p:cNvSpPr>
          <p:nvPr/>
        </p:nvSpPr>
        <p:spPr bwMode="auto">
          <a:xfrm flipH="1">
            <a:off x="2025650" y="3968750"/>
            <a:ext cx="285750" cy="2349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8"/>
          <p:cNvSpPr>
            <a:spLocks noChangeShapeType="1"/>
          </p:cNvSpPr>
          <p:nvPr/>
        </p:nvSpPr>
        <p:spPr bwMode="auto">
          <a:xfrm>
            <a:off x="3503612" y="3794125"/>
            <a:ext cx="200025" cy="381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9"/>
          <p:cNvSpPr>
            <a:spLocks noChangeShapeType="1"/>
          </p:cNvSpPr>
          <p:nvPr/>
        </p:nvSpPr>
        <p:spPr bwMode="auto">
          <a:xfrm flipH="1" flipV="1">
            <a:off x="3484562" y="3968750"/>
            <a:ext cx="314325" cy="63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79" name="Группа 3078"/>
          <p:cNvGrpSpPr/>
          <p:nvPr/>
        </p:nvGrpSpPr>
        <p:grpSpPr>
          <a:xfrm>
            <a:off x="683568" y="-284162"/>
            <a:ext cx="7632848" cy="7025530"/>
            <a:chOff x="-200707" y="116632"/>
            <a:chExt cx="6491064" cy="6410325"/>
          </a:xfrm>
        </p:grpSpPr>
        <p:pic>
          <p:nvPicPr>
            <p:cNvPr id="3076" name="Рисунок 1" descr="12778753-Летнее-дерев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707" y="116632"/>
              <a:ext cx="6491064" cy="641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22"/>
            <p:cNvSpPr>
              <a:spLocks noChangeArrowheads="1"/>
            </p:cNvSpPr>
            <p:nvPr/>
          </p:nvSpPr>
          <p:spPr bwMode="auto">
            <a:xfrm>
              <a:off x="3704305" y="3451225"/>
              <a:ext cx="1340769" cy="695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A SON-IN-LAW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189435" y="938283"/>
              <a:ext cx="1369865" cy="7508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 FATHER-IN-LAW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08125" y="965994"/>
              <a:ext cx="1428750" cy="638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A MOTHER-IN- 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949450" y="1993900"/>
              <a:ext cx="1276350" cy="666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SISTER-IN-LAW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943406" y="2670983"/>
              <a:ext cx="1271265" cy="657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SISTER-IN-LAW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443" y="2041525"/>
              <a:ext cx="1273857" cy="619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SISTER-IN-LAW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18443" y="1508125"/>
              <a:ext cx="1331007" cy="533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SISTER –IN-LAW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268407" y="1989026"/>
              <a:ext cx="1613512" cy="8240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lang="en-US" sz="1400" b="1" dirty="0">
                  <a:latin typeface="Arial" panose="020B0604020202020204" pitchFamily="34" charset="0"/>
                </a:rPr>
                <a:t> 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BROTHER-IN-LAW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206875" y="1374775"/>
              <a:ext cx="1506427" cy="8088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BROTHE</a:t>
              </a:r>
              <a:r>
                <a:rPr lang="en-US" sz="1400" b="1" dirty="0">
                  <a:latin typeface="Arial" panose="020B0604020202020204" pitchFamily="34" charset="0"/>
                </a:rPr>
                <a:t>R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685118" y="4794250"/>
              <a:ext cx="930957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2149474" y="4794250"/>
              <a:ext cx="1076326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Robin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3767478" y="4841875"/>
              <a:ext cx="878229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Rosy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1925507" y="3355976"/>
              <a:ext cx="1747969" cy="6990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DAUGHTER-IN-LAW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AutoShape 13"/>
            <p:cNvSpPr>
              <a:spLocks noChangeShapeType="1"/>
            </p:cNvSpPr>
            <p:nvPr/>
          </p:nvSpPr>
          <p:spPr bwMode="auto">
            <a:xfrm>
              <a:off x="2921000" y="1374775"/>
              <a:ext cx="32385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H="1" flipV="1">
              <a:off x="2835274" y="1460499"/>
              <a:ext cx="533399" cy="933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5"/>
            <p:cNvSpPr>
              <a:spLocks noChangeShapeType="1"/>
            </p:cNvSpPr>
            <p:nvPr/>
          </p:nvSpPr>
          <p:spPr bwMode="auto">
            <a:xfrm flipH="1">
              <a:off x="2921000" y="1653332"/>
              <a:ext cx="626720" cy="4453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16"/>
            <p:cNvSpPr>
              <a:spLocks noChangeShapeType="1"/>
            </p:cNvSpPr>
            <p:nvPr/>
          </p:nvSpPr>
          <p:spPr bwMode="auto">
            <a:xfrm>
              <a:off x="2711450" y="1508125"/>
              <a:ext cx="962025" cy="5905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7"/>
            <p:cNvSpPr>
              <a:spLocks noChangeShapeType="1"/>
            </p:cNvSpPr>
            <p:nvPr/>
          </p:nvSpPr>
          <p:spPr bwMode="auto">
            <a:xfrm flipH="1">
              <a:off x="1806575" y="1646238"/>
              <a:ext cx="652314" cy="5374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18"/>
            <p:cNvSpPr>
              <a:spLocks noChangeShapeType="1"/>
            </p:cNvSpPr>
            <p:nvPr/>
          </p:nvSpPr>
          <p:spPr bwMode="auto">
            <a:xfrm flipH="1">
              <a:off x="1949448" y="1600200"/>
              <a:ext cx="200025" cy="1460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20"/>
            <p:cNvSpPr>
              <a:spLocks noChangeShapeType="1"/>
            </p:cNvSpPr>
            <p:nvPr/>
          </p:nvSpPr>
          <p:spPr bwMode="auto">
            <a:xfrm>
              <a:off x="3835400" y="1689100"/>
              <a:ext cx="381000" cy="1333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61596" y="3262437"/>
              <a:ext cx="1442698" cy="845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A MOTHER-IN-LAW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801343" y="4062901"/>
              <a:ext cx="1444445" cy="7233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FATHER-IN-LAW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AutoShape 25"/>
            <p:cNvSpPr>
              <a:spLocks noChangeShapeType="1"/>
            </p:cNvSpPr>
            <p:nvPr/>
          </p:nvSpPr>
          <p:spPr bwMode="auto">
            <a:xfrm flipH="1" flipV="1">
              <a:off x="1692274" y="3727448"/>
              <a:ext cx="282548" cy="4171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30"/>
            <p:cNvSpPr>
              <a:spLocks noChangeShapeType="1"/>
            </p:cNvSpPr>
            <p:nvPr/>
          </p:nvSpPr>
          <p:spPr bwMode="auto">
            <a:xfrm flipH="1">
              <a:off x="2987674" y="4146550"/>
              <a:ext cx="1116353" cy="7239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" name="AutoShape 31"/>
            <p:cNvSpPr>
              <a:spLocks noChangeShapeType="1"/>
            </p:cNvSpPr>
            <p:nvPr/>
          </p:nvSpPr>
          <p:spPr bwMode="auto">
            <a:xfrm>
              <a:off x="3225800" y="3997129"/>
              <a:ext cx="609600" cy="99714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" name="AutoShape 32"/>
            <p:cNvSpPr>
              <a:spLocks noChangeShapeType="1"/>
            </p:cNvSpPr>
            <p:nvPr/>
          </p:nvSpPr>
          <p:spPr bwMode="auto">
            <a:xfrm flipH="1">
              <a:off x="1616075" y="4055068"/>
              <a:ext cx="1447615" cy="103445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9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394989" y="926722"/>
            <a:ext cx="6295119" cy="1296144"/>
            <a:chOff x="1054750" y="1268760"/>
            <a:chExt cx="6295119" cy="1296144"/>
          </a:xfrm>
        </p:grpSpPr>
        <p:sp>
          <p:nvSpPr>
            <p:cNvPr id="5" name="Овал 4"/>
            <p:cNvSpPr/>
            <p:nvPr/>
          </p:nvSpPr>
          <p:spPr>
            <a:xfrm>
              <a:off x="1054750" y="1268760"/>
              <a:ext cx="2365122" cy="10801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Edina</a:t>
              </a:r>
            </a:p>
            <a:p>
              <a:pPr algn="ctr"/>
              <a:r>
                <a:rPr lang="en-US" sz="1900" b="1" dirty="0" smtClean="0"/>
                <a:t>my mother’s mother-in-law</a:t>
              </a:r>
              <a:endParaRPr lang="ru-RU" sz="1900" b="1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023849" y="1268760"/>
              <a:ext cx="2326020" cy="10801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Arthur</a:t>
              </a:r>
            </a:p>
            <a:p>
              <a:pPr algn="ctr"/>
              <a:r>
                <a:rPr lang="en-US" sz="1900" b="1" dirty="0" smtClean="0"/>
                <a:t>my mother’s father-in-law</a:t>
              </a:r>
              <a:endParaRPr lang="ru-RU" sz="1900" b="1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237311" y="2348880"/>
              <a:ext cx="3990873" cy="216024"/>
              <a:chOff x="2237311" y="2348880"/>
              <a:chExt cx="3990873" cy="216024"/>
            </a:xfrm>
          </p:grpSpPr>
          <p:cxnSp>
            <p:nvCxnSpPr>
              <p:cNvPr id="8" name="Прямая соединительная линия 7"/>
              <p:cNvCxnSpPr>
                <a:stCxn id="5" idx="4"/>
              </p:cNvCxnSpPr>
              <p:nvPr/>
            </p:nvCxnSpPr>
            <p:spPr>
              <a:xfrm>
                <a:off x="2237311" y="2348880"/>
                <a:ext cx="0" cy="203111"/>
              </a:xfrm>
              <a:prstGeom prst="line">
                <a:avLst/>
              </a:prstGeom>
              <a:ln w="222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228184" y="2348880"/>
                <a:ext cx="0" cy="216024"/>
              </a:xfrm>
              <a:prstGeom prst="line">
                <a:avLst/>
              </a:prstGeom>
              <a:ln w="222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237311" y="2551991"/>
                <a:ext cx="3990873" cy="12913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Прямая со стрелкой 13"/>
          <p:cNvCxnSpPr>
            <a:endCxn id="52" idx="6"/>
          </p:cNvCxnSpPr>
          <p:nvPr/>
        </p:nvCxnSpPr>
        <p:spPr>
          <a:xfrm flipH="1">
            <a:off x="1661688" y="2209953"/>
            <a:ext cx="915862" cy="24090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1" idx="6"/>
          </p:cNvCxnSpPr>
          <p:nvPr/>
        </p:nvCxnSpPr>
        <p:spPr>
          <a:xfrm flipH="1" flipV="1">
            <a:off x="1394988" y="2069860"/>
            <a:ext cx="1182564" cy="1190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83909" y="2222866"/>
            <a:ext cx="480235" cy="39883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64144" y="2222866"/>
            <a:ext cx="267696" cy="41404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-1" y="1799830"/>
            <a:ext cx="1394989" cy="5400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b="1" dirty="0" smtClean="0"/>
              <a:t>daughter</a:t>
            </a:r>
            <a:endParaRPr lang="ru-RU" sz="1650" b="1" dirty="0"/>
          </a:p>
        </p:txBody>
      </p:sp>
      <p:sp>
        <p:nvSpPr>
          <p:cNvPr id="29" name="Овал 28"/>
          <p:cNvSpPr/>
          <p:nvPr/>
        </p:nvSpPr>
        <p:spPr>
          <a:xfrm>
            <a:off x="6042880" y="2542614"/>
            <a:ext cx="1062207" cy="5400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son</a:t>
            </a:r>
            <a:endParaRPr lang="ru-RU" b="1" dirty="0"/>
          </a:p>
        </p:txBody>
      </p:sp>
      <p:sp>
        <p:nvSpPr>
          <p:cNvPr id="30" name="Овал 29"/>
          <p:cNvSpPr/>
          <p:nvPr/>
        </p:nvSpPr>
        <p:spPr>
          <a:xfrm>
            <a:off x="6930349" y="2431499"/>
            <a:ext cx="1098033" cy="5400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son</a:t>
            </a:r>
            <a:endParaRPr lang="ru-RU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568423" y="2144469"/>
            <a:ext cx="910943" cy="27294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228184" y="2222866"/>
            <a:ext cx="450655" cy="327312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4091" y="3284984"/>
            <a:ext cx="1826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mother’s </a:t>
            </a:r>
          </a:p>
          <a:p>
            <a:r>
              <a:rPr lang="en-US" sz="2400" dirty="0" smtClean="0"/>
              <a:t>sisters-in-law</a:t>
            </a:r>
            <a:endParaRPr lang="ru-RU" sz="2400" dirty="0" smtClean="0"/>
          </a:p>
        </p:txBody>
      </p:sp>
      <p:sp>
        <p:nvSpPr>
          <p:cNvPr id="49" name="Овал 48"/>
          <p:cNvSpPr/>
          <p:nvPr/>
        </p:nvSpPr>
        <p:spPr>
          <a:xfrm>
            <a:off x="3296162" y="3122968"/>
            <a:ext cx="1440160" cy="94349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James</a:t>
            </a:r>
            <a:r>
              <a:rPr lang="en-US" b="1" dirty="0" smtClean="0"/>
              <a:t>   son</a:t>
            </a:r>
          </a:p>
          <a:p>
            <a:pPr algn="ctr"/>
            <a:r>
              <a:rPr lang="en-US" b="1" spc="-100" dirty="0" smtClean="0"/>
              <a:t> (my dad )</a:t>
            </a:r>
            <a:endParaRPr lang="ru-RU" b="1" spc="-100" dirty="0"/>
          </a:p>
        </p:txBody>
      </p:sp>
      <p:cxnSp>
        <p:nvCxnSpPr>
          <p:cNvPr id="50" name="Прямая со стрелкой 49"/>
          <p:cNvCxnSpPr>
            <a:endCxn id="49" idx="0"/>
          </p:cNvCxnSpPr>
          <p:nvPr/>
        </p:nvCxnSpPr>
        <p:spPr>
          <a:xfrm flipH="1">
            <a:off x="4016242" y="2209953"/>
            <a:ext cx="58790" cy="913015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4736322" y="3122967"/>
            <a:ext cx="1942517" cy="94349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Betsey</a:t>
            </a:r>
            <a:r>
              <a:rPr lang="en-US" b="1" dirty="0" smtClean="0"/>
              <a:t>   </a:t>
            </a:r>
            <a:r>
              <a:rPr lang="en-US" sz="1600" b="1" spc="-100" dirty="0" smtClean="0"/>
              <a:t>daughter-in-law</a:t>
            </a:r>
          </a:p>
          <a:p>
            <a:pPr algn="ctr"/>
            <a:r>
              <a:rPr lang="en-US" sz="1600" spc="-100" dirty="0" smtClean="0"/>
              <a:t> </a:t>
            </a:r>
            <a:r>
              <a:rPr lang="en-US" sz="1600" b="1" spc="-100" dirty="0" smtClean="0"/>
              <a:t>(my m</a:t>
            </a:r>
            <a:r>
              <a:rPr lang="en-US" sz="1600" b="1" spc="-100" dirty="0"/>
              <a:t>u</a:t>
            </a:r>
            <a:r>
              <a:rPr lang="en-US" sz="1600" b="1" spc="-100" dirty="0" smtClean="0"/>
              <a:t>m)</a:t>
            </a:r>
            <a:endParaRPr lang="ru-RU" sz="1600" b="1" spc="-100" dirty="0"/>
          </a:p>
        </p:txBody>
      </p:sp>
      <p:cxnSp>
        <p:nvCxnSpPr>
          <p:cNvPr id="74" name="Прямая соединительная линия 73"/>
          <p:cNvCxnSpPr>
            <a:stCxn id="49" idx="4"/>
            <a:endCxn id="49" idx="4"/>
          </p:cNvCxnSpPr>
          <p:nvPr/>
        </p:nvCxnSpPr>
        <p:spPr>
          <a:xfrm>
            <a:off x="4016242" y="40664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016242" y="4437113"/>
            <a:ext cx="173558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49" idx="4"/>
          </p:cNvCxnSpPr>
          <p:nvPr/>
        </p:nvCxnSpPr>
        <p:spPr>
          <a:xfrm>
            <a:off x="4016242" y="4066463"/>
            <a:ext cx="0" cy="37065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1" idx="4"/>
          </p:cNvCxnSpPr>
          <p:nvPr/>
        </p:nvCxnSpPr>
        <p:spPr>
          <a:xfrm>
            <a:off x="5707581" y="4066462"/>
            <a:ext cx="44245" cy="354083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2520998" y="4705302"/>
            <a:ext cx="114122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Rosy</a:t>
            </a:r>
            <a:endParaRPr lang="ru-RU" dirty="0"/>
          </a:p>
        </p:txBody>
      </p:sp>
      <p:sp>
        <p:nvSpPr>
          <p:cNvPr id="82" name="Овал 81"/>
          <p:cNvSpPr/>
          <p:nvPr/>
        </p:nvSpPr>
        <p:spPr>
          <a:xfrm>
            <a:off x="3923928" y="4874121"/>
            <a:ext cx="1882081" cy="10031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Robin</a:t>
            </a:r>
            <a:endParaRPr lang="ru-RU" sz="2200" dirty="0"/>
          </a:p>
        </p:txBody>
      </p:sp>
      <p:sp>
        <p:nvSpPr>
          <p:cNvPr id="83" name="Овал 82"/>
          <p:cNvSpPr/>
          <p:nvPr/>
        </p:nvSpPr>
        <p:spPr>
          <a:xfrm>
            <a:off x="5806009" y="4668368"/>
            <a:ext cx="1124340" cy="6129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Mark</a:t>
            </a:r>
            <a:endParaRPr lang="ru-RU" dirty="0"/>
          </a:p>
        </p:txBody>
      </p:sp>
      <p:cxnSp>
        <p:nvCxnSpPr>
          <p:cNvPr id="85" name="Прямая со стрелкой 84"/>
          <p:cNvCxnSpPr>
            <a:endCxn id="81" idx="7"/>
          </p:cNvCxnSpPr>
          <p:nvPr/>
        </p:nvCxnSpPr>
        <p:spPr>
          <a:xfrm flipH="1">
            <a:off x="3495092" y="4437114"/>
            <a:ext cx="579940" cy="352551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82" idx="0"/>
          </p:cNvCxnSpPr>
          <p:nvPr/>
        </p:nvCxnSpPr>
        <p:spPr>
          <a:xfrm flipH="1">
            <a:off x="4864969" y="4437113"/>
            <a:ext cx="22528" cy="4370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83" idx="1"/>
          </p:cNvCxnSpPr>
          <p:nvPr/>
        </p:nvCxnSpPr>
        <p:spPr>
          <a:xfrm>
            <a:off x="5470411" y="4437114"/>
            <a:ext cx="500254" cy="321025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266699" y="2180830"/>
            <a:ext cx="1394989" cy="5400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b="1" dirty="0" smtClean="0"/>
              <a:t>daughter</a:t>
            </a:r>
            <a:endParaRPr lang="ru-RU" sz="1650" b="1" dirty="0"/>
          </a:p>
        </p:txBody>
      </p:sp>
      <p:sp>
        <p:nvSpPr>
          <p:cNvPr id="53" name="Овал 52"/>
          <p:cNvSpPr/>
          <p:nvPr/>
        </p:nvSpPr>
        <p:spPr>
          <a:xfrm>
            <a:off x="1014016" y="2503500"/>
            <a:ext cx="1394989" cy="5400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daughter</a:t>
            </a:r>
            <a:endParaRPr lang="ru-RU" sz="1600" b="1" dirty="0"/>
          </a:p>
        </p:txBody>
      </p:sp>
      <p:sp>
        <p:nvSpPr>
          <p:cNvPr id="54" name="Овал 53"/>
          <p:cNvSpPr/>
          <p:nvPr/>
        </p:nvSpPr>
        <p:spPr>
          <a:xfrm>
            <a:off x="2086654" y="2616768"/>
            <a:ext cx="1394989" cy="5400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b="1" dirty="0" smtClean="0"/>
              <a:t>daughter</a:t>
            </a:r>
            <a:endParaRPr lang="ru-RU" sz="1650" b="1" dirty="0"/>
          </a:p>
        </p:txBody>
      </p:sp>
      <p:sp>
        <p:nvSpPr>
          <p:cNvPr id="40" name="Левая фигурная скобка 39"/>
          <p:cNvSpPr/>
          <p:nvPr/>
        </p:nvSpPr>
        <p:spPr>
          <a:xfrm rot="17047345">
            <a:off x="1189057" y="1864679"/>
            <a:ext cx="418122" cy="2579283"/>
          </a:xfrm>
          <a:prstGeom prst="leftBrace">
            <a:avLst>
              <a:gd name="adj1" fmla="val 66146"/>
              <a:gd name="adj2" fmla="val 49801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Левая фигурная скобка 58"/>
          <p:cNvSpPr/>
          <p:nvPr/>
        </p:nvSpPr>
        <p:spPr>
          <a:xfrm rot="15189519">
            <a:off x="7300277" y="2425721"/>
            <a:ext cx="418122" cy="1630933"/>
          </a:xfrm>
          <a:prstGeom prst="leftBrace">
            <a:avLst>
              <a:gd name="adj1" fmla="val 66146"/>
              <a:gd name="adj2" fmla="val 49801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945769" y="3382866"/>
            <a:ext cx="210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mother’s </a:t>
            </a:r>
          </a:p>
          <a:p>
            <a:r>
              <a:rPr lang="en-US" sz="2400" dirty="0" smtClean="0"/>
              <a:t>brothers-in-law</a:t>
            </a:r>
            <a:endParaRPr lang="ru-RU" sz="2400" dirty="0" smtClean="0"/>
          </a:p>
        </p:txBody>
      </p:sp>
      <p:sp>
        <p:nvSpPr>
          <p:cNvPr id="70" name="Левая фигурная скобка 69"/>
          <p:cNvSpPr/>
          <p:nvPr/>
        </p:nvSpPr>
        <p:spPr>
          <a:xfrm rot="16200000">
            <a:off x="4696280" y="4323483"/>
            <a:ext cx="418122" cy="3546996"/>
          </a:xfrm>
          <a:prstGeom prst="leftBrace">
            <a:avLst>
              <a:gd name="adj1" fmla="val 66146"/>
              <a:gd name="adj2" fmla="val 49801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4309571" y="6237312"/>
            <a:ext cx="119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children</a:t>
            </a:r>
            <a:endParaRPr lang="ru-RU" sz="24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2453967" y="419395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husband</a:t>
            </a:r>
            <a:endParaRPr lang="ru-RU" sz="24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6042880" y="4189713"/>
            <a:ext cx="71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wife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85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600" dirty="0" smtClean="0"/>
          </a:p>
          <a:p>
            <a:pPr algn="ctr"/>
            <a:r>
              <a:rPr lang="en-US" sz="6600" dirty="0" smtClean="0"/>
              <a:t>Robinmc@gmail.com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4028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340169"/>
            <a:ext cx="4919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During today’s lesson I have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30059" y="842452"/>
            <a:ext cx="1864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found out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5242" y="2411306"/>
            <a:ext cx="1198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learnt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84868" y="3980160"/>
            <a:ext cx="240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remembered</a:t>
            </a:r>
            <a:endParaRPr lang="ru-RU" sz="32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42177" y="1134839"/>
            <a:ext cx="1642691" cy="9260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932040" y="2632556"/>
            <a:ext cx="1800200" cy="403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42177" y="2934526"/>
            <a:ext cx="1461101" cy="11957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58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/>
              <a:t>Dear Jane and Nataly,</a:t>
            </a:r>
            <a:endParaRPr lang="ru-RU" sz="3600" dirty="0"/>
          </a:p>
          <a:p>
            <a:pPr marL="0" indent="0">
              <a:buNone/>
            </a:pPr>
            <a:r>
              <a:rPr lang="en-US" sz="3600" b="1" dirty="0"/>
              <a:t>Thanks for your letter. Sorry for not having written earlier but I was too busy at school.</a:t>
            </a:r>
            <a:endParaRPr lang="ru-RU" sz="3600" dirty="0"/>
          </a:p>
          <a:p>
            <a:pPr marL="0" indent="0">
              <a:buNone/>
            </a:pPr>
            <a:r>
              <a:rPr lang="en-US" sz="3600" b="1" dirty="0"/>
              <a:t>Well, I visited my Russian friend last week and listened to the conversation among his classmates. Unfortunately, I didn’t understand the meanings of the words “</a:t>
            </a:r>
            <a:r>
              <a:rPr lang="en-US" sz="3600" b="1" dirty="0" err="1"/>
              <a:t>svekrov</a:t>
            </a:r>
            <a:r>
              <a:rPr lang="en-US" sz="3600" b="1" dirty="0"/>
              <a:t>’”, “</a:t>
            </a:r>
            <a:r>
              <a:rPr lang="en-US" sz="3600" b="1" dirty="0" err="1"/>
              <a:t>nevestka</a:t>
            </a:r>
            <a:r>
              <a:rPr lang="en-US" sz="3600" b="1" dirty="0"/>
              <a:t>”, “test’”. I am at a loss. </a:t>
            </a:r>
            <a:r>
              <a:rPr lang="ru-RU" sz="3600" b="1" dirty="0" smtClean="0"/>
              <a:t> </a:t>
            </a:r>
            <a:r>
              <a:rPr lang="en-US" sz="3600" b="1" dirty="0" smtClean="0"/>
              <a:t>Could you </a:t>
            </a:r>
            <a:r>
              <a:rPr lang="en-US" sz="3600" b="1" dirty="0" smtClean="0"/>
              <a:t>h</a:t>
            </a:r>
            <a:r>
              <a:rPr lang="en-US" sz="3600" b="1" dirty="0" smtClean="0"/>
              <a:t>elp </a:t>
            </a:r>
            <a:r>
              <a:rPr lang="en-US" sz="3600" b="1" dirty="0"/>
              <a:t>me to make up the family tree and explain these words to me.</a:t>
            </a:r>
            <a:endParaRPr lang="ru-RU" sz="3600" dirty="0"/>
          </a:p>
          <a:p>
            <a:pPr marL="0" indent="0">
              <a:buNone/>
            </a:pPr>
            <a:r>
              <a:rPr lang="en-US" sz="3600" b="1" dirty="0" smtClean="0"/>
              <a:t> </a:t>
            </a:r>
            <a:r>
              <a:rPr lang="en-US" sz="3600" b="1" dirty="0"/>
              <a:t>Keep in touch.</a:t>
            </a:r>
            <a:endParaRPr lang="ru-RU" sz="3600" dirty="0"/>
          </a:p>
          <a:p>
            <a:pPr marL="0" indent="0">
              <a:buNone/>
            </a:pPr>
            <a:r>
              <a:rPr lang="en-US" sz="3600" b="1" dirty="0"/>
              <a:t>Yours,</a:t>
            </a:r>
            <a:endParaRPr lang="ru-RU" sz="3600" dirty="0"/>
          </a:p>
          <a:p>
            <a:pPr marL="0" indent="0">
              <a:buNone/>
            </a:pPr>
            <a:r>
              <a:rPr lang="en-US" sz="3600" b="1" dirty="0"/>
              <a:t>Robin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3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</a:t>
            </a:r>
            <a:endParaRPr lang="ru-RU" dirty="0"/>
          </a:p>
        </p:txBody>
      </p:sp>
      <p:pic>
        <p:nvPicPr>
          <p:cNvPr id="4" name="Содержимое 3" descr="сем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6429420" cy="42148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67525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9"/>
          <p:cNvSpPr>
            <a:spLocks noChangeShapeType="1"/>
          </p:cNvSpPr>
          <p:nvPr/>
        </p:nvSpPr>
        <p:spPr bwMode="auto">
          <a:xfrm>
            <a:off x="3835400" y="1746250"/>
            <a:ext cx="152400" cy="2952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7"/>
          <p:cNvSpPr>
            <a:spLocks noChangeShapeType="1"/>
          </p:cNvSpPr>
          <p:nvPr/>
        </p:nvSpPr>
        <p:spPr bwMode="auto">
          <a:xfrm flipH="1">
            <a:off x="2025650" y="3968750"/>
            <a:ext cx="285750" cy="2349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8"/>
          <p:cNvSpPr>
            <a:spLocks noChangeShapeType="1"/>
          </p:cNvSpPr>
          <p:nvPr/>
        </p:nvSpPr>
        <p:spPr bwMode="auto">
          <a:xfrm>
            <a:off x="3503612" y="3794125"/>
            <a:ext cx="200025" cy="381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9"/>
          <p:cNvSpPr>
            <a:spLocks noChangeShapeType="1"/>
          </p:cNvSpPr>
          <p:nvPr/>
        </p:nvSpPr>
        <p:spPr bwMode="auto">
          <a:xfrm flipH="1" flipV="1">
            <a:off x="3484562" y="3968750"/>
            <a:ext cx="314325" cy="63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79" name="Группа 3078"/>
          <p:cNvGrpSpPr/>
          <p:nvPr/>
        </p:nvGrpSpPr>
        <p:grpSpPr>
          <a:xfrm>
            <a:off x="683568" y="-284162"/>
            <a:ext cx="7632848" cy="7025530"/>
            <a:chOff x="-200707" y="116632"/>
            <a:chExt cx="6491064" cy="6410325"/>
          </a:xfrm>
        </p:grpSpPr>
        <p:pic>
          <p:nvPicPr>
            <p:cNvPr id="3076" name="Рисунок 1" descr="12778753-Летнее-дерев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707" y="116632"/>
              <a:ext cx="6491064" cy="641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22"/>
            <p:cNvSpPr>
              <a:spLocks noChangeArrowheads="1"/>
            </p:cNvSpPr>
            <p:nvPr/>
          </p:nvSpPr>
          <p:spPr bwMode="auto">
            <a:xfrm>
              <a:off x="3704305" y="3451225"/>
              <a:ext cx="1055142" cy="695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Зять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244850" y="1050925"/>
              <a:ext cx="1219200" cy="638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Свёкор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08125" y="965994"/>
              <a:ext cx="1428750" cy="638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Свекровь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949450" y="1993900"/>
              <a:ext cx="1276350" cy="6667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87624" y="2584450"/>
              <a:ext cx="1271265" cy="6572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443" y="2041525"/>
              <a:ext cx="1273857" cy="619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18443" y="1508125"/>
              <a:ext cx="1331007" cy="533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Золовка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368675" y="2098675"/>
              <a:ext cx="1219199" cy="714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Деверь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189456" y="1574127"/>
              <a:ext cx="1216515" cy="676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Деверь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685118" y="4794250"/>
              <a:ext cx="930957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2149474" y="4794250"/>
              <a:ext cx="1076326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Robin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3767478" y="4841875"/>
              <a:ext cx="878229" cy="609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Rosy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2222500" y="3498850"/>
              <a:ext cx="1325220" cy="7048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Невестка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AutoShape 13"/>
            <p:cNvSpPr>
              <a:spLocks noChangeShapeType="1"/>
            </p:cNvSpPr>
            <p:nvPr/>
          </p:nvSpPr>
          <p:spPr bwMode="auto">
            <a:xfrm>
              <a:off x="2921000" y="1374775"/>
              <a:ext cx="32385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4"/>
            <p:cNvSpPr>
              <a:spLocks noChangeShapeType="1"/>
            </p:cNvSpPr>
            <p:nvPr/>
          </p:nvSpPr>
          <p:spPr bwMode="auto">
            <a:xfrm flipH="1" flipV="1">
              <a:off x="2835274" y="1460499"/>
              <a:ext cx="533399" cy="933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5"/>
            <p:cNvSpPr>
              <a:spLocks noChangeShapeType="1"/>
            </p:cNvSpPr>
            <p:nvPr/>
          </p:nvSpPr>
          <p:spPr bwMode="auto">
            <a:xfrm flipH="1">
              <a:off x="2921000" y="1653332"/>
              <a:ext cx="626720" cy="44534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16"/>
            <p:cNvSpPr>
              <a:spLocks noChangeShapeType="1"/>
            </p:cNvSpPr>
            <p:nvPr/>
          </p:nvSpPr>
          <p:spPr bwMode="auto">
            <a:xfrm>
              <a:off x="2711450" y="1508125"/>
              <a:ext cx="962025" cy="5905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7"/>
            <p:cNvSpPr>
              <a:spLocks noChangeShapeType="1"/>
            </p:cNvSpPr>
            <p:nvPr/>
          </p:nvSpPr>
          <p:spPr bwMode="auto">
            <a:xfrm flipH="1">
              <a:off x="1806575" y="1646238"/>
              <a:ext cx="652314" cy="53741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18"/>
            <p:cNvSpPr>
              <a:spLocks noChangeShapeType="1"/>
            </p:cNvSpPr>
            <p:nvPr/>
          </p:nvSpPr>
          <p:spPr bwMode="auto">
            <a:xfrm flipH="1">
              <a:off x="1949448" y="1600200"/>
              <a:ext cx="200025" cy="1460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20"/>
            <p:cNvSpPr>
              <a:spLocks noChangeShapeType="1"/>
            </p:cNvSpPr>
            <p:nvPr/>
          </p:nvSpPr>
          <p:spPr bwMode="auto">
            <a:xfrm>
              <a:off x="3835400" y="1689100"/>
              <a:ext cx="381000" cy="1333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18443" y="3412331"/>
              <a:ext cx="1085850" cy="695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Тёща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912288" y="4138535"/>
              <a:ext cx="1333500" cy="647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Тесть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AutoShape 25"/>
            <p:cNvSpPr>
              <a:spLocks noChangeShapeType="1"/>
            </p:cNvSpPr>
            <p:nvPr/>
          </p:nvSpPr>
          <p:spPr bwMode="auto">
            <a:xfrm flipH="1" flipV="1">
              <a:off x="1692275" y="3727449"/>
              <a:ext cx="550522" cy="4571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30"/>
            <p:cNvSpPr>
              <a:spLocks noChangeShapeType="1"/>
            </p:cNvSpPr>
            <p:nvPr/>
          </p:nvSpPr>
          <p:spPr bwMode="auto">
            <a:xfrm flipH="1">
              <a:off x="2987674" y="4146550"/>
              <a:ext cx="1116353" cy="7239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2" name="AutoShape 31"/>
            <p:cNvSpPr>
              <a:spLocks noChangeShapeType="1"/>
            </p:cNvSpPr>
            <p:nvPr/>
          </p:nvSpPr>
          <p:spPr bwMode="auto">
            <a:xfrm>
              <a:off x="3244850" y="4146550"/>
              <a:ext cx="590550" cy="8477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" name="AutoShape 32"/>
            <p:cNvSpPr>
              <a:spLocks noChangeShapeType="1"/>
            </p:cNvSpPr>
            <p:nvPr/>
          </p:nvSpPr>
          <p:spPr bwMode="auto">
            <a:xfrm flipH="1">
              <a:off x="1616075" y="4203700"/>
              <a:ext cx="1371600" cy="8858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7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>СЕМЬЯ.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356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 Что такое семья?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88866"/>
            <a:ext cx="2987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 Члены семьи.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60094"/>
            <a:ext cx="4028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 Родственные связи.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1" dirty="0" smtClean="0"/>
              <a:t>Что такое семья?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Семья - это  социальная группа, основанная на родственных связях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семья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62884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76" y="29200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семья?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587594"/>
            <a:ext cx="1308563" cy="531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Семья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2849" y="1562285"/>
            <a:ext cx="8052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–</a:t>
            </a:r>
            <a:r>
              <a:rPr lang="en-US" sz="3200" dirty="0" smtClean="0"/>
              <a:t> </a:t>
            </a:r>
            <a:r>
              <a:rPr lang="ru-RU" sz="3200" dirty="0"/>
              <a:t>малая группа, основанная на браке или кровном родстве, члены которой связаны:</a:t>
            </a:r>
          </a:p>
          <a:p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077" y="306896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общим бытом,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взаимной помощью,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заботой и ответственностью.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ведут общее  хозяйство, владеют общим имуществом.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576</Words>
  <Application>Microsoft Office PowerPoint</Application>
  <PresentationFormat>Экран (4:3)</PresentationFormat>
  <Paragraphs>153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THE FAMILY</vt:lpstr>
      <vt:lpstr>Слайд 5</vt:lpstr>
      <vt:lpstr>Тема урока:</vt:lpstr>
      <vt:lpstr>План урока:</vt:lpstr>
      <vt:lpstr>  Что такое семья?  Семья - это  социальная группа, основанная на родственных связях. </vt:lpstr>
      <vt:lpstr>Что такое семья?</vt:lpstr>
      <vt:lpstr>Family is a group of people who are related to each other, especially a mother, a father, and their children. </vt:lpstr>
      <vt:lpstr>Слайд 11</vt:lpstr>
      <vt:lpstr>Слайд 12</vt:lpstr>
      <vt:lpstr>Слайд 13</vt:lpstr>
      <vt:lpstr>Слайд 14</vt:lpstr>
      <vt:lpstr>Слайд 15</vt:lpstr>
      <vt:lpstr>Слайд 16</vt:lpstr>
      <vt:lpstr>Родственники:</vt:lpstr>
      <vt:lpstr>Match the English words to their Russian equivalents. </vt:lpstr>
      <vt:lpstr>Слайд 19</vt:lpstr>
      <vt:lpstr>Fill in the blanks with the correct word.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1111</dc:creator>
  <cp:lastModifiedBy>Женя</cp:lastModifiedBy>
  <cp:revision>35</cp:revision>
  <dcterms:created xsi:type="dcterms:W3CDTF">2016-04-26T17:14:29Z</dcterms:created>
  <dcterms:modified xsi:type="dcterms:W3CDTF">2016-04-28T18:24:56Z</dcterms:modified>
</cp:coreProperties>
</file>