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BFC12"/>
    <a:srgbClr val="FD8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1EC57-7A56-4245-9F20-3C620B55A4B5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20CD0-905F-417B-A28A-0E7864355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88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20CD0-905F-417B-A28A-0E7864355B7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306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20CD0-905F-417B-A28A-0E7864355B7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903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20CD0-905F-417B-A28A-0E7864355B7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154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77DE-97DD-4BEA-B7D9-B1C6AC09CE8E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1AA1-0BA2-4320-9E8C-8ACBA0C51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44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77DE-97DD-4BEA-B7D9-B1C6AC09CE8E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1AA1-0BA2-4320-9E8C-8ACBA0C51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70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77DE-97DD-4BEA-B7D9-B1C6AC09CE8E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1AA1-0BA2-4320-9E8C-8ACBA0C51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69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77DE-97DD-4BEA-B7D9-B1C6AC09CE8E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1AA1-0BA2-4320-9E8C-8ACBA0C51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74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77DE-97DD-4BEA-B7D9-B1C6AC09CE8E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1AA1-0BA2-4320-9E8C-8ACBA0C51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48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77DE-97DD-4BEA-B7D9-B1C6AC09CE8E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1AA1-0BA2-4320-9E8C-8ACBA0C51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178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77DE-97DD-4BEA-B7D9-B1C6AC09CE8E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1AA1-0BA2-4320-9E8C-8ACBA0C51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326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77DE-97DD-4BEA-B7D9-B1C6AC09CE8E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1AA1-0BA2-4320-9E8C-8ACBA0C51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74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77DE-97DD-4BEA-B7D9-B1C6AC09CE8E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1AA1-0BA2-4320-9E8C-8ACBA0C51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66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77DE-97DD-4BEA-B7D9-B1C6AC09CE8E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1AA1-0BA2-4320-9E8C-8ACBA0C51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48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77DE-97DD-4BEA-B7D9-B1C6AC09CE8E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91AA1-0BA2-4320-9E8C-8ACBA0C51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E77DE-97DD-4BEA-B7D9-B1C6AC09CE8E}" type="datetimeFigureOut">
              <a:rPr lang="ru-RU" smtClean="0"/>
              <a:t>07.10.2016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91AA1-0BA2-4320-9E8C-8ACBA0C51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7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s00.yaplakal.com/pics/pics_original/3/4/1/5808143.jpg" TargetMode="External"/><Relationship Id="rId3" Type="http://schemas.openxmlformats.org/officeDocument/2006/relationships/hyperlink" Target="http://rebus1.com/index.php?item=rebus_generator&amp;enter=1" TargetMode="External"/><Relationship Id="rId7" Type="http://schemas.openxmlformats.org/officeDocument/2006/relationships/hyperlink" Target="http://zz.te.ua/wp-content/uploads/2013/09/try.jpg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624425.vk.me/v624425199/345b2/T9rZPJu37e8.jpg" TargetMode="External"/><Relationship Id="rId5" Type="http://schemas.openxmlformats.org/officeDocument/2006/relationships/hyperlink" Target="http://multiki-kartinki.narod.ru/zolushka/Cinderella4.jpg" TargetMode="External"/><Relationship Id="rId10" Type="http://schemas.openxmlformats.org/officeDocument/2006/relationships/hyperlink" Target="http://1.bp.blogspot.com/-cgsdmOx9jhk/VWSd5a7pm_I/AAAAAAAAA5k/3Op1-ZFGXR0/s640/Ramki-fotoshop260.png" TargetMode="External"/><Relationship Id="rId4" Type="http://schemas.openxmlformats.org/officeDocument/2006/relationships/hyperlink" Target="http://&#1072;&#1088;&#1090;-&#1080;&#1075;&#1086;&#1096;.&#1088;&#1092;/illustrations/illustrations.html" TargetMode="External"/><Relationship Id="rId9" Type="http://schemas.openxmlformats.org/officeDocument/2006/relationships/hyperlink" Target="http://www.chitalnya.ru/upload3/583/447b4d39ff77d1c7accaecbc9170d685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1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1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6" Type="http://schemas.openxmlformats.org/officeDocument/2006/relationships/slide" Target="slide7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slide" Target="slide6.xml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8204448" cy="2478137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6000" b="1" i="1" dirty="0">
              <a:ln w="11430"/>
              <a:gradFill>
                <a:gsLst>
                  <a:gs pos="0">
                    <a:schemeClr val="accent1">
                      <a:lumMod val="7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232" y="4653136"/>
            <a:ext cx="8788746" cy="151216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Авторы-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Карапалкина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Т.Н. и Степанова Е.В.</a:t>
            </a:r>
          </a:p>
          <a:p>
            <a:pPr algn="l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школа №</a:t>
            </a:r>
            <a:r>
              <a:rPr lang="ru-RU" sz="24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1381 г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Москва </a:t>
            </a:r>
          </a:p>
          <a:p>
            <a:pPr algn="l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игра для 5-6 классов для внеклассного </a:t>
            </a:r>
          </a:p>
          <a:p>
            <a:pPr algn="l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по математике.</a:t>
            </a:r>
          </a:p>
          <a:p>
            <a:pPr algn="l"/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908720"/>
            <a:ext cx="8568952" cy="25922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i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«Математика и сказки» 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8100392" y="5805264"/>
            <a:ext cx="846944" cy="79208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6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8832" y="1052736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0066"/>
                </a:solidFill>
              </a:rPr>
              <a:t>Барон Мюнхгаузен и его слуга Томас подошли к реке. На берегу они обнаружили лодку, способную перевезти лишь одного человека. Тем не менее, они переправились через реку и продолжили путешествие. Могло ли так быть?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8100392" y="5805264"/>
            <a:ext cx="846944" cy="79208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0066"/>
                </a:solidFill>
              </a:rPr>
              <a:t>До князя дошла весть, что кто-то из трёх богатырей убил Змея Горыныча. Приказал князь им явиться ко двору. Молвили богатыри: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0066"/>
                </a:solidFill>
              </a:rPr>
              <a:t>Илья Муромец: «Змея убил Добрыня Никитич».</a:t>
            </a:r>
          </a:p>
          <a:p>
            <a:pPr>
              <a:defRPr/>
            </a:pPr>
            <a:r>
              <a:rPr lang="ru-RU" sz="2800" b="1" dirty="0">
                <a:solidFill>
                  <a:srgbClr val="000066"/>
                </a:solidFill>
              </a:rPr>
              <a:t>Добрыня </a:t>
            </a:r>
            <a:r>
              <a:rPr lang="ru-RU" sz="2800" b="1" dirty="0" smtClean="0">
                <a:solidFill>
                  <a:srgbClr val="000066"/>
                </a:solidFill>
              </a:rPr>
              <a:t>Никитич: «Змея убил Алёша Попович».</a:t>
            </a:r>
          </a:p>
          <a:p>
            <a:pPr>
              <a:defRPr/>
            </a:pPr>
            <a:r>
              <a:rPr lang="ru-RU" sz="2800" b="1" dirty="0">
                <a:solidFill>
                  <a:srgbClr val="000066"/>
                </a:solidFill>
              </a:rPr>
              <a:t>Алёша </a:t>
            </a:r>
            <a:r>
              <a:rPr lang="ru-RU" sz="2800" b="1" dirty="0" smtClean="0">
                <a:solidFill>
                  <a:srgbClr val="000066"/>
                </a:solidFill>
              </a:rPr>
              <a:t>Попович: «Я убил змея».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0066"/>
                </a:solidFill>
              </a:rPr>
              <a:t>Известно, что только один богатырь сказал правду. Кто убил змея?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8100392" y="5805264"/>
            <a:ext cx="846944" cy="79208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1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19672" y="1916832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0066"/>
                </a:solidFill>
              </a:rPr>
              <a:t>Золушка обнаружила, что четверо часов во дворце показывают разное время. Король сказал, что одни часы спешат на 15 минут, другие отстают на 15 минут, третьи- стоят и только четвёртые показывают точное время. Какие часы показывают точное время?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14" name="Управляющая кнопка: далее 13">
            <a:hlinkClick r:id="rId3" action="ppaction://hlinksldjump" highlightClick="1"/>
          </p:cNvPr>
          <p:cNvSpPr/>
          <p:nvPr/>
        </p:nvSpPr>
        <p:spPr>
          <a:xfrm>
            <a:off x="8100392" y="5805264"/>
            <a:ext cx="846944" cy="79208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73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rgbClr val="00B050"/>
            </a:gs>
            <a:gs pos="55000">
              <a:schemeClr val="accent5">
                <a:lumMod val="60000"/>
                <a:lumOff val="40000"/>
              </a:schemeClr>
            </a:gs>
            <a:gs pos="75000">
              <a:srgbClr val="92D050"/>
            </a:gs>
            <a:gs pos="98000">
              <a:schemeClr val="accent3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75607"/>
            <a:ext cx="76866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75607"/>
            <a:ext cx="46101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738" y="2875607"/>
            <a:ext cx="592455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правляющая кнопка: далее 4">
            <a:hlinkClick r:id="rId5" action="ppaction://hlinksldjump" highlightClick="1"/>
          </p:cNvPr>
          <p:cNvSpPr/>
          <p:nvPr/>
        </p:nvSpPr>
        <p:spPr>
          <a:xfrm>
            <a:off x="8100392" y="5805264"/>
            <a:ext cx="846944" cy="79208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иняя кнопка 1"/>
          <p:cNvSpPr/>
          <p:nvPr/>
        </p:nvSpPr>
        <p:spPr>
          <a:xfrm>
            <a:off x="179512" y="188640"/>
            <a:ext cx="576064" cy="50405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7" name="синяя кнопка 2"/>
          <p:cNvSpPr/>
          <p:nvPr/>
        </p:nvSpPr>
        <p:spPr>
          <a:xfrm>
            <a:off x="1063797" y="194702"/>
            <a:ext cx="576064" cy="50405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8" name="синяя кнопка 3"/>
          <p:cNvSpPr/>
          <p:nvPr/>
        </p:nvSpPr>
        <p:spPr>
          <a:xfrm>
            <a:off x="1907704" y="188640"/>
            <a:ext cx="576064" cy="50405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3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9790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54779"/>
            <a:ext cx="712879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rgbClr val="000066"/>
                </a:solidFill>
              </a:rPr>
              <a:t>«Математический кружок. 6-7 классы.» А.В. </a:t>
            </a:r>
            <a:r>
              <a:rPr lang="ru-RU" sz="1400" b="1" dirty="0" err="1" smtClean="0">
                <a:solidFill>
                  <a:srgbClr val="000066"/>
                </a:solidFill>
              </a:rPr>
              <a:t>Спивак</a:t>
            </a:r>
            <a:r>
              <a:rPr lang="ru-RU" sz="1400" b="1" dirty="0" smtClean="0">
                <a:solidFill>
                  <a:srgbClr val="000066"/>
                </a:solidFill>
              </a:rPr>
              <a:t> -М.:МЦНМО, 2009.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rgbClr val="000066"/>
                </a:solidFill>
              </a:rPr>
              <a:t>«Математика -5 класс»: учебник для 5 </a:t>
            </a:r>
            <a:r>
              <a:rPr lang="ru-RU" sz="1400" b="1" dirty="0" err="1" smtClean="0">
                <a:solidFill>
                  <a:srgbClr val="000066"/>
                </a:solidFill>
              </a:rPr>
              <a:t>кл</a:t>
            </a:r>
            <a:r>
              <a:rPr lang="ru-RU" sz="1400" b="1" dirty="0" smtClean="0">
                <a:solidFill>
                  <a:srgbClr val="000066"/>
                </a:solidFill>
              </a:rPr>
              <a:t>. </a:t>
            </a:r>
            <a:r>
              <a:rPr lang="ru-RU" sz="1400" b="1" dirty="0" err="1" smtClean="0">
                <a:solidFill>
                  <a:srgbClr val="000066"/>
                </a:solidFill>
              </a:rPr>
              <a:t>общеобразоват</a:t>
            </a:r>
            <a:r>
              <a:rPr lang="ru-RU" sz="1400" b="1" dirty="0" smtClean="0">
                <a:solidFill>
                  <a:srgbClr val="000066"/>
                </a:solidFill>
              </a:rPr>
              <a:t>. Учреждений. </a:t>
            </a:r>
            <a:r>
              <a:rPr lang="ru-RU" sz="1400" b="1" dirty="0" err="1" smtClean="0">
                <a:solidFill>
                  <a:srgbClr val="000066"/>
                </a:solidFill>
              </a:rPr>
              <a:t>Н.Я.Виленкин</a:t>
            </a:r>
            <a:r>
              <a:rPr lang="ru-RU" sz="1400" b="1" dirty="0" smtClean="0">
                <a:solidFill>
                  <a:srgbClr val="000066"/>
                </a:solidFill>
              </a:rPr>
              <a:t>, В.И. Жохов. </a:t>
            </a:r>
            <a:r>
              <a:rPr lang="ru-RU" sz="1400" b="1" dirty="0" err="1" smtClean="0">
                <a:solidFill>
                  <a:srgbClr val="000066"/>
                </a:solidFill>
              </a:rPr>
              <a:t>А.С.Чесноков</a:t>
            </a:r>
            <a:r>
              <a:rPr lang="ru-RU" sz="1400" b="1" dirty="0" smtClean="0">
                <a:solidFill>
                  <a:srgbClr val="000066"/>
                </a:solidFill>
              </a:rPr>
              <a:t>, С.И. </a:t>
            </a:r>
            <a:r>
              <a:rPr lang="ru-RU" sz="1400" b="1" dirty="0" err="1" smtClean="0">
                <a:solidFill>
                  <a:srgbClr val="000066"/>
                </a:solidFill>
              </a:rPr>
              <a:t>Шварцбурд</a:t>
            </a:r>
            <a:r>
              <a:rPr lang="ru-RU" sz="1400" b="1" dirty="0" smtClean="0">
                <a:solidFill>
                  <a:srgbClr val="000066"/>
                </a:solidFill>
              </a:rPr>
              <a:t>- </a:t>
            </a:r>
            <a:r>
              <a:rPr lang="ru-RU" sz="1400" b="1" dirty="0" err="1" smtClean="0">
                <a:solidFill>
                  <a:srgbClr val="000066"/>
                </a:solidFill>
              </a:rPr>
              <a:t>М.:Мнемозина</a:t>
            </a:r>
            <a:r>
              <a:rPr lang="ru-RU" sz="1400" b="1" dirty="0" smtClean="0">
                <a:solidFill>
                  <a:srgbClr val="000066"/>
                </a:solidFill>
              </a:rPr>
              <a:t>, 2006.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rgbClr val="000066"/>
                </a:solidFill>
              </a:rPr>
              <a:t>«Задачник по математике» </a:t>
            </a:r>
            <a:r>
              <a:rPr lang="ru-RU" sz="1400" b="1" dirty="0" err="1" smtClean="0">
                <a:solidFill>
                  <a:srgbClr val="000066"/>
                </a:solidFill>
              </a:rPr>
              <a:t>Г.Остер</a:t>
            </a:r>
            <a:r>
              <a:rPr lang="ru-RU" sz="1400" b="1" dirty="0" smtClean="0">
                <a:solidFill>
                  <a:srgbClr val="000066"/>
                </a:solidFill>
              </a:rPr>
              <a:t> – М.: «</a:t>
            </a:r>
            <a:r>
              <a:rPr lang="ru-RU" sz="1400" b="1" dirty="0" err="1" smtClean="0">
                <a:solidFill>
                  <a:srgbClr val="000066"/>
                </a:solidFill>
              </a:rPr>
              <a:t>Росмэн</a:t>
            </a:r>
            <a:r>
              <a:rPr lang="ru-RU" sz="1400" b="1" dirty="0" smtClean="0">
                <a:solidFill>
                  <a:srgbClr val="000066"/>
                </a:solidFill>
              </a:rPr>
              <a:t>», 1996.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rgbClr val="000066"/>
                </a:solidFill>
              </a:rPr>
              <a:t>Хитрые </a:t>
            </a:r>
            <a:r>
              <a:rPr lang="ru-RU" sz="1400" b="1" dirty="0">
                <a:solidFill>
                  <a:srgbClr val="000066"/>
                </a:solidFill>
              </a:rPr>
              <a:t>загадки в картинках» Дуг Андерсон.- М.: АСТ: </a:t>
            </a:r>
            <a:r>
              <a:rPr lang="ru-RU" sz="1400" b="1" dirty="0" err="1">
                <a:solidFill>
                  <a:srgbClr val="000066"/>
                </a:solidFill>
              </a:rPr>
              <a:t>Астрель</a:t>
            </a:r>
            <a:r>
              <a:rPr lang="ru-RU" sz="1400" b="1" dirty="0">
                <a:solidFill>
                  <a:srgbClr val="000066"/>
                </a:solidFill>
              </a:rPr>
              <a:t>, 2007</a:t>
            </a:r>
            <a:r>
              <a:rPr lang="ru-RU" sz="1400" b="1" dirty="0" smtClean="0">
                <a:solidFill>
                  <a:srgbClr val="000066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rgbClr val="000066"/>
                </a:solidFill>
              </a:rPr>
              <a:t>Генератор ребусов </a:t>
            </a:r>
            <a:r>
              <a:rPr lang="en-US" sz="1400" b="1" dirty="0">
                <a:solidFill>
                  <a:srgbClr val="000066"/>
                </a:solidFill>
                <a:hlinkClick r:id="rId3"/>
              </a:rPr>
              <a:t>http://</a:t>
            </a:r>
            <a:r>
              <a:rPr lang="en-US" sz="1400" b="1" dirty="0" smtClean="0">
                <a:solidFill>
                  <a:srgbClr val="000066"/>
                </a:solidFill>
                <a:hlinkClick r:id="rId3"/>
              </a:rPr>
              <a:t>rebus1.com/index.php?item=rebus_generator&amp;enter=1</a:t>
            </a:r>
            <a:endParaRPr lang="ru-RU" sz="1400" b="1" dirty="0" smtClean="0">
              <a:solidFill>
                <a:srgbClr val="000066"/>
              </a:solidFill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rgbClr val="000066"/>
                </a:solidFill>
              </a:rPr>
              <a:t>Рисунки сказочных героев </a:t>
            </a:r>
            <a:r>
              <a:rPr lang="en-US" sz="1400" b="1" dirty="0">
                <a:solidFill>
                  <a:srgbClr val="000066"/>
                </a:solidFill>
                <a:hlinkClick r:id="rId4"/>
              </a:rPr>
              <a:t>http://xn----7sbkt5aio6c.xn--</a:t>
            </a:r>
            <a:r>
              <a:rPr lang="en-US" sz="1400" b="1" dirty="0" smtClean="0">
                <a:solidFill>
                  <a:srgbClr val="000066"/>
                </a:solidFill>
                <a:hlinkClick r:id="rId4"/>
              </a:rPr>
              <a:t>p1ai/illustrations/illustrations.html</a:t>
            </a:r>
            <a:endParaRPr lang="ru-RU" sz="1400" b="1" dirty="0" smtClean="0">
              <a:solidFill>
                <a:srgbClr val="000066"/>
              </a:solidFill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rgbClr val="000066"/>
                </a:solidFill>
              </a:rPr>
              <a:t>Рисунок Золушки </a:t>
            </a:r>
            <a:r>
              <a:rPr lang="en-US" sz="1400" b="1" dirty="0">
                <a:solidFill>
                  <a:srgbClr val="000066"/>
                </a:solidFill>
                <a:hlinkClick r:id="rId5"/>
              </a:rPr>
              <a:t>http://</a:t>
            </a:r>
            <a:r>
              <a:rPr lang="en-US" sz="1400" b="1" dirty="0" smtClean="0">
                <a:solidFill>
                  <a:srgbClr val="000066"/>
                </a:solidFill>
                <a:hlinkClick r:id="rId5"/>
              </a:rPr>
              <a:t>multiki-kartinki.narod.ru/zolushka/Cinderella4.jpg</a:t>
            </a:r>
            <a:endParaRPr lang="ru-RU" sz="1400" b="1" dirty="0" smtClean="0">
              <a:solidFill>
                <a:srgbClr val="000066"/>
              </a:solidFill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rgbClr val="000066"/>
                </a:solidFill>
              </a:rPr>
              <a:t>Рисунок барона Мюнхгаузена </a:t>
            </a:r>
            <a:r>
              <a:rPr lang="en-US" sz="1400" b="1" dirty="0">
                <a:solidFill>
                  <a:srgbClr val="000066"/>
                </a:solidFill>
                <a:hlinkClick r:id="rId6"/>
              </a:rPr>
              <a:t>http://</a:t>
            </a:r>
            <a:r>
              <a:rPr lang="en-US" sz="1400" b="1" dirty="0" smtClean="0">
                <a:solidFill>
                  <a:srgbClr val="000066"/>
                </a:solidFill>
                <a:hlinkClick r:id="rId6"/>
              </a:rPr>
              <a:t>cs624425.vk.me/v624425199/345b2/T9rZPJu37e8.jpg</a:t>
            </a:r>
            <a:endParaRPr lang="ru-RU" sz="1400" b="1" dirty="0" smtClean="0">
              <a:solidFill>
                <a:srgbClr val="000066"/>
              </a:solidFill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rgbClr val="000066"/>
                </a:solidFill>
              </a:rPr>
              <a:t>Картина «Три богатыря» </a:t>
            </a:r>
            <a:r>
              <a:rPr lang="ru-RU" sz="1400" b="1" dirty="0" err="1" smtClean="0">
                <a:solidFill>
                  <a:srgbClr val="000066"/>
                </a:solidFill>
              </a:rPr>
              <a:t>В.Васнецова</a:t>
            </a:r>
            <a:r>
              <a:rPr lang="ru-RU" sz="1400" b="1" dirty="0" smtClean="0">
                <a:solidFill>
                  <a:srgbClr val="000066"/>
                </a:solidFill>
              </a:rPr>
              <a:t>  </a:t>
            </a:r>
            <a:r>
              <a:rPr lang="en-US" sz="1400" b="1" dirty="0">
                <a:solidFill>
                  <a:srgbClr val="000066"/>
                </a:solidFill>
                <a:hlinkClick r:id="rId7"/>
              </a:rPr>
              <a:t>http://zz.te.ua/wp-content/uploads/2013/09/try.jpg</a:t>
            </a:r>
            <a:endParaRPr lang="ru-RU" sz="1400" b="1" dirty="0">
              <a:solidFill>
                <a:srgbClr val="000066"/>
              </a:solidFill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rgbClr val="000066"/>
                </a:solidFill>
              </a:rPr>
              <a:t>Людоед </a:t>
            </a:r>
            <a:r>
              <a:rPr lang="en-US" sz="1400" b="1" dirty="0">
                <a:solidFill>
                  <a:srgbClr val="000066"/>
                </a:solidFill>
                <a:hlinkClick r:id="rId8"/>
              </a:rPr>
              <a:t>http://</a:t>
            </a:r>
            <a:r>
              <a:rPr lang="en-US" sz="1400" b="1" dirty="0" smtClean="0">
                <a:solidFill>
                  <a:srgbClr val="000066"/>
                </a:solidFill>
                <a:hlinkClick r:id="rId8"/>
              </a:rPr>
              <a:t>s00.yaplakal.com/pics/pics_original/3/4/1/5808143.jpg</a:t>
            </a:r>
            <a:endParaRPr lang="ru-RU" sz="1400" b="1" dirty="0" smtClean="0">
              <a:solidFill>
                <a:srgbClr val="000066"/>
              </a:solidFill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ru-RU" sz="1400" b="1" dirty="0" err="1" smtClean="0">
                <a:solidFill>
                  <a:srgbClr val="000066"/>
                </a:solidFill>
              </a:rPr>
              <a:t>Кащей</a:t>
            </a:r>
            <a:r>
              <a:rPr lang="ru-RU" sz="1400" b="1" dirty="0" smtClean="0">
                <a:solidFill>
                  <a:srgbClr val="000066"/>
                </a:solidFill>
              </a:rPr>
              <a:t> </a:t>
            </a:r>
            <a:r>
              <a:rPr lang="en-US" sz="1400" b="1" dirty="0" smtClean="0">
                <a:solidFill>
                  <a:srgbClr val="000066"/>
                </a:solidFill>
                <a:hlinkClick r:id="rId9"/>
              </a:rPr>
              <a:t>http</a:t>
            </a:r>
            <a:r>
              <a:rPr lang="en-US" sz="1400" b="1" dirty="0">
                <a:solidFill>
                  <a:srgbClr val="000066"/>
                </a:solidFill>
                <a:hlinkClick r:id="rId9"/>
              </a:rPr>
              <a:t>://</a:t>
            </a:r>
            <a:r>
              <a:rPr lang="en-US" sz="1400" b="1" dirty="0" smtClean="0">
                <a:solidFill>
                  <a:srgbClr val="000066"/>
                </a:solidFill>
                <a:hlinkClick r:id="rId9"/>
              </a:rPr>
              <a:t>www.chitalnya.ru/upload3/583/447b4d39ff77d1c7accaecbc9170d685.jpg</a:t>
            </a:r>
            <a:endParaRPr lang="ru-RU" sz="1400" b="1" dirty="0" smtClean="0">
              <a:solidFill>
                <a:srgbClr val="000066"/>
              </a:solidFill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rgbClr val="000066"/>
                </a:solidFill>
              </a:rPr>
              <a:t>Совёнок </a:t>
            </a:r>
            <a:r>
              <a:rPr lang="en-US" sz="1400" b="1" dirty="0">
                <a:solidFill>
                  <a:srgbClr val="000066"/>
                </a:solidFill>
                <a:hlinkClick r:id="rId10"/>
              </a:rPr>
              <a:t>http://1.bp.blogspot.com/-</a:t>
            </a:r>
            <a:r>
              <a:rPr lang="en-US" sz="1400" b="1" dirty="0" smtClean="0">
                <a:solidFill>
                  <a:srgbClr val="000066"/>
                </a:solidFill>
                <a:hlinkClick r:id="rId10"/>
              </a:rPr>
              <a:t>cgsdmOx9jhk/VWSd5a7pm_I/AAAAAAAAA5k/3Op1-ZFGXR0/s640/Ramki-fotoshop260.png</a:t>
            </a:r>
            <a:endParaRPr lang="ru-RU" sz="1400" b="1" dirty="0" smtClean="0">
              <a:solidFill>
                <a:srgbClr val="000066"/>
              </a:solidFill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rgbClr val="000066"/>
                </a:solidFill>
              </a:rPr>
              <a:t>«Пособие для дополнительного обучения математике учащихся 5-6 классов.» С.Я. Бродский, А.Л. Павлов , </a:t>
            </a:r>
            <a:r>
              <a:rPr lang="ru-RU" sz="1400" b="1" dirty="0" err="1" smtClean="0">
                <a:solidFill>
                  <a:srgbClr val="000066"/>
                </a:solidFill>
              </a:rPr>
              <a:t>еФТШ</a:t>
            </a:r>
            <a:r>
              <a:rPr lang="ru-RU" sz="1400" b="1" dirty="0" smtClean="0">
                <a:solidFill>
                  <a:srgbClr val="000066"/>
                </a:solidFill>
              </a:rPr>
              <a:t>, 2014.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33181"/>
            <a:ext cx="35686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Источники: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40422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пля 4">
            <a:hlinkClick r:id="rId3" action="ppaction://hlinksldjump"/>
          </p:cNvPr>
          <p:cNvSpPr/>
          <p:nvPr/>
        </p:nvSpPr>
        <p:spPr>
          <a:xfrm rot="3900211">
            <a:off x="3297232" y="1124351"/>
            <a:ext cx="1243140" cy="362491"/>
          </a:xfrm>
          <a:prstGeom prst="teardrop">
            <a:avLst/>
          </a:prstGeom>
          <a:gradFill>
            <a:gsLst>
              <a:gs pos="73000">
                <a:schemeClr val="accent4">
                  <a:shade val="51000"/>
                  <a:satMod val="1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пля 5">
            <a:hlinkClick r:id="rId4" action="ppaction://hlinksldjump"/>
          </p:cNvPr>
          <p:cNvSpPr/>
          <p:nvPr/>
        </p:nvSpPr>
        <p:spPr>
          <a:xfrm rot="1250633">
            <a:off x="2843676" y="1678493"/>
            <a:ext cx="1206933" cy="371855"/>
          </a:xfrm>
          <a:prstGeom prst="teardrop">
            <a:avLst/>
          </a:prstGeom>
          <a:gradFill>
            <a:gsLst>
              <a:gs pos="8200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6">
            <a:hlinkClick r:id="rId5" action="ppaction://hlinksldjump"/>
          </p:cNvPr>
          <p:cNvSpPr/>
          <p:nvPr/>
        </p:nvSpPr>
        <p:spPr>
          <a:xfrm rot="6273985">
            <a:off x="3991576" y="825647"/>
            <a:ext cx="1160736" cy="435964"/>
          </a:xfrm>
          <a:prstGeom prst="teardrop">
            <a:avLst/>
          </a:prstGeom>
          <a:gradFill>
            <a:gsLst>
              <a:gs pos="64000">
                <a:srgbClr val="FD8B8E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>
            <a:hlinkClick r:id="rId6" action="ppaction://hlinksldjump"/>
          </p:cNvPr>
          <p:cNvSpPr/>
          <p:nvPr/>
        </p:nvSpPr>
        <p:spPr>
          <a:xfrm rot="20545599">
            <a:off x="2938433" y="2340843"/>
            <a:ext cx="1168652" cy="341708"/>
          </a:xfrm>
          <a:prstGeom prst="teardrop">
            <a:avLst/>
          </a:prstGeom>
          <a:gradFill>
            <a:gsLst>
              <a:gs pos="73000">
                <a:srgbClr val="FFC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>
            <a:hlinkClick r:id="rId7" action="ppaction://hlinksldjump"/>
          </p:cNvPr>
          <p:cNvSpPr/>
          <p:nvPr/>
        </p:nvSpPr>
        <p:spPr>
          <a:xfrm rot="10965297">
            <a:off x="5349077" y="1891799"/>
            <a:ext cx="1147468" cy="341708"/>
          </a:xfrm>
          <a:prstGeom prst="teardrop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>
            <a:hlinkClick r:id="rId8" action="ppaction://hlinksldjump"/>
          </p:cNvPr>
          <p:cNvSpPr/>
          <p:nvPr/>
        </p:nvSpPr>
        <p:spPr>
          <a:xfrm rot="10061139">
            <a:off x="5215789" y="1439609"/>
            <a:ext cx="1225969" cy="341708"/>
          </a:xfrm>
          <a:prstGeom prst="teardrop">
            <a:avLst/>
          </a:prstGeom>
          <a:gradFill>
            <a:gsLst>
              <a:gs pos="64000">
                <a:schemeClr val="bg2"/>
              </a:gs>
              <a:gs pos="89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>
            <a:hlinkClick r:id="rId9" action="ppaction://hlinksldjump"/>
          </p:cNvPr>
          <p:cNvSpPr/>
          <p:nvPr/>
        </p:nvSpPr>
        <p:spPr>
          <a:xfrm rot="8388980">
            <a:off x="4771778" y="1033296"/>
            <a:ext cx="1187311" cy="328478"/>
          </a:xfrm>
          <a:prstGeom prst="teardrop">
            <a:avLst/>
          </a:prstGeom>
          <a:gradFill>
            <a:gsLst>
              <a:gs pos="85000">
                <a:srgbClr val="FF0000"/>
              </a:gs>
              <a:gs pos="92080">
                <a:srgbClr val="CB3D3A"/>
              </a:gs>
              <a:gs pos="91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>
            <a:hlinkClick r:id="rId10" action="ppaction://hlinksldjump"/>
          </p:cNvPr>
          <p:cNvSpPr/>
          <p:nvPr/>
        </p:nvSpPr>
        <p:spPr>
          <a:xfrm rot="18926135">
            <a:off x="3264259" y="2837974"/>
            <a:ext cx="1187311" cy="328478"/>
          </a:xfrm>
          <a:prstGeom prst="teardrop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апля 12">
            <a:hlinkClick r:id="rId11" action="ppaction://hlinksldjump"/>
          </p:cNvPr>
          <p:cNvSpPr/>
          <p:nvPr/>
        </p:nvSpPr>
        <p:spPr>
          <a:xfrm rot="17158413">
            <a:off x="3888864" y="3162775"/>
            <a:ext cx="1160736" cy="287264"/>
          </a:xfrm>
          <a:prstGeom prst="teardrop">
            <a:avLst/>
          </a:prstGeom>
          <a:gradFill>
            <a:gsLst>
              <a:gs pos="0">
                <a:srgbClr val="FFC000"/>
              </a:gs>
              <a:gs pos="80000">
                <a:srgbClr val="FFFF00"/>
              </a:gs>
              <a:gs pos="100000">
                <a:srgbClr val="EBFC12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апля 13">
            <a:hlinkClick r:id="rId12" action="ppaction://hlinksldjump"/>
          </p:cNvPr>
          <p:cNvSpPr/>
          <p:nvPr/>
        </p:nvSpPr>
        <p:spPr>
          <a:xfrm rot="13823964">
            <a:off x="4810246" y="2934590"/>
            <a:ext cx="1243140" cy="362491"/>
          </a:xfrm>
          <a:prstGeom prst="teardrop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апля 14">
            <a:hlinkClick r:id="rId13" action="ppaction://hlinksldjump"/>
          </p:cNvPr>
          <p:cNvSpPr/>
          <p:nvPr/>
        </p:nvSpPr>
        <p:spPr>
          <a:xfrm rot="12064686">
            <a:off x="5260050" y="2427722"/>
            <a:ext cx="1206933" cy="371855"/>
          </a:xfrm>
          <a:prstGeom prst="teardro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33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75774"/>
            <a:ext cx="39651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Блиц- турнир</a:t>
            </a:r>
            <a:endParaRPr lang="ru-RU" sz="4800" dirty="0"/>
          </a:p>
        </p:txBody>
      </p:sp>
      <p:sp>
        <p:nvSpPr>
          <p:cNvPr id="3" name="Золотая рыбка"/>
          <p:cNvSpPr/>
          <p:nvPr/>
        </p:nvSpPr>
        <p:spPr>
          <a:xfrm>
            <a:off x="1181366" y="1872406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0066"/>
                </a:solidFill>
              </a:rPr>
              <a:t>Сколько раз закидывал невод старик в </a:t>
            </a:r>
            <a:r>
              <a:rPr lang="ru-RU" sz="2800" b="1" dirty="0" smtClean="0">
                <a:solidFill>
                  <a:srgbClr val="000066"/>
                </a:solidFill>
              </a:rPr>
              <a:t>«Сказке о рыбаке и рыбке» </a:t>
            </a:r>
            <a:r>
              <a:rPr lang="ru-RU" sz="2800" b="1" dirty="0">
                <a:solidFill>
                  <a:srgbClr val="000066"/>
                </a:solidFill>
              </a:rPr>
              <a:t>прежде, чем </a:t>
            </a:r>
            <a:r>
              <a:rPr lang="ru-RU" sz="2800" b="1" dirty="0" smtClean="0">
                <a:solidFill>
                  <a:srgbClr val="000066"/>
                </a:solidFill>
              </a:rPr>
              <a:t>рыбка </a:t>
            </a:r>
            <a:r>
              <a:rPr lang="ru-RU" sz="2800" b="1" dirty="0">
                <a:solidFill>
                  <a:srgbClr val="000066"/>
                </a:solidFill>
              </a:rPr>
              <a:t>попала к нему в сети?</a:t>
            </a:r>
          </a:p>
        </p:txBody>
      </p:sp>
      <p:sp>
        <p:nvSpPr>
          <p:cNvPr id="4" name="Геракл"/>
          <p:cNvSpPr/>
          <p:nvPr/>
        </p:nvSpPr>
        <p:spPr>
          <a:xfrm>
            <a:off x="1308711" y="1957541"/>
            <a:ext cx="5132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0066"/>
                </a:solidFill>
              </a:rPr>
              <a:t>Сколько подвигов совершил Геракл?</a:t>
            </a:r>
          </a:p>
        </p:txBody>
      </p:sp>
      <p:sp>
        <p:nvSpPr>
          <p:cNvPr id="5" name="Илья Муромец"/>
          <p:cNvSpPr/>
          <p:nvPr/>
        </p:nvSpPr>
        <p:spPr>
          <a:xfrm>
            <a:off x="1181365" y="1742096"/>
            <a:ext cx="68772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0066"/>
                </a:solidFill>
              </a:rPr>
              <a:t>Сколько лет Илья Муромец сидел на печи </a:t>
            </a:r>
            <a:r>
              <a:rPr lang="ru-RU" sz="2800" b="1" dirty="0" smtClean="0">
                <a:solidFill>
                  <a:srgbClr val="000066"/>
                </a:solidFill>
              </a:rPr>
              <a:t>прежде, </a:t>
            </a:r>
            <a:r>
              <a:rPr lang="ru-RU" sz="2800" b="1" dirty="0">
                <a:solidFill>
                  <a:srgbClr val="000066"/>
                </a:solidFill>
              </a:rPr>
              <a:t>чем отправился совершать свои подвиги?</a:t>
            </a:r>
          </a:p>
        </p:txBody>
      </p:sp>
      <p:sp>
        <p:nvSpPr>
          <p:cNvPr id="6" name="38 попугаев"/>
          <p:cNvSpPr/>
          <p:nvPr/>
        </p:nvSpPr>
        <p:spPr>
          <a:xfrm>
            <a:off x="1181366" y="1772816"/>
            <a:ext cx="68772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0066"/>
                </a:solidFill>
              </a:rPr>
              <a:t>В одном известном мультфильме длину удава измеряли попугаями. Какой у них получился результат?</a:t>
            </a:r>
          </a:p>
        </p:txBody>
      </p:sp>
      <p:sp>
        <p:nvSpPr>
          <p:cNvPr id="7" name="Золотой петушок"/>
          <p:cNvSpPr/>
          <p:nvPr/>
        </p:nvSpPr>
        <p:spPr>
          <a:xfrm>
            <a:off x="1277879" y="1772816"/>
            <a:ext cx="5132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0066"/>
                </a:solidFill>
              </a:rPr>
              <a:t>Сколько </a:t>
            </a:r>
            <a:r>
              <a:rPr lang="ru-RU" sz="2800" b="1" dirty="0" smtClean="0">
                <a:solidFill>
                  <a:srgbClr val="000066"/>
                </a:solidFill>
              </a:rPr>
              <a:t>раз кричал Золотой петушок в одноименной сказке, возвещая беду?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8" name="Управляющая кнопка: далее 7">
            <a:hlinkClick r:id="rId4" action="ppaction://hlinksldjump" highlightClick="1"/>
          </p:cNvPr>
          <p:cNvSpPr/>
          <p:nvPr/>
        </p:nvSpPr>
        <p:spPr>
          <a:xfrm>
            <a:off x="7956376" y="5733256"/>
            <a:ext cx="846944" cy="79208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455177" y="3717032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10" name="круг 1"/>
          <p:cNvSpPr/>
          <p:nvPr/>
        </p:nvSpPr>
        <p:spPr>
          <a:xfrm>
            <a:off x="323528" y="980728"/>
            <a:ext cx="504056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1" name="круг2"/>
          <p:cNvSpPr/>
          <p:nvPr/>
        </p:nvSpPr>
        <p:spPr>
          <a:xfrm>
            <a:off x="323528" y="1556792"/>
            <a:ext cx="504056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" name="круг3"/>
          <p:cNvSpPr/>
          <p:nvPr/>
        </p:nvSpPr>
        <p:spPr>
          <a:xfrm>
            <a:off x="323528" y="2132856"/>
            <a:ext cx="504056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3" name="круг4"/>
          <p:cNvSpPr/>
          <p:nvPr/>
        </p:nvSpPr>
        <p:spPr>
          <a:xfrm>
            <a:off x="323528" y="2717304"/>
            <a:ext cx="504056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4" name="круг5"/>
          <p:cNvSpPr/>
          <p:nvPr/>
        </p:nvSpPr>
        <p:spPr>
          <a:xfrm>
            <a:off x="323528" y="3356992"/>
            <a:ext cx="504056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6158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0066"/>
                </a:solidFill>
              </a:rPr>
              <a:t>Когда Василисе Премудрой исполнилось 18 лет, Кощей Бессмертный решил взять ее замуж. Василиса спросила, сколько у Кощея сундуков с золотом. </a:t>
            </a:r>
            <a:r>
              <a:rPr lang="ru-RU" sz="2400" b="1" dirty="0" smtClean="0">
                <a:solidFill>
                  <a:srgbClr val="000066"/>
                </a:solidFill>
              </a:rPr>
              <a:t>Кощей </a:t>
            </a:r>
            <a:r>
              <a:rPr lang="ru-RU" sz="2400" b="1" dirty="0">
                <a:solidFill>
                  <a:srgbClr val="000066"/>
                </a:solidFill>
              </a:rPr>
              <a:t>сказал, что у него 27 360 сундуков полных, и каждый год прибавляется еще по 33 сундука. Василиса обещала выйти за Кощея тогда, когда у него будет 30 000 сундуков, полных золота. Сколько лет будет невесте Кощея в день свадьбы?</a:t>
            </a:r>
          </a:p>
        </p:txBody>
      </p:sp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6088623" y="5937766"/>
            <a:ext cx="846944" cy="79208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3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683568" y="1916832"/>
            <a:ext cx="1368152" cy="13681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дзаголовок 2"/>
          <p:cNvSpPr txBox="1">
            <a:spLocks/>
          </p:cNvSpPr>
          <p:nvPr/>
        </p:nvSpPr>
        <p:spPr>
          <a:xfrm>
            <a:off x="107504" y="118964"/>
            <a:ext cx="9292802" cy="15121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Помогите Ивану сосчитать птиц на картинке.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028384" y="5949280"/>
            <a:ext cx="846944" cy="79208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83568" y="1916832"/>
            <a:ext cx="1368152" cy="13681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7" idx="0"/>
          </p:cNvCxnSpPr>
          <p:nvPr/>
        </p:nvCxnSpPr>
        <p:spPr>
          <a:xfrm>
            <a:off x="1367644" y="1916832"/>
            <a:ext cx="0" cy="684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7" idx="5"/>
          </p:cNvCxnSpPr>
          <p:nvPr/>
        </p:nvCxnSpPr>
        <p:spPr>
          <a:xfrm>
            <a:off x="1367644" y="2600908"/>
            <a:ext cx="483715" cy="483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7" idx="3"/>
          </p:cNvCxnSpPr>
          <p:nvPr/>
        </p:nvCxnSpPr>
        <p:spPr>
          <a:xfrm flipH="1">
            <a:off x="883929" y="2600908"/>
            <a:ext cx="483715" cy="483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655522" y="3100318"/>
            <a:ext cx="85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сек.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3100318"/>
            <a:ext cx="85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 сек.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957817" y="1547064"/>
            <a:ext cx="85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 сек.</a:t>
            </a:r>
            <a:endParaRPr lang="ru-RU" dirty="0"/>
          </a:p>
        </p:txBody>
      </p:sp>
      <p:sp>
        <p:nvSpPr>
          <p:cNvPr id="4" name="синяя кнопка"/>
          <p:cNvSpPr/>
          <p:nvPr/>
        </p:nvSpPr>
        <p:spPr>
          <a:xfrm>
            <a:off x="1206347" y="2420888"/>
            <a:ext cx="353044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10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63904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0066"/>
                </a:solidFill>
              </a:rPr>
              <a:t>Скорость полета стрелы, выпущенной из лука Ивана – царевича, – 50 км/ч. </a:t>
            </a:r>
            <a:r>
              <a:rPr lang="ru-RU" sz="2800" b="1" dirty="0" smtClean="0">
                <a:solidFill>
                  <a:srgbClr val="000066"/>
                </a:solidFill>
              </a:rPr>
              <a:t>Стрела </a:t>
            </a:r>
            <a:r>
              <a:rPr lang="ru-RU" sz="2800" b="1" dirty="0">
                <a:solidFill>
                  <a:srgbClr val="000066"/>
                </a:solidFill>
              </a:rPr>
              <a:t>долетела до Царевны-лягушки за 2 часа. Скорость пешего Ивана-царевича – 5 км/ч. За сколько часов Иван– царевич доберется до своей невесты?</a:t>
            </a:r>
          </a:p>
        </p:txBody>
      </p:sp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100392" y="5805264"/>
            <a:ext cx="846944" cy="79208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0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04936"/>
            <a:ext cx="6768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0066"/>
                </a:solidFill>
              </a:rPr>
              <a:t>Кто окажется тяжелей после ужина: первый людоед, который весил до ужина 48 кг и на ужин съел второго людоеда, или второй людоед, который весил до ужина 52 кг и на ужин съел первого?</a:t>
            </a:r>
          </a:p>
        </p:txBody>
      </p:sp>
      <p:sp>
        <p:nvSpPr>
          <p:cNvPr id="3" name="Управляющая кнопка: далее 2">
            <a:hlinkClick r:id="rId3" action="ppaction://hlinksldjump" highlightClick="1"/>
          </p:cNvPr>
          <p:cNvSpPr/>
          <p:nvPr/>
        </p:nvSpPr>
        <p:spPr>
          <a:xfrm>
            <a:off x="8100392" y="5805264"/>
            <a:ext cx="846944" cy="79208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40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0281" y="332656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0066"/>
                </a:solidFill>
              </a:rPr>
              <a:t>Папа Карло пообещал </a:t>
            </a:r>
            <a:r>
              <a:rPr lang="ru-RU" sz="2800" b="1" dirty="0">
                <a:solidFill>
                  <a:srgbClr val="000066"/>
                </a:solidFill>
              </a:rPr>
              <a:t>каждый день </a:t>
            </a:r>
            <a:r>
              <a:rPr lang="ru-RU" sz="2800" b="1" dirty="0" smtClean="0">
                <a:solidFill>
                  <a:srgbClr val="000066"/>
                </a:solidFill>
              </a:rPr>
              <a:t>давать Пьеро по 4 сольдо, а Буратино в первый день  1 сольдо, а в каждый следующий день на 1 сольдо больше, если он будут вести себя хорошо.  Буратино обиделся: он решил, что, как бы ни старался, никогда не сможет получить в сумме столько же денег, сколько Пьеро. Прав ли он?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8100392" y="5805264"/>
            <a:ext cx="846944" cy="79208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07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78832" y="1052736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0066"/>
                </a:solidFill>
              </a:rPr>
              <a:t>Шпунтик стал догонять Незнайку, когда расстояние между ними было равно 1 км 80 м. Шпунтик бежал со скоростью 170 м/мин, а Незнайка шёл со скоростью 80 м/мин. Через сколько минут Шпунтик догонит Незнайку?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9" name="Управляющая кнопка: далее 8">
            <a:hlinkClick r:id="rId3" action="ppaction://hlinksldjump" highlightClick="1"/>
          </p:cNvPr>
          <p:cNvSpPr/>
          <p:nvPr/>
        </p:nvSpPr>
        <p:spPr>
          <a:xfrm>
            <a:off x="8100392" y="5805264"/>
            <a:ext cx="846944" cy="79208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4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591</Words>
  <Application>Microsoft Office PowerPoint</Application>
  <PresentationFormat>Экран (4:3)</PresentationFormat>
  <Paragraphs>54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Tatyana</cp:lastModifiedBy>
  <cp:revision>46</cp:revision>
  <dcterms:created xsi:type="dcterms:W3CDTF">2016-06-30T09:06:45Z</dcterms:created>
  <dcterms:modified xsi:type="dcterms:W3CDTF">2016-10-07T08:55:19Z</dcterms:modified>
</cp:coreProperties>
</file>