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35"/>
  </p:notesMasterIdLst>
  <p:sldIdLst>
    <p:sldId id="256" r:id="rId3"/>
    <p:sldId id="351" r:id="rId4"/>
    <p:sldId id="348" r:id="rId5"/>
    <p:sldId id="350" r:id="rId6"/>
    <p:sldId id="301" r:id="rId7"/>
    <p:sldId id="302" r:id="rId8"/>
    <p:sldId id="264" r:id="rId9"/>
    <p:sldId id="352" r:id="rId10"/>
    <p:sldId id="293" r:id="rId11"/>
    <p:sldId id="272" r:id="rId12"/>
    <p:sldId id="271" r:id="rId13"/>
    <p:sldId id="274" r:id="rId14"/>
    <p:sldId id="305" r:id="rId15"/>
    <p:sldId id="306" r:id="rId16"/>
    <p:sldId id="307" r:id="rId17"/>
    <p:sldId id="308" r:id="rId18"/>
    <p:sldId id="309" r:id="rId19"/>
    <p:sldId id="311" r:id="rId20"/>
    <p:sldId id="312" r:id="rId21"/>
    <p:sldId id="313" r:id="rId22"/>
    <p:sldId id="314" r:id="rId23"/>
    <p:sldId id="318" r:id="rId24"/>
    <p:sldId id="316" r:id="rId25"/>
    <p:sldId id="319" r:id="rId26"/>
    <p:sldId id="320" r:id="rId27"/>
    <p:sldId id="321" r:id="rId28"/>
    <p:sldId id="322" r:id="rId29"/>
    <p:sldId id="337" r:id="rId30"/>
    <p:sldId id="324" r:id="rId31"/>
    <p:sldId id="338" r:id="rId32"/>
    <p:sldId id="331" r:id="rId33"/>
    <p:sldId id="333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A31D93"/>
    <a:srgbClr val="68B8AE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51" autoAdjust="0"/>
    <p:restoredTop sz="92847" autoAdjust="0"/>
  </p:normalViewPr>
  <p:slideViewPr>
    <p:cSldViewPr>
      <p:cViewPr>
        <p:scale>
          <a:sx n="90" d="100"/>
          <a:sy n="90" d="100"/>
        </p:scale>
        <p:origin x="-90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1095-1695-40A2-90F4-B4033A59306C}" type="datetimeFigureOut">
              <a:rPr lang="ru-RU" smtClean="0"/>
              <a:pPr/>
              <a:t>08.08.2016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F335C-87CE-4709-85BA-72A360456B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AC544-A3FD-4003-94F0-A8C2537704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C40A1-50FB-4588-A011-976C15807B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992FD-A6BE-4756-893C-F8DE478AA0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D5AC544-A3FD-4003-94F0-A8C2537704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35C218BF-25E1-4644-BD39-C041EA2DD7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3CEF1-FE02-4151-B325-AC04066E7C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D68C2-17B8-40B1-8DA2-6522B0B01A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1AE0AE19-914A-4C21-8721-FC7E905CAA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E6D98-FE4C-4F17-B389-7BEE85C334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CFFB5-3606-4317-B3B0-6A5803F3D5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FDF97-0FE4-4E0F-98FE-DF08E95411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218BF-25E1-4644-BD39-C041EA2DD7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8BA5E-AA2D-4721-BA5F-068941D12A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5C40A1-50FB-4588-A011-976C15807B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992FD-A6BE-4756-893C-F8DE478AA0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3CEF1-FE02-4151-B325-AC04066E7C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D68C2-17B8-40B1-8DA2-6522B0B01A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0AE19-914A-4C21-8721-FC7E905CAA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E6D98-FE4C-4F17-B389-7BEE85C334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CFFB5-3606-4317-B3B0-6A5803F3D5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FDF97-0FE4-4E0F-98FE-DF08E95411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BA5E-AA2D-4721-BA5F-068941D12A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00C621C-152D-48BB-AB19-7BF8244E99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/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00C621C-152D-48BB-AB19-7BF8244E99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1600200"/>
            <a:ext cx="7635552" cy="110799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120650" contourW="6350">
              <a:bevelT h="101600"/>
              <a:bevelB w="177800" h="38100" prst="angle"/>
              <a:extrusionClr>
                <a:srgbClr val="FF66FF"/>
              </a:extrusionClr>
            </a:sp3d>
          </a:bodyPr>
          <a:lstStyle/>
          <a:p>
            <a:pPr algn="ctr">
              <a:defRPr/>
            </a:pP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Конструирование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971800"/>
            <a:ext cx="3275961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7 </a:t>
            </a:r>
            <a:r>
              <a:rPr lang="ru-RU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класс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5181600"/>
            <a:ext cx="4394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Разработала: учитель технологии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Васильева Ольга Сергеевна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19400" y="609600"/>
            <a:ext cx="34528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Arial" pitchFamily="34" charset="0"/>
              </a:rPr>
              <a:t>ГБОУ ШКОЛА </a:t>
            </a:r>
            <a:r>
              <a:rPr lang="ru-RU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Arial" pitchFamily="34" charset="0"/>
              </a:rPr>
              <a:t>№</a:t>
            </a:r>
            <a:r>
              <a:rPr lang="ru-RU" sz="28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Arial" pitchFamily="34" charset="0"/>
              </a:rPr>
              <a:t>1018</a:t>
            </a:r>
            <a:endParaRPr lang="ru-RU" sz="28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2286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 Построим прямой угол с вершиной в точке В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2286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2.  Определяем ширину сорочки ВВ</a:t>
            </a:r>
            <a:r>
              <a:rPr lang="ru-RU" sz="1600" dirty="0" smtClean="0"/>
              <a:t>1</a:t>
            </a:r>
            <a:r>
              <a:rPr lang="ru-RU" sz="2400" dirty="0" smtClean="0"/>
              <a:t>=25,8см</a:t>
            </a:r>
          </a:p>
          <a:p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Овал 13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 flipV="1">
            <a:off x="1219385" y="121775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066800" y="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3. Определяем длину сорочки ВН=80см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28" name="Прямая соединительная линия 27"/>
          <p:cNvCxnSpPr/>
          <p:nvPr/>
        </p:nvCxnSpPr>
        <p:spPr bwMode="auto">
          <a:xfrm rot="5400000">
            <a:off x="-1485103" y="3933028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 animBg="1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4. Построим прямоугольник ВВ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Н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5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5. Отмеряем ширину горловины сорочки ВВ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=6,7см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>
            <a:off x="1219200" y="1219200"/>
            <a:ext cx="514213" cy="1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3" grpId="0" animBg="1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6. Отмеряем глубину горловины спинки ВВ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=2,3см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>
            <a:off x="1143794" y="1294606"/>
            <a:ext cx="151606" cy="7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1" grpId="0" animBg="1"/>
      <p:bldP spid="2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7. Проводим линию выреза горловины спинки В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В</a:t>
            </a:r>
            <a:r>
              <a:rPr lang="ru-RU" sz="2400" baseline="-25000" dirty="0" smtClean="0"/>
              <a:t>3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8. Отмеряем глубину горловины переда ВВ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=7,7см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cxnSp>
        <p:nvCxnSpPr>
          <p:cNvPr id="32" name="Прямая соединительная линия 31"/>
          <p:cNvCxnSpPr/>
          <p:nvPr/>
        </p:nvCxnSpPr>
        <p:spPr bwMode="auto">
          <a:xfrm rot="5400000" flipH="1" flipV="1">
            <a:off x="898718" y="1538506"/>
            <a:ext cx="641375" cy="276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 animBg="1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143000" y="1524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9. Проводим линию выреза горловины переда В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В</a:t>
            </a:r>
            <a:r>
              <a:rPr lang="ru-RU" sz="2400" baseline="-25000" dirty="0" smtClean="0"/>
              <a:t>4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1" name="Прямая соединительная линия 50"/>
          <p:cNvCxnSpPr/>
          <p:nvPr/>
        </p:nvCxnSpPr>
        <p:spPr bwMode="auto">
          <a:xfrm flipV="1">
            <a:off x="1014608" y="1219410"/>
            <a:ext cx="173560" cy="231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Прямая соединительная линия 54"/>
          <p:cNvCxnSpPr/>
          <p:nvPr/>
        </p:nvCxnSpPr>
        <p:spPr bwMode="auto">
          <a:xfrm rot="16200000" flipV="1">
            <a:off x="1007260" y="1227717"/>
            <a:ext cx="165242" cy="47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Овал 71"/>
          <p:cNvSpPr/>
          <p:nvPr/>
        </p:nvSpPr>
        <p:spPr bwMode="auto">
          <a:xfrm>
            <a:off x="470977" y="643837"/>
            <a:ext cx="1265129" cy="122504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3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3" grpId="0" animBg="1"/>
      <p:bldP spid="29" grpId="0" animBg="1"/>
      <p:bldP spid="72" grpId="0" animBg="1"/>
      <p:bldP spid="72" grpId="1" animBg="1"/>
      <p:bldP spid="7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0" y="152400"/>
            <a:ext cx="9372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10. </a:t>
            </a:r>
            <a:r>
              <a:rPr lang="ru-RU" sz="2300" dirty="0" smtClean="0"/>
              <a:t>Отмеряем глубину проймы В</a:t>
            </a:r>
            <a:r>
              <a:rPr lang="ru-RU" sz="2300" baseline="-25000" dirty="0" smtClean="0"/>
              <a:t>1</a:t>
            </a:r>
            <a:r>
              <a:rPr lang="ru-RU" sz="2300" dirty="0" smtClean="0"/>
              <a:t>Г=20см, проводим линию груди.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 bwMode="auto">
          <a:xfrm rot="5400000">
            <a:off x="2235960" y="2001563"/>
            <a:ext cx="1546781" cy="26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8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7" grpId="0" animBg="1"/>
      <p:bldP spid="38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40" name="WordArt 4"/>
          <p:cNvSpPr>
            <a:spLocks noChangeArrowheads="1" noChangeShapeType="1" noTextEdit="1"/>
          </p:cNvSpPr>
          <p:nvPr/>
        </p:nvSpPr>
        <p:spPr bwMode="auto">
          <a:xfrm>
            <a:off x="428624" y="1785938"/>
            <a:ext cx="7143771" cy="19288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0176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Построение </a:t>
            </a:r>
          </a:p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чертежа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423941" name="WordArt 5"/>
          <p:cNvSpPr>
            <a:spLocks noChangeArrowheads="1" noChangeShapeType="1" noTextEdit="1"/>
          </p:cNvSpPr>
          <p:nvPr/>
        </p:nvSpPr>
        <p:spPr bwMode="auto">
          <a:xfrm>
            <a:off x="457200" y="3786188"/>
            <a:ext cx="7619999" cy="1638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6157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80000" scaled="1"/>
                </a:gradFill>
                <a:latin typeface="Impact"/>
              </a:rPr>
              <a:t>НОЧНОЙ   СОРОЧКИ   С </a:t>
            </a:r>
          </a:p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80000" scaled="1"/>
                </a:gradFill>
                <a:latin typeface="Impact"/>
              </a:rPr>
              <a:t>ЦЕЛЬНОКРОЕНЫМ   РУКАВОМ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580000" scaled="1"/>
              </a:gradFill>
              <a:latin typeface="Impact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428596" y="642918"/>
            <a:ext cx="3643338" cy="576263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i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Тема</a:t>
            </a:r>
            <a:r>
              <a:rPr lang="ru-RU" sz="6600" b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400" decel="1000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400" decel="100000"/>
                                        <p:tgtEl>
                                          <p:spTgt spid="423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40" grpId="0" animBg="1"/>
      <p:bldP spid="42394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90600" y="152400"/>
            <a:ext cx="769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11. Отмеряем длину рукава В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В</a:t>
            </a:r>
            <a:r>
              <a:rPr lang="ru-RU" sz="2400" baseline="-25000" dirty="0" smtClean="0"/>
              <a:t>5</a:t>
            </a:r>
            <a:r>
              <a:rPr lang="ru-RU" sz="2400" dirty="0" smtClean="0"/>
              <a:t>=ГГ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=6см  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8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 bwMode="auto">
          <a:xfrm>
            <a:off x="3007808" y="1219200"/>
            <a:ext cx="494044" cy="167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>
            <a:off x="3010683" y="2769079"/>
            <a:ext cx="494044" cy="167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1" grpId="0" animBg="1"/>
      <p:bldP spid="39" grpId="0"/>
      <p:bldP spid="43" grpId="0" animBg="1"/>
      <p:bldP spid="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90600" y="152400"/>
            <a:ext cx="769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12. Соединяем точки В</a:t>
            </a:r>
            <a:r>
              <a:rPr lang="ru-RU" sz="2400" baseline="-25000" dirty="0" smtClean="0"/>
              <a:t>5</a:t>
            </a:r>
            <a:r>
              <a:rPr lang="ru-RU" sz="2400" dirty="0" smtClean="0"/>
              <a:t> и Г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 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8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609600" y="152400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13. Находим вспомогательную точку</a:t>
            </a:r>
            <a:r>
              <a:rPr lang="ru-RU" sz="2400" b="1" dirty="0" smtClean="0"/>
              <a:t> </a:t>
            </a:r>
            <a:r>
              <a:rPr lang="ru-RU" sz="2400" dirty="0" smtClean="0"/>
              <a:t>Г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(ГГ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=ГГ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=6см) 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Прямая соединительная линия 33"/>
          <p:cNvCxnSpPr/>
          <p:nvPr/>
        </p:nvCxnSpPr>
        <p:spPr bwMode="auto">
          <a:xfrm rot="5400000">
            <a:off x="2702805" y="3072788"/>
            <a:ext cx="61118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 rot="16200000" flipH="1">
            <a:off x="2763044" y="3022601"/>
            <a:ext cx="494506" cy="39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667000" y="31242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1" grpId="0" animBg="1"/>
      <p:bldP spid="6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52400"/>
            <a:ext cx="853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14. Соединяем Г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и Г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, находим вспомогательную точку</a:t>
            </a:r>
            <a:r>
              <a:rPr lang="ru-RU" sz="2400" b="1" dirty="0" smtClean="0"/>
              <a:t> </a:t>
            </a:r>
            <a:r>
              <a:rPr lang="ru-RU" sz="2400" dirty="0" smtClean="0"/>
              <a:t>Г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  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7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6" grpId="0" animBg="1"/>
      <p:bldP spid="6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15. Отмеряем глубину прогиба Г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Г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=п/в=1,5см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199" y="6621125"/>
            <a:ext cx="1788168" cy="43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343400" y="5334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16. Соединяем </a:t>
            </a:r>
            <a:r>
              <a:rPr lang="ru-RU" sz="2400" dirty="0" smtClean="0">
                <a:solidFill>
                  <a:srgbClr val="000000"/>
                </a:solidFill>
              </a:rPr>
              <a:t>точки Г</a:t>
            </a:r>
            <a:r>
              <a:rPr lang="ru-RU" sz="2400" baseline="-25000" dirty="0" smtClean="0">
                <a:solidFill>
                  <a:srgbClr val="000000"/>
                </a:solidFill>
              </a:rPr>
              <a:t>1</a:t>
            </a:r>
            <a:r>
              <a:rPr lang="ru-RU" sz="2400" dirty="0" smtClean="0">
                <a:solidFill>
                  <a:srgbClr val="000000"/>
                </a:solidFill>
              </a:rPr>
              <a:t>Г</a:t>
            </a:r>
            <a:r>
              <a:rPr lang="ru-RU" sz="2400" baseline="-25000" dirty="0" smtClean="0">
                <a:solidFill>
                  <a:srgbClr val="000000"/>
                </a:solidFill>
              </a:rPr>
              <a:t>4</a:t>
            </a:r>
            <a:r>
              <a:rPr lang="ru-RU" sz="2400" dirty="0" smtClean="0">
                <a:solidFill>
                  <a:srgbClr val="000000"/>
                </a:solidFill>
              </a:rPr>
              <a:t>Г</a:t>
            </a:r>
            <a:r>
              <a:rPr lang="ru-RU" sz="2400" baseline="-25000" dirty="0" smtClean="0">
                <a:solidFill>
                  <a:srgbClr val="000000"/>
                </a:solidFill>
              </a:rPr>
              <a:t>2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1" grpId="0" animBg="1"/>
      <p:bldP spid="47" grpId="0"/>
      <p:bldP spid="87" grpId="0" animBg="1"/>
      <p:bldP spid="8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17. Расширение низа Н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=п/в=10…12см 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3485031" y="657952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1" grpId="0" animBg="1"/>
      <p:bldP spid="6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18. Строим линию бока Г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3485031" y="65795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 bwMode="auto">
          <a:xfrm rot="16200000" flipH="1">
            <a:off x="1600220" y="4690089"/>
            <a:ext cx="3344050" cy="50945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152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19. Повышаем линию бока Н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=п/в=1,5…2см 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3485031" y="65795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 bwMode="auto">
          <a:xfrm rot="16200000" flipH="1">
            <a:off x="1600220" y="4690089"/>
            <a:ext cx="3344050" cy="5094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Прямая соединительная линия 53"/>
          <p:cNvCxnSpPr/>
          <p:nvPr/>
        </p:nvCxnSpPr>
        <p:spPr bwMode="auto">
          <a:xfrm rot="16200000" flipH="1">
            <a:off x="3448050" y="6534150"/>
            <a:ext cx="133350" cy="190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Овал 62"/>
          <p:cNvSpPr/>
          <p:nvPr/>
        </p:nvSpPr>
        <p:spPr bwMode="auto">
          <a:xfrm>
            <a:off x="3465829" y="6447391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505200" y="60960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3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3" grpId="0" animBg="1"/>
      <p:bldP spid="6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152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20. Находим вспомогательную точку</a:t>
            </a:r>
            <a:r>
              <a:rPr lang="ru-RU" sz="2400" b="1" dirty="0" smtClean="0"/>
              <a:t> 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 (НН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:2) 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3485031" y="65795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 bwMode="auto">
          <a:xfrm rot="16200000" flipH="1">
            <a:off x="1600220" y="4690089"/>
            <a:ext cx="3344050" cy="5094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Овал 62"/>
          <p:cNvSpPr/>
          <p:nvPr/>
        </p:nvSpPr>
        <p:spPr bwMode="auto">
          <a:xfrm>
            <a:off x="3465829" y="644739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505200" y="60960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975261" y="6486690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</a:rPr>
              <a:t>Х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050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4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6" grpId="0"/>
      <p:bldP spid="5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152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21. Проводим линию низа </a:t>
            </a:r>
            <a:r>
              <a:rPr lang="ru-RU" sz="2400" b="1" dirty="0" smtClean="0"/>
              <a:t> </a:t>
            </a:r>
            <a:r>
              <a:rPr lang="ru-RU" sz="2400" dirty="0" smtClean="0"/>
              <a:t>НН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 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0" y="12192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181101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969419" y="11811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185863" y="65817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2970529" y="65807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695167" y="118337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179656" y="13400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1179950" y="181720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2968754" y="27357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3464300" y="118277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 bwMode="auto">
          <a:xfrm>
            <a:off x="2972294" y="273097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3467175" y="2732655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Овал 60"/>
          <p:cNvSpPr/>
          <p:nvPr/>
        </p:nvSpPr>
        <p:spPr bwMode="auto">
          <a:xfrm>
            <a:off x="2974256" y="32327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3152850" y="288981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3485031" y="65795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 bwMode="auto">
          <a:xfrm rot="16200000" flipH="1">
            <a:off x="1600220" y="4690089"/>
            <a:ext cx="3344050" cy="5094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Овал 62"/>
          <p:cNvSpPr/>
          <p:nvPr/>
        </p:nvSpPr>
        <p:spPr bwMode="auto">
          <a:xfrm>
            <a:off x="3465829" y="644739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505200" y="60960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975261" y="6486690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Х</a:t>
            </a:r>
            <a:endParaRPr lang="ru-RU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19050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54" name="Полилиния 53"/>
          <p:cNvSpPr/>
          <p:nvPr/>
        </p:nvSpPr>
        <p:spPr bwMode="auto">
          <a:xfrm>
            <a:off x="2114393" y="6483472"/>
            <a:ext cx="1392895" cy="137786"/>
          </a:xfrm>
          <a:custGeom>
            <a:avLst/>
            <a:gdLst>
              <a:gd name="connsiteX0" fmla="*/ 0 w 1392895"/>
              <a:gd name="connsiteY0" fmla="*/ 137786 h 137786"/>
              <a:gd name="connsiteX1" fmla="*/ 1392895 w 1392895"/>
              <a:gd name="connsiteY1" fmla="*/ 0 h 13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2895" h="137786">
                <a:moveTo>
                  <a:pt x="0" y="137786"/>
                </a:moveTo>
                <a:cubicBezTo>
                  <a:pt x="565759" y="112525"/>
                  <a:pt x="1131519" y="87265"/>
                  <a:pt x="1392895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 bwMode="auto">
          <a:xfrm>
            <a:off x="1222540" y="6618753"/>
            <a:ext cx="891853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2" name="WordArt 4"/>
          <p:cNvSpPr>
            <a:spLocks noChangeArrowheads="1" noChangeShapeType="1" noTextEdit="1"/>
          </p:cNvSpPr>
          <p:nvPr/>
        </p:nvSpPr>
        <p:spPr bwMode="auto">
          <a:xfrm>
            <a:off x="2786050" y="142852"/>
            <a:ext cx="3571900" cy="164307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758"/>
              </a:avLst>
            </a:prstTxWarp>
          </a:bodyPr>
          <a:lstStyle/>
          <a:p>
            <a:pPr>
              <a:defRPr/>
            </a:pP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Цель</a:t>
            </a:r>
            <a:endParaRPr lang="ru-RU" sz="36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Impact"/>
            </a:endParaRPr>
          </a:p>
        </p:txBody>
      </p:sp>
      <p:sp>
        <p:nvSpPr>
          <p:cNvPr id="345093" name="WordArt 5"/>
          <p:cNvSpPr>
            <a:spLocks noChangeArrowheads="1" noChangeShapeType="1" noTextEdit="1"/>
          </p:cNvSpPr>
          <p:nvPr/>
        </p:nvSpPr>
        <p:spPr bwMode="auto">
          <a:xfrm>
            <a:off x="2786050" y="4357694"/>
            <a:ext cx="4751388" cy="214314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8464"/>
              </a:avLst>
            </a:prstTxWarp>
          </a:bodyPr>
          <a:lstStyle/>
          <a:p>
            <a:pPr>
              <a:defRPr/>
            </a:pP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УРОКА</a:t>
            </a:r>
            <a:endParaRPr lang="ru-RU" sz="36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Impact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14282" y="1785926"/>
            <a:ext cx="871543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dirty="0" smtClean="0">
                <a:solidFill>
                  <a:srgbClr val="3333CC"/>
                </a:solidFill>
              </a:rPr>
              <a:t>Получение навыков построения чертежа с использованием инструкционной карты и чертежных инструментов.</a:t>
            </a:r>
            <a:endParaRPr lang="ru-RU" sz="44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7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8" presetClass="exit" presetSubtype="16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152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22. Обвести контур чертежа сплошной основной линией.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5400000">
            <a:off x="-1485103" y="3923503"/>
            <a:ext cx="5410200" cy="15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>
            <a:off x="1219201" y="1219203"/>
            <a:ext cx="3086519" cy="669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8194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0" y="6324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 bwMode="auto">
          <a:xfrm rot="5400000">
            <a:off x="302710" y="3928890"/>
            <a:ext cx="5410200" cy="15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1219202" y="6616597"/>
            <a:ext cx="1794661" cy="88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5146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1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0" y="1219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36" name="Полилиния 35"/>
          <p:cNvSpPr/>
          <p:nvPr/>
        </p:nvSpPr>
        <p:spPr bwMode="auto">
          <a:xfrm>
            <a:off x="1220135" y="122294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1600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6002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2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914400" y="83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1222103" y="1225006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67000" y="2743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>
            <a:off x="1220771" y="2766767"/>
            <a:ext cx="3094054" cy="5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429000" y="83820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sz="1200" dirty="0" smtClean="0"/>
              <a:t>5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3581400" y="23622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730239" y="1994161"/>
            <a:ext cx="1550126" cy="2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5908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5400000">
            <a:off x="3008543" y="2771777"/>
            <a:ext cx="500739" cy="4980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4-конечная звезда 65"/>
          <p:cNvSpPr/>
          <p:nvPr/>
        </p:nvSpPr>
        <p:spPr bwMode="auto">
          <a:xfrm>
            <a:off x="3232087" y="2965764"/>
            <a:ext cx="76200" cy="76200"/>
          </a:xfrm>
          <a:prstGeom prst="star4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52800" y="29718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3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 bwMode="auto">
          <a:xfrm rot="16200000" flipH="1">
            <a:off x="3191195" y="2925727"/>
            <a:ext cx="76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3048000" y="24384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</a:t>
            </a:r>
            <a:r>
              <a:rPr lang="ru-RU" sz="1100" dirty="0" smtClean="0"/>
              <a:t>4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 bwMode="auto">
          <a:xfrm rot="5400000">
            <a:off x="3159125" y="2768600"/>
            <a:ext cx="152400" cy="76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Прямая соединительная линия 63"/>
          <p:cNvCxnSpPr/>
          <p:nvPr/>
        </p:nvCxnSpPr>
        <p:spPr bwMode="auto">
          <a:xfrm rot="16200000" flipH="1">
            <a:off x="3172619" y="2856706"/>
            <a:ext cx="508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10800000" flipV="1">
            <a:off x="3197225" y="2847974"/>
            <a:ext cx="38100" cy="349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Полилиния 86"/>
          <p:cNvSpPr/>
          <p:nvPr/>
        </p:nvSpPr>
        <p:spPr bwMode="auto">
          <a:xfrm>
            <a:off x="3007553" y="2764868"/>
            <a:ext cx="494036" cy="502704"/>
          </a:xfrm>
          <a:custGeom>
            <a:avLst/>
            <a:gdLst>
              <a:gd name="connsiteX0" fmla="*/ 494036 w 494036"/>
              <a:gd name="connsiteY0" fmla="*/ 0 h 502704"/>
              <a:gd name="connsiteX1" fmla="*/ 182013 w 494036"/>
              <a:gd name="connsiteY1" fmla="*/ 156012 h 502704"/>
              <a:gd name="connsiteX2" fmla="*/ 0 w 494036"/>
              <a:gd name="connsiteY2" fmla="*/ 502704 h 5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036" h="502704">
                <a:moveTo>
                  <a:pt x="494036" y="0"/>
                </a:moveTo>
                <a:cubicBezTo>
                  <a:pt x="379194" y="36114"/>
                  <a:pt x="264352" y="72228"/>
                  <a:pt x="182013" y="156012"/>
                </a:cubicBezTo>
                <a:cubicBezTo>
                  <a:pt x="99674" y="239796"/>
                  <a:pt x="38281" y="420365"/>
                  <a:pt x="0" y="5027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 bwMode="auto">
          <a:xfrm>
            <a:off x="3010205" y="6616598"/>
            <a:ext cx="515721" cy="3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581400" y="64008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2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 bwMode="auto">
          <a:xfrm rot="16200000" flipH="1">
            <a:off x="1600220" y="4690089"/>
            <a:ext cx="3344050" cy="5094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3505200" y="60960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3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975261" y="6486690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Х</a:t>
            </a:r>
            <a:endParaRPr lang="ru-RU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1905000" y="624840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sz="1200" dirty="0" smtClean="0"/>
              <a:t>4</a:t>
            </a:r>
            <a:endParaRPr lang="ru-RU" dirty="0"/>
          </a:p>
        </p:txBody>
      </p:sp>
      <p:sp>
        <p:nvSpPr>
          <p:cNvPr id="54" name="Полилиния 53"/>
          <p:cNvSpPr/>
          <p:nvPr/>
        </p:nvSpPr>
        <p:spPr bwMode="auto">
          <a:xfrm>
            <a:off x="2114393" y="6483472"/>
            <a:ext cx="1392895" cy="137786"/>
          </a:xfrm>
          <a:custGeom>
            <a:avLst/>
            <a:gdLst>
              <a:gd name="connsiteX0" fmla="*/ 0 w 1392895"/>
              <a:gd name="connsiteY0" fmla="*/ 137786 h 137786"/>
              <a:gd name="connsiteX1" fmla="*/ 1392895 w 1392895"/>
              <a:gd name="connsiteY1" fmla="*/ 0 h 13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2895" h="137786">
                <a:moveTo>
                  <a:pt x="0" y="137786"/>
                </a:moveTo>
                <a:cubicBezTo>
                  <a:pt x="565759" y="112525"/>
                  <a:pt x="1131519" y="87265"/>
                  <a:pt x="1392895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 bwMode="auto">
          <a:xfrm>
            <a:off x="1222540" y="6618753"/>
            <a:ext cx="891853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Прямая соединительная линия 70"/>
          <p:cNvCxnSpPr/>
          <p:nvPr/>
        </p:nvCxnSpPr>
        <p:spPr bwMode="auto">
          <a:xfrm>
            <a:off x="1728316" y="1220875"/>
            <a:ext cx="1773535" cy="502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Прямая соединительная линия 79"/>
          <p:cNvCxnSpPr/>
          <p:nvPr/>
        </p:nvCxnSpPr>
        <p:spPr bwMode="auto">
          <a:xfrm rot="5400000">
            <a:off x="2730640" y="1997110"/>
            <a:ext cx="1547449" cy="50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Полилиния 84"/>
          <p:cNvSpPr/>
          <p:nvPr/>
        </p:nvSpPr>
        <p:spPr bwMode="auto">
          <a:xfrm>
            <a:off x="3014505" y="2768321"/>
            <a:ext cx="482321" cy="492369"/>
          </a:xfrm>
          <a:custGeom>
            <a:avLst/>
            <a:gdLst>
              <a:gd name="connsiteX0" fmla="*/ 482321 w 482321"/>
              <a:gd name="connsiteY0" fmla="*/ 0 h 492369"/>
              <a:gd name="connsiteX1" fmla="*/ 170822 w 482321"/>
              <a:gd name="connsiteY1" fmla="*/ 150725 h 492369"/>
              <a:gd name="connsiteX2" fmla="*/ 0 w 482321"/>
              <a:gd name="connsiteY2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321" h="492369">
                <a:moveTo>
                  <a:pt x="482321" y="0"/>
                </a:moveTo>
                <a:cubicBezTo>
                  <a:pt x="366765" y="34332"/>
                  <a:pt x="251209" y="68664"/>
                  <a:pt x="170822" y="150725"/>
                </a:cubicBezTo>
                <a:cubicBezTo>
                  <a:pt x="90435" y="232786"/>
                  <a:pt x="35169" y="421193"/>
                  <a:pt x="0" y="492369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16200000" flipH="1">
            <a:off x="1647930" y="4622241"/>
            <a:ext cx="3225521" cy="49237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Полилиния 90"/>
          <p:cNvSpPr/>
          <p:nvPr/>
        </p:nvSpPr>
        <p:spPr bwMode="auto">
          <a:xfrm>
            <a:off x="2115178" y="6481187"/>
            <a:ext cx="1392895" cy="137786"/>
          </a:xfrm>
          <a:custGeom>
            <a:avLst/>
            <a:gdLst>
              <a:gd name="connsiteX0" fmla="*/ 0 w 1392895"/>
              <a:gd name="connsiteY0" fmla="*/ 137786 h 137786"/>
              <a:gd name="connsiteX1" fmla="*/ 1392895 w 1392895"/>
              <a:gd name="connsiteY1" fmla="*/ 0 h 13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2895" h="137786">
                <a:moveTo>
                  <a:pt x="0" y="137786"/>
                </a:moveTo>
                <a:cubicBezTo>
                  <a:pt x="565759" y="112525"/>
                  <a:pt x="1131519" y="87265"/>
                  <a:pt x="1392895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 rot="5400000">
            <a:off x="-1399235" y="3991710"/>
            <a:ext cx="5245243" cy="50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Полилиния 96"/>
          <p:cNvSpPr/>
          <p:nvPr/>
        </p:nvSpPr>
        <p:spPr bwMode="auto">
          <a:xfrm>
            <a:off x="1221809" y="1229639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8" name="Полилиния 97"/>
          <p:cNvSpPr/>
          <p:nvPr/>
        </p:nvSpPr>
        <p:spPr bwMode="auto">
          <a:xfrm>
            <a:off x="1223778" y="1216632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85" grpId="0" animBg="1"/>
      <p:bldP spid="91" grpId="0" animBg="1"/>
      <p:bldP spid="97" grpId="0" animBg="1"/>
      <p:bldP spid="9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53340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572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b="1" dirty="0" smtClean="0"/>
              <a:t>Самопроверка.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609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7526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ВН = 80 см.</a:t>
            </a:r>
            <a:r>
              <a:rPr lang="ru-RU" sz="2800" dirty="0" smtClean="0"/>
              <a:t>        </a:t>
            </a:r>
            <a:r>
              <a:rPr lang="ru-RU" sz="2800" b="1" dirty="0" smtClean="0"/>
              <a:t>ВВ</a:t>
            </a:r>
            <a:r>
              <a:rPr lang="ru-RU" b="1" dirty="0" smtClean="0"/>
              <a:t>1</a:t>
            </a:r>
            <a:r>
              <a:rPr lang="ru-RU" sz="2800" b="1" dirty="0" smtClean="0"/>
              <a:t> = 26 см.  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5146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ВВ</a:t>
            </a:r>
            <a:r>
              <a:rPr lang="ru-RU" b="1" dirty="0" smtClean="0"/>
              <a:t>2</a:t>
            </a:r>
            <a:r>
              <a:rPr lang="ru-RU" sz="2800" b="1" dirty="0" smtClean="0"/>
              <a:t> = 7 см.         ВВ</a:t>
            </a:r>
            <a:r>
              <a:rPr lang="ru-RU" b="1" dirty="0" smtClean="0"/>
              <a:t>3</a:t>
            </a:r>
            <a:r>
              <a:rPr lang="ru-RU" sz="2800" b="1" dirty="0" smtClean="0"/>
              <a:t> = 2 см.        ВВ</a:t>
            </a:r>
            <a:r>
              <a:rPr lang="ru-RU" b="1" dirty="0" smtClean="0"/>
              <a:t>4</a:t>
            </a:r>
            <a:r>
              <a:rPr lang="ru-RU" sz="2800" b="1" dirty="0" smtClean="0"/>
              <a:t> = 8 см.  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32766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</a:t>
            </a:r>
            <a:r>
              <a:rPr lang="ru-RU" b="1" dirty="0" smtClean="0"/>
              <a:t>1</a:t>
            </a:r>
            <a:r>
              <a:rPr lang="ru-RU" sz="2800" b="1" dirty="0" smtClean="0"/>
              <a:t>Г = 20 см.       ГГ</a:t>
            </a:r>
            <a:r>
              <a:rPr lang="ru-RU" b="1" dirty="0" smtClean="0"/>
              <a:t>1</a:t>
            </a:r>
            <a:r>
              <a:rPr lang="ru-RU" sz="2800" b="1" dirty="0" smtClean="0"/>
              <a:t> = 6 см.         ГГ</a:t>
            </a:r>
            <a:r>
              <a:rPr lang="ru-RU" b="1" dirty="0" smtClean="0"/>
              <a:t>2</a:t>
            </a:r>
            <a:r>
              <a:rPr lang="ru-RU" sz="2800" b="1" dirty="0" smtClean="0"/>
              <a:t> = 6 см.    </a:t>
            </a:r>
            <a:r>
              <a:rPr lang="ru-RU" sz="2400" dirty="0" smtClean="0"/>
              <a:t>              </a:t>
            </a:r>
            <a:endParaRPr lang="ru-RU" sz="2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219200"/>
            <a:ext cx="853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Чему научились на уроке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?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1905000"/>
            <a:ext cx="876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Из каких деталей состоит чертёж Плечевого 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0" y="22860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Изделия с цельнокроеным  рукавом </a:t>
            </a:r>
            <a:r>
              <a:rPr lang="ru-RU" sz="24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?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3048000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Чем отличается чертёж спинки от чертежа переда</a:t>
            </a:r>
            <a:r>
              <a:rPr lang="ru-RU" sz="24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?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3962400"/>
            <a:ext cx="89766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Для чего необходимы прибавки на свободное</a:t>
            </a:r>
            <a:endParaRPr lang="ru-RU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6629400" y="4343400"/>
            <a:ext cx="219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облегание</a:t>
            </a:r>
            <a:r>
              <a:rPr lang="ru-RU" sz="24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?</a:t>
            </a:r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0" y="5334000"/>
            <a:ext cx="1761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Чертежа</a:t>
            </a:r>
            <a:r>
              <a:rPr lang="ru-RU" sz="24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?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73665" y="6007395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ru-RU" sz="20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по какой  мерке делается расчет ширины горловины?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5029200"/>
            <a:ext cx="876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 От каких мерок зависит размер базисной  сетки</a:t>
            </a:r>
            <a:endParaRPr lang="ru-RU" sz="2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66800" y="304800"/>
            <a:ext cx="65325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3200" b="1" kern="0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rial"/>
              </a:rPr>
              <a:t>Вопросы на закрепление :</a:t>
            </a:r>
            <a:endParaRPr lang="ru-RU" sz="3200" kern="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3733800"/>
            <a:ext cx="71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6" grpId="0"/>
      <p:bldP spid="17" grpId="0"/>
      <p:bldP spid="18" grpId="0"/>
      <p:bldP spid="19" grpId="0"/>
      <p:bldP spid="20" grpId="0"/>
      <p:bldP spid="2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6" name="WordArt 4"/>
          <p:cNvSpPr>
            <a:spLocks noChangeArrowheads="1" noChangeShapeType="1" noTextEdit="1"/>
          </p:cNvSpPr>
          <p:nvPr/>
        </p:nvSpPr>
        <p:spPr bwMode="auto">
          <a:xfrm>
            <a:off x="714348" y="571480"/>
            <a:ext cx="7929618" cy="54737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0726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В с п о м н и м</a:t>
            </a:r>
          </a:p>
          <a:p>
            <a:pPr algn="ctr">
              <a:defRPr/>
            </a:pP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прошлый</a:t>
            </a:r>
          </a:p>
          <a:p>
            <a:pPr algn="ctr">
              <a:defRPr/>
            </a:pP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 </a:t>
            </a: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урок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9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Мерки для ночной сорочк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39700"/>
            <a:ext cx="4495800" cy="59182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304800"/>
            <a:ext cx="8169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Мерки для построения чертежа ночной сорочки</a:t>
            </a:r>
            <a:endParaRPr lang="ru-RU" sz="280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929188" y="1643063"/>
            <a:ext cx="4876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 dirty="0" err="1" smtClean="0"/>
              <a:t>С</a:t>
            </a:r>
            <a:r>
              <a:rPr lang="ru-RU" sz="1200" b="1" i="1" dirty="0" err="1" smtClean="0"/>
              <a:t>ш</a:t>
            </a:r>
            <a:endParaRPr lang="ru-RU" sz="1200" b="1" i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929188" y="2286000"/>
            <a:ext cx="718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 dirty="0" err="1" smtClean="0"/>
              <a:t>Сг</a:t>
            </a:r>
            <a:r>
              <a:rPr lang="ru-RU" b="1" i="1" dirty="0" smtClean="0"/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929188" y="2928938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 dirty="0" smtClean="0"/>
              <a:t>Оп</a:t>
            </a:r>
            <a:endParaRPr lang="ru-RU" b="1" i="1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29188" y="3500438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 dirty="0" err="1" smtClean="0"/>
              <a:t>Ди</a:t>
            </a:r>
            <a:endParaRPr lang="ru-RU" b="1" i="1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86375" y="1643063"/>
            <a:ext cx="2562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 –  </a:t>
            </a:r>
            <a:r>
              <a:rPr lang="ru-RU" dirty="0" err="1"/>
              <a:t>полуобхват</a:t>
            </a:r>
            <a:r>
              <a:rPr lang="ru-RU" dirty="0"/>
              <a:t> </a:t>
            </a:r>
            <a:r>
              <a:rPr lang="ru-RU" dirty="0" smtClean="0"/>
              <a:t>шеи</a:t>
            </a:r>
            <a:endParaRPr lang="ru-RU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286375" y="2286000"/>
            <a:ext cx="27480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   –  </a:t>
            </a:r>
            <a:r>
              <a:rPr lang="ru-RU" dirty="0" err="1"/>
              <a:t>полуобхват</a:t>
            </a:r>
            <a:r>
              <a:rPr lang="ru-RU" dirty="0"/>
              <a:t>  </a:t>
            </a:r>
            <a:r>
              <a:rPr lang="ru-RU" dirty="0" smtClean="0"/>
              <a:t>груди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57813" y="2928938"/>
            <a:ext cx="2928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–  </a:t>
            </a:r>
            <a:r>
              <a:rPr lang="ru-RU" dirty="0" smtClean="0"/>
              <a:t>обхват плеча</a:t>
            </a:r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357813" y="3500438"/>
            <a:ext cx="3786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–  длина </a:t>
            </a:r>
            <a:r>
              <a:rPr lang="ru-RU" dirty="0" smtClean="0"/>
              <a:t>изделия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600" y="1308354"/>
          <a:ext cx="8686800" cy="5345535"/>
        </p:xfrm>
        <a:graphic>
          <a:graphicData uri="http://schemas.openxmlformats.org/drawingml/2006/table">
            <a:tbl>
              <a:tblPr/>
              <a:tblGrid>
                <a:gridCol w="1367905"/>
                <a:gridCol w="1258956"/>
                <a:gridCol w="2829424"/>
                <a:gridCol w="1746399"/>
                <a:gridCol w="1484116"/>
              </a:tblGrid>
              <a:tr h="725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Условное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обозначение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мерок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Название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мерок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Способ  измерения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Назначение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мерок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Запись в тетради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800" b="1" baseline="-25000" dirty="0" err="1">
                          <a:latin typeface="Times New Roman"/>
                          <a:ea typeface="Calibri"/>
                          <a:cs typeface="Times New Roman"/>
                        </a:rPr>
                        <a:t>ш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Полуобхват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шеи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Снимается по основанию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шеи,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под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7 шейным позвонком и ярёмной впадиной.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Для определения размера горловины.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В половинном размере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1800" b="1" baseline="-25000" dirty="0" err="1">
                          <a:latin typeface="Times New Roman"/>
                          <a:ea typeface="Calibri"/>
                          <a:cs typeface="Times New Roman"/>
                        </a:rPr>
                        <a:t>гII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Полуобхват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Груди </a:t>
                      </a: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Сзади по верхним углам лопаток, через подмышечные впадины, спереди на уровне высоких точек ягодиц.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Для определения размера изделия и ширины ночной сорочки.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В половинном размере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1800" b="1" baseline="-25000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Обхват плеча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Перпендикулярно оси плеча (часть руки от плечевой точки до локтевой) так, чтобы верхний край ленты касался верхнего угла подмышечной впадины.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Определение ширины рукава.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Полностью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1800" b="1" baseline="-25000" dirty="0" err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Длина изделия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Вертикально от 7-шейного позвонка до линии талии, затем от линии талии до желаемой длины.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Определение длины сорочки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Полностью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914400" y="685800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построения чертежа ночной сорочки.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0"/>
            <a:ext cx="428162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i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Снятие мерок</a:t>
            </a:r>
            <a:endParaRPr lang="ru-RU" sz="4000" b="1" i="1" cap="all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1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rot="5400000">
            <a:off x="-2484437" y="3432175"/>
            <a:ext cx="6381750" cy="31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04850" y="233363"/>
            <a:ext cx="8199438" cy="127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5709444" y="3429794"/>
            <a:ext cx="6386513" cy="31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700088" y="6611938"/>
            <a:ext cx="8204200" cy="142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3429000"/>
            <a:ext cx="714375" cy="1588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452145" y="119856"/>
            <a:ext cx="239712" cy="3175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38663" y="-28575"/>
            <a:ext cx="612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5мм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 flipV="1">
            <a:off x="8891588" y="3430588"/>
            <a:ext cx="252412" cy="1587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4455319" y="6741319"/>
            <a:ext cx="233363" cy="3175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579938" y="6581775"/>
            <a:ext cx="642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5мм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358188" y="3286125"/>
            <a:ext cx="612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5мм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525" y="3114675"/>
            <a:ext cx="6715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/>
              <a:t>20мм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990600" y="428625"/>
            <a:ext cx="7696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i="1" dirty="0"/>
              <a:t>Построение основы чертежа </a:t>
            </a:r>
            <a:r>
              <a:rPr lang="ru-RU" sz="2000" i="1" dirty="0" smtClean="0"/>
              <a:t>ночной сорочки</a:t>
            </a:r>
            <a:r>
              <a:rPr lang="ru-RU" sz="2000" b="1" dirty="0" smtClean="0"/>
              <a:t>      М1:4</a:t>
            </a:r>
            <a:endParaRPr lang="ru-RU" sz="2000" b="1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1223963" y="712788"/>
            <a:ext cx="7034212" cy="1587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524000" y="533400"/>
            <a:ext cx="7013575" cy="1588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>
            <a:grpSpLocks/>
          </p:cNvGrpSpPr>
          <p:nvPr/>
        </p:nvGrpSpPr>
        <p:grpSpPr bwMode="auto">
          <a:xfrm>
            <a:off x="1214414" y="1214422"/>
            <a:ext cx="1214433" cy="5143513"/>
            <a:chOff x="1500166" y="500042"/>
            <a:chExt cx="1785950" cy="6357958"/>
          </a:xfrm>
          <a:solidFill>
            <a:schemeClr val="accent1"/>
          </a:solidFill>
        </p:grpSpPr>
        <p:sp>
          <p:nvSpPr>
            <p:cNvPr id="58" name="Прямоугольник 57"/>
            <p:cNvSpPr/>
            <p:nvPr/>
          </p:nvSpPr>
          <p:spPr>
            <a:xfrm>
              <a:off x="1500166" y="500042"/>
              <a:ext cx="1771663" cy="635795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>
              <a:off x="2285984" y="785624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2786050" y="928416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2285984" y="1356788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2285984" y="1929456"/>
              <a:ext cx="1000132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2285984" y="2500620"/>
              <a:ext cx="1000132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2285984" y="3071784"/>
              <a:ext cx="1000132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>
              <a:off x="2786050" y="1071206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2786050" y="1499580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2786050" y="1642370"/>
              <a:ext cx="500066" cy="300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>
              <a:off x="2786050" y="1786664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>
              <a:off x="2786050" y="6071898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2786050" y="5786316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>
              <a:off x="2786050" y="1213998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2786050" y="2072246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2786050" y="2215038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>
              <a:off x="2786050" y="2357828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2786050" y="2643410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>
              <a:off x="2786050" y="2786202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>
              <a:off x="2786050" y="2928992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2786050" y="3214574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2786050" y="3357366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2786050" y="3500156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2786050" y="4929570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>
              <a:off x="2786050" y="5072361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>
              <a:off x="2786050" y="5215152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>
              <a:off x="2786050" y="5500734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2786050" y="5643525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>
              <a:off x="2786050" y="3785738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2786050" y="3928530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2786050" y="4071321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>
              <a:off x="2786050" y="4358406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>
              <a:off x="2786050" y="4501197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>
              <a:off x="2786050" y="4643988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2285984" y="3642948"/>
              <a:ext cx="1000132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2285984" y="4214112"/>
              <a:ext cx="1000132" cy="300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>
              <a:off x="2285984" y="4786779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>
              <a:off x="2285984" y="5357943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/>
            <p:cNvCxnSpPr/>
            <p:nvPr/>
          </p:nvCxnSpPr>
          <p:spPr>
            <a:xfrm>
              <a:off x="2285984" y="5929107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>
              <a:off x="2786050" y="6214689"/>
              <a:ext cx="500066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>
              <a:off x="2786050" y="6357480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>
              <a:off x="2786050" y="6643062"/>
              <a:ext cx="500066" cy="150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>
              <a:off x="2285984" y="6500271"/>
              <a:ext cx="1000132" cy="1504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xtBox 49"/>
          <p:cNvSpPr txBox="1">
            <a:spLocks noChangeArrowheads="1"/>
          </p:cNvSpPr>
          <p:nvPr/>
        </p:nvSpPr>
        <p:spPr bwMode="auto">
          <a:xfrm>
            <a:off x="1600200" y="367188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6</a:t>
            </a:r>
          </a:p>
        </p:txBody>
      </p:sp>
      <p:sp>
        <p:nvSpPr>
          <p:cNvPr id="102" name="TextBox 51"/>
          <p:cNvSpPr txBox="1">
            <a:spLocks noChangeArrowheads="1"/>
          </p:cNvSpPr>
          <p:nvPr/>
        </p:nvSpPr>
        <p:spPr bwMode="auto">
          <a:xfrm>
            <a:off x="1595438" y="2747963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4</a:t>
            </a:r>
          </a:p>
        </p:txBody>
      </p:sp>
      <p:sp>
        <p:nvSpPr>
          <p:cNvPr id="103" name="TextBox 52"/>
          <p:cNvSpPr txBox="1">
            <a:spLocks noChangeArrowheads="1"/>
          </p:cNvSpPr>
          <p:nvPr/>
        </p:nvSpPr>
        <p:spPr bwMode="auto">
          <a:xfrm>
            <a:off x="1604963" y="226218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3</a:t>
            </a:r>
          </a:p>
        </p:txBody>
      </p:sp>
      <p:sp>
        <p:nvSpPr>
          <p:cNvPr id="104" name="TextBox 53"/>
          <p:cNvSpPr txBox="1">
            <a:spLocks noChangeArrowheads="1"/>
          </p:cNvSpPr>
          <p:nvPr/>
        </p:nvSpPr>
        <p:spPr bwMode="auto">
          <a:xfrm>
            <a:off x="1600200" y="1809750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2</a:t>
            </a:r>
          </a:p>
        </p:txBody>
      </p:sp>
      <p:sp>
        <p:nvSpPr>
          <p:cNvPr id="105" name="TextBox 54"/>
          <p:cNvSpPr txBox="1">
            <a:spLocks noChangeArrowheads="1"/>
          </p:cNvSpPr>
          <p:nvPr/>
        </p:nvSpPr>
        <p:spPr bwMode="auto">
          <a:xfrm>
            <a:off x="1609725" y="1338263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1</a:t>
            </a:r>
          </a:p>
        </p:txBody>
      </p:sp>
      <p:sp>
        <p:nvSpPr>
          <p:cNvPr id="106" name="TextBox 55"/>
          <p:cNvSpPr txBox="1">
            <a:spLocks noChangeArrowheads="1"/>
          </p:cNvSpPr>
          <p:nvPr/>
        </p:nvSpPr>
        <p:spPr bwMode="auto">
          <a:xfrm>
            <a:off x="1604963" y="31908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5</a:t>
            </a:r>
          </a:p>
        </p:txBody>
      </p:sp>
      <p:sp>
        <p:nvSpPr>
          <p:cNvPr id="107" name="TextBox 57"/>
          <p:cNvSpPr txBox="1">
            <a:spLocks noChangeArrowheads="1"/>
          </p:cNvSpPr>
          <p:nvPr/>
        </p:nvSpPr>
        <p:spPr bwMode="auto">
          <a:xfrm>
            <a:off x="1609725" y="414813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7</a:t>
            </a:r>
          </a:p>
        </p:txBody>
      </p:sp>
      <p:sp>
        <p:nvSpPr>
          <p:cNvPr id="108" name="TextBox 58"/>
          <p:cNvSpPr txBox="1">
            <a:spLocks noChangeArrowheads="1"/>
          </p:cNvSpPr>
          <p:nvPr/>
        </p:nvSpPr>
        <p:spPr bwMode="auto">
          <a:xfrm>
            <a:off x="1600200" y="458628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8</a:t>
            </a:r>
          </a:p>
        </p:txBody>
      </p:sp>
      <p:sp>
        <p:nvSpPr>
          <p:cNvPr id="109" name="TextBox 58"/>
          <p:cNvSpPr txBox="1">
            <a:spLocks noChangeArrowheads="1"/>
          </p:cNvSpPr>
          <p:nvPr/>
        </p:nvSpPr>
        <p:spPr bwMode="auto">
          <a:xfrm>
            <a:off x="1600200" y="50577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9</a:t>
            </a:r>
          </a:p>
        </p:txBody>
      </p:sp>
      <p:sp>
        <p:nvSpPr>
          <p:cNvPr id="110" name="TextBox 58"/>
          <p:cNvSpPr txBox="1">
            <a:spLocks noChangeArrowheads="1"/>
          </p:cNvSpPr>
          <p:nvPr/>
        </p:nvSpPr>
        <p:spPr bwMode="auto">
          <a:xfrm>
            <a:off x="1390650" y="5538788"/>
            <a:ext cx="6969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cs typeface="Arial" charset="0"/>
              </a:rPr>
              <a:t>10</a:t>
            </a:r>
          </a:p>
        </p:txBody>
      </p:sp>
      <p:sp>
        <p:nvSpPr>
          <p:cNvPr id="112" name="TextBox 78"/>
          <p:cNvSpPr txBox="1">
            <a:spLocks noChangeArrowheads="1"/>
          </p:cNvSpPr>
          <p:nvPr/>
        </p:nvSpPr>
        <p:spPr bwMode="auto">
          <a:xfrm>
            <a:off x="2062163" y="1404938"/>
            <a:ext cx="338137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4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5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6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7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8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9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10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11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12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13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14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15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16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17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18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19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20</a:t>
            </a:r>
          </a:p>
        </p:txBody>
      </p:sp>
      <p:sp>
        <p:nvSpPr>
          <p:cNvPr id="115" name="TextBox 78"/>
          <p:cNvSpPr txBox="1">
            <a:spLocks noChangeArrowheads="1"/>
          </p:cNvSpPr>
          <p:nvPr/>
        </p:nvSpPr>
        <p:spPr bwMode="auto">
          <a:xfrm>
            <a:off x="2058988" y="3721100"/>
            <a:ext cx="338137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21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22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23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24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25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26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27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28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29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30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31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32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33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34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35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36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37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38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39</a:t>
            </a:r>
          </a:p>
          <a:p>
            <a:pPr algn="ctr">
              <a:defRPr/>
            </a:pPr>
            <a:r>
              <a:rPr lang="ru-RU" sz="755" dirty="0">
                <a:latin typeface="Arial Black" pitchFamily="34" charset="0"/>
              </a:rPr>
              <a:t>40</a:t>
            </a:r>
          </a:p>
        </p:txBody>
      </p:sp>
      <p:cxnSp>
        <p:nvCxnSpPr>
          <p:cNvPr id="117" name="Прямая соединительная линия 116"/>
          <p:cNvCxnSpPr/>
          <p:nvPr/>
        </p:nvCxnSpPr>
        <p:spPr>
          <a:xfrm flipV="1">
            <a:off x="2439988" y="1439863"/>
            <a:ext cx="623887" cy="3175"/>
          </a:xfrm>
          <a:prstGeom prst="line">
            <a:avLst/>
          </a:prstGeom>
          <a:ln>
            <a:solidFill>
              <a:srgbClr val="0070C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3082925" y="1258888"/>
            <a:ext cx="963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Начало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3082925" y="2058988"/>
            <a:ext cx="1357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Окончание</a:t>
            </a:r>
          </a:p>
        </p:txBody>
      </p:sp>
      <p:cxnSp>
        <p:nvCxnSpPr>
          <p:cNvPr id="121" name="Прямая соединительная линия 120"/>
          <p:cNvCxnSpPr/>
          <p:nvPr/>
        </p:nvCxnSpPr>
        <p:spPr>
          <a:xfrm flipV="1">
            <a:off x="2436813" y="2244725"/>
            <a:ext cx="623887" cy="1588"/>
          </a:xfrm>
          <a:prstGeom prst="line">
            <a:avLst/>
          </a:prstGeom>
          <a:ln>
            <a:solidFill>
              <a:srgbClr val="0070C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2438400" y="2830513"/>
            <a:ext cx="635000" cy="203200"/>
          </a:xfrm>
          <a:prstGeom prst="line">
            <a:avLst/>
          </a:prstGeom>
          <a:ln>
            <a:solidFill>
              <a:srgbClr val="0070C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V="1">
            <a:off x="2438400" y="3036888"/>
            <a:ext cx="635000" cy="252412"/>
          </a:xfrm>
          <a:prstGeom prst="line">
            <a:avLst/>
          </a:prstGeom>
          <a:ln>
            <a:solidFill>
              <a:srgbClr val="0070C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3078163" y="28702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1 см = 4 (</a:t>
            </a:r>
            <a:r>
              <a:rPr lang="ru-RU">
                <a:latin typeface="Times New Roman" pitchFamily="18" charset="0"/>
              </a:rPr>
              <a:t>масштабных см</a:t>
            </a:r>
            <a:r>
              <a:rPr lang="ru-RU" b="1">
                <a:latin typeface="Times New Roman" pitchFamily="18" charset="0"/>
              </a:rPr>
              <a:t>)</a:t>
            </a:r>
            <a:endParaRPr lang="ru-RU"/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5072063" y="4214813"/>
            <a:ext cx="29829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Линия</a:t>
            </a:r>
            <a:r>
              <a:rPr lang="ru-RU" b="1"/>
              <a:t> построения чертежа</a:t>
            </a:r>
          </a:p>
        </p:txBody>
      </p:sp>
      <p:sp>
        <p:nvSpPr>
          <p:cNvPr id="130" name="TextBox 129"/>
          <p:cNvSpPr txBox="1">
            <a:spLocks noChangeArrowheads="1"/>
          </p:cNvSpPr>
          <p:nvPr/>
        </p:nvSpPr>
        <p:spPr bwMode="auto">
          <a:xfrm>
            <a:off x="5072063" y="4929188"/>
            <a:ext cx="2894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Обводка контура чертежа</a:t>
            </a:r>
          </a:p>
        </p:txBody>
      </p:sp>
      <p:cxnSp>
        <p:nvCxnSpPr>
          <p:cNvPr id="132" name="Прямая соединительная линия 131"/>
          <p:cNvCxnSpPr/>
          <p:nvPr/>
        </p:nvCxnSpPr>
        <p:spPr>
          <a:xfrm rot="10800000">
            <a:off x="3814763" y="4418013"/>
            <a:ext cx="11842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10800000">
            <a:off x="3830638" y="5105400"/>
            <a:ext cx="11842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7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43" presetID="7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3000"/>
                            </p:stCondLst>
                            <p:childTnLst>
                              <p:par>
                                <p:cTn id="57" presetID="7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6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7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3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7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10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2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0"/>
                            </p:stCondLst>
                            <p:childTnLst>
                              <p:par>
                                <p:cTn id="1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6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90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30" grpId="0"/>
      <p:bldP spid="37" grpId="0"/>
      <p:bldP spid="39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2" grpId="0"/>
      <p:bldP spid="115" grpId="0"/>
      <p:bldP spid="119" grpId="0"/>
      <p:bldP spid="120" grpId="0"/>
      <p:bldP spid="126" grpId="0"/>
      <p:bldP spid="127" grpId="0"/>
      <p:bldP spid="1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81000" y="152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Чертеж ночной сорочки с цельнокроеным рукавом.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>
            <a:endCxn id="85" idx="0"/>
          </p:cNvCxnSpPr>
          <p:nvPr/>
        </p:nvCxnSpPr>
        <p:spPr bwMode="auto">
          <a:xfrm>
            <a:off x="1223786" y="2772126"/>
            <a:ext cx="2276055" cy="15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600200" y="2514600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cxnSp>
        <p:nvCxnSpPr>
          <p:cNvPr id="58" name="Прямая соединительная линия 57"/>
          <p:cNvCxnSpPr>
            <a:endCxn id="92" idx="0"/>
          </p:cNvCxnSpPr>
          <p:nvPr/>
        </p:nvCxnSpPr>
        <p:spPr bwMode="auto">
          <a:xfrm flipV="1">
            <a:off x="1222540" y="6614786"/>
            <a:ext cx="911060" cy="3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Прямая соединительная линия 70"/>
          <p:cNvCxnSpPr/>
          <p:nvPr/>
        </p:nvCxnSpPr>
        <p:spPr bwMode="auto">
          <a:xfrm>
            <a:off x="1728316" y="1220875"/>
            <a:ext cx="1773535" cy="502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Прямая соединительная линия 79"/>
          <p:cNvCxnSpPr/>
          <p:nvPr/>
        </p:nvCxnSpPr>
        <p:spPr bwMode="auto">
          <a:xfrm rot="5400000">
            <a:off x="2722558" y="1994223"/>
            <a:ext cx="1547449" cy="50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Полилиния 84"/>
          <p:cNvSpPr/>
          <p:nvPr/>
        </p:nvSpPr>
        <p:spPr bwMode="auto">
          <a:xfrm>
            <a:off x="3017520" y="2773680"/>
            <a:ext cx="482321" cy="492369"/>
          </a:xfrm>
          <a:custGeom>
            <a:avLst/>
            <a:gdLst>
              <a:gd name="connsiteX0" fmla="*/ 482321 w 482321"/>
              <a:gd name="connsiteY0" fmla="*/ 0 h 492369"/>
              <a:gd name="connsiteX1" fmla="*/ 170822 w 482321"/>
              <a:gd name="connsiteY1" fmla="*/ 150725 h 492369"/>
              <a:gd name="connsiteX2" fmla="*/ 0 w 482321"/>
              <a:gd name="connsiteY2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321" h="492369">
                <a:moveTo>
                  <a:pt x="482321" y="0"/>
                </a:moveTo>
                <a:cubicBezTo>
                  <a:pt x="366765" y="34332"/>
                  <a:pt x="251209" y="68664"/>
                  <a:pt x="170822" y="150725"/>
                </a:cubicBezTo>
                <a:cubicBezTo>
                  <a:pt x="90435" y="232786"/>
                  <a:pt x="35169" y="421193"/>
                  <a:pt x="0" y="492369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16200000" flipH="1">
            <a:off x="1647930" y="4622241"/>
            <a:ext cx="3225521" cy="49237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Прямая соединительная линия 92"/>
          <p:cNvCxnSpPr/>
          <p:nvPr/>
        </p:nvCxnSpPr>
        <p:spPr bwMode="auto">
          <a:xfrm rot="5400000">
            <a:off x="-1399235" y="3991710"/>
            <a:ext cx="5245243" cy="50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Полилиния 96"/>
          <p:cNvSpPr/>
          <p:nvPr/>
        </p:nvSpPr>
        <p:spPr bwMode="auto">
          <a:xfrm>
            <a:off x="1215501" y="1216980"/>
            <a:ext cx="513298" cy="164087"/>
          </a:xfrm>
          <a:custGeom>
            <a:avLst/>
            <a:gdLst>
              <a:gd name="connsiteX0" fmla="*/ 0 w 513298"/>
              <a:gd name="connsiteY0" fmla="*/ 157075 h 164087"/>
              <a:gd name="connsiteX1" fmla="*/ 302930 w 513298"/>
              <a:gd name="connsiteY1" fmla="*/ 157075 h 164087"/>
              <a:gd name="connsiteX2" fmla="*/ 460005 w 513298"/>
              <a:gd name="connsiteY2" fmla="*/ 115001 h 164087"/>
              <a:gd name="connsiteX3" fmla="*/ 513298 w 513298"/>
              <a:gd name="connsiteY3" fmla="*/ 0 h 16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298" h="164087">
                <a:moveTo>
                  <a:pt x="0" y="157075"/>
                </a:moveTo>
                <a:cubicBezTo>
                  <a:pt x="113131" y="160581"/>
                  <a:pt x="226263" y="164087"/>
                  <a:pt x="302930" y="157075"/>
                </a:cubicBezTo>
                <a:cubicBezTo>
                  <a:pt x="379598" y="150063"/>
                  <a:pt x="424944" y="141180"/>
                  <a:pt x="460005" y="115001"/>
                </a:cubicBezTo>
                <a:cubicBezTo>
                  <a:pt x="495066" y="88822"/>
                  <a:pt x="504182" y="44411"/>
                  <a:pt x="513298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1" name="Прямая соединительная линия 60"/>
          <p:cNvCxnSpPr>
            <a:endCxn id="81" idx="0"/>
          </p:cNvCxnSpPr>
          <p:nvPr/>
        </p:nvCxnSpPr>
        <p:spPr bwMode="auto">
          <a:xfrm>
            <a:off x="5264753" y="2769758"/>
            <a:ext cx="2276055" cy="15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5642149" y="2507902"/>
            <a:ext cx="1046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линия груди</a:t>
            </a:r>
            <a:endParaRPr lang="ru-RU" sz="1200" dirty="0"/>
          </a:p>
        </p:txBody>
      </p:sp>
      <p:cxnSp>
        <p:nvCxnSpPr>
          <p:cNvPr id="77" name="Прямая соединительная линия 76"/>
          <p:cNvCxnSpPr/>
          <p:nvPr/>
        </p:nvCxnSpPr>
        <p:spPr bwMode="auto">
          <a:xfrm>
            <a:off x="5264489" y="6612055"/>
            <a:ext cx="891853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Прямая соединительная линия 77"/>
          <p:cNvCxnSpPr/>
          <p:nvPr/>
        </p:nvCxnSpPr>
        <p:spPr bwMode="auto">
          <a:xfrm>
            <a:off x="5770265" y="1214177"/>
            <a:ext cx="1773535" cy="502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Прямая соединительная линия 78"/>
          <p:cNvCxnSpPr/>
          <p:nvPr/>
        </p:nvCxnSpPr>
        <p:spPr bwMode="auto">
          <a:xfrm rot="5400000">
            <a:off x="6757792" y="1993372"/>
            <a:ext cx="1547449" cy="50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Полилиния 80"/>
          <p:cNvSpPr/>
          <p:nvPr/>
        </p:nvSpPr>
        <p:spPr bwMode="auto">
          <a:xfrm>
            <a:off x="7058487" y="2771312"/>
            <a:ext cx="482321" cy="492369"/>
          </a:xfrm>
          <a:custGeom>
            <a:avLst/>
            <a:gdLst>
              <a:gd name="connsiteX0" fmla="*/ 482321 w 482321"/>
              <a:gd name="connsiteY0" fmla="*/ 0 h 492369"/>
              <a:gd name="connsiteX1" fmla="*/ 170822 w 482321"/>
              <a:gd name="connsiteY1" fmla="*/ 150725 h 492369"/>
              <a:gd name="connsiteX2" fmla="*/ 0 w 482321"/>
              <a:gd name="connsiteY2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321" h="492369">
                <a:moveTo>
                  <a:pt x="482321" y="0"/>
                </a:moveTo>
                <a:cubicBezTo>
                  <a:pt x="366765" y="34332"/>
                  <a:pt x="251209" y="68664"/>
                  <a:pt x="170822" y="150725"/>
                </a:cubicBezTo>
                <a:cubicBezTo>
                  <a:pt x="90435" y="232786"/>
                  <a:pt x="35169" y="421193"/>
                  <a:pt x="0" y="492369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 bwMode="auto">
          <a:xfrm rot="16200000" flipH="1">
            <a:off x="5689879" y="4615543"/>
            <a:ext cx="3225521" cy="49237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Полилиния 82"/>
          <p:cNvSpPr/>
          <p:nvPr/>
        </p:nvSpPr>
        <p:spPr bwMode="auto">
          <a:xfrm>
            <a:off x="6151728" y="6474725"/>
            <a:ext cx="1392895" cy="137786"/>
          </a:xfrm>
          <a:custGeom>
            <a:avLst/>
            <a:gdLst>
              <a:gd name="connsiteX0" fmla="*/ 0 w 1392895"/>
              <a:gd name="connsiteY0" fmla="*/ 137786 h 137786"/>
              <a:gd name="connsiteX1" fmla="*/ 1392895 w 1392895"/>
              <a:gd name="connsiteY1" fmla="*/ 0 h 13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2895" h="137786">
                <a:moveTo>
                  <a:pt x="0" y="137786"/>
                </a:moveTo>
                <a:cubicBezTo>
                  <a:pt x="565759" y="112525"/>
                  <a:pt x="1131519" y="87265"/>
                  <a:pt x="1392895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Прямая соединительная линия 83"/>
          <p:cNvCxnSpPr/>
          <p:nvPr/>
        </p:nvCxnSpPr>
        <p:spPr bwMode="auto">
          <a:xfrm rot="16200000" flipH="1">
            <a:off x="2869641" y="4216960"/>
            <a:ext cx="4781342" cy="50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Полилиния 88"/>
          <p:cNvSpPr/>
          <p:nvPr/>
        </p:nvSpPr>
        <p:spPr bwMode="auto">
          <a:xfrm>
            <a:off x="5255580" y="1202925"/>
            <a:ext cx="518643" cy="635725"/>
          </a:xfrm>
          <a:custGeom>
            <a:avLst/>
            <a:gdLst>
              <a:gd name="connsiteX0" fmla="*/ 0 w 518643"/>
              <a:gd name="connsiteY0" fmla="*/ 635725 h 635725"/>
              <a:gd name="connsiteX1" fmla="*/ 150948 w 518643"/>
              <a:gd name="connsiteY1" fmla="*/ 589280 h 635725"/>
              <a:gd name="connsiteX2" fmla="*/ 293188 w 518643"/>
              <a:gd name="connsiteY2" fmla="*/ 499291 h 635725"/>
              <a:gd name="connsiteX3" fmla="*/ 394788 w 518643"/>
              <a:gd name="connsiteY3" fmla="*/ 394788 h 635725"/>
              <a:gd name="connsiteX4" fmla="*/ 461554 w 518643"/>
              <a:gd name="connsiteY4" fmla="*/ 278674 h 635725"/>
              <a:gd name="connsiteX5" fmla="*/ 502194 w 518643"/>
              <a:gd name="connsiteY5" fmla="*/ 153851 h 635725"/>
              <a:gd name="connsiteX6" fmla="*/ 516708 w 518643"/>
              <a:gd name="connsiteY6" fmla="*/ 46445 h 635725"/>
              <a:gd name="connsiteX7" fmla="*/ 513806 w 518643"/>
              <a:gd name="connsiteY7" fmla="*/ 0 h 63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643" h="635725">
                <a:moveTo>
                  <a:pt x="0" y="635725"/>
                </a:moveTo>
                <a:cubicBezTo>
                  <a:pt x="51041" y="623872"/>
                  <a:pt x="102083" y="612019"/>
                  <a:pt x="150948" y="589280"/>
                </a:cubicBezTo>
                <a:cubicBezTo>
                  <a:pt x="199813" y="566541"/>
                  <a:pt x="252548" y="531706"/>
                  <a:pt x="293188" y="499291"/>
                </a:cubicBezTo>
                <a:cubicBezTo>
                  <a:pt x="333828" y="466876"/>
                  <a:pt x="366727" y="431558"/>
                  <a:pt x="394788" y="394788"/>
                </a:cubicBezTo>
                <a:cubicBezTo>
                  <a:pt x="422849" y="358019"/>
                  <a:pt x="443653" y="318830"/>
                  <a:pt x="461554" y="278674"/>
                </a:cubicBezTo>
                <a:cubicBezTo>
                  <a:pt x="479455" y="238518"/>
                  <a:pt x="493002" y="192556"/>
                  <a:pt x="502194" y="153851"/>
                </a:cubicBezTo>
                <a:cubicBezTo>
                  <a:pt x="511386" y="115146"/>
                  <a:pt x="514773" y="72087"/>
                  <a:pt x="516708" y="46445"/>
                </a:cubicBezTo>
                <a:cubicBezTo>
                  <a:pt x="518643" y="20803"/>
                  <a:pt x="514290" y="8708"/>
                  <a:pt x="513806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Полилиния 91"/>
          <p:cNvSpPr/>
          <p:nvPr/>
        </p:nvSpPr>
        <p:spPr bwMode="auto">
          <a:xfrm>
            <a:off x="2133600" y="6477000"/>
            <a:ext cx="1392895" cy="137786"/>
          </a:xfrm>
          <a:custGeom>
            <a:avLst/>
            <a:gdLst>
              <a:gd name="connsiteX0" fmla="*/ 0 w 1392895"/>
              <a:gd name="connsiteY0" fmla="*/ 137786 h 137786"/>
              <a:gd name="connsiteX1" fmla="*/ 1392895 w 1392895"/>
              <a:gd name="connsiteY1" fmla="*/ 0 h 13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2895" h="137786">
                <a:moveTo>
                  <a:pt x="0" y="137786"/>
                </a:moveTo>
                <a:cubicBezTo>
                  <a:pt x="565759" y="112525"/>
                  <a:pt x="1131519" y="87265"/>
                  <a:pt x="1392895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524000" y="3962400"/>
            <a:ext cx="967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Спинка</a:t>
            </a:r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5715000" y="4038600"/>
            <a:ext cx="865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Перед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914400" y="1981200"/>
            <a:ext cx="4253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д</a:t>
            </a:r>
            <a:endParaRPr lang="ru-RU" sz="1400" dirty="0" smtClean="0"/>
          </a:p>
          <a:p>
            <a:r>
              <a:rPr lang="ru-RU" sz="1400" dirty="0" smtClean="0"/>
              <a:t>и</a:t>
            </a:r>
          </a:p>
          <a:p>
            <a:r>
              <a:rPr lang="ru-RU" sz="1400" dirty="0" err="1" smtClean="0"/>
              <a:t>н</a:t>
            </a:r>
            <a:endParaRPr lang="ru-RU" sz="1400" dirty="0" smtClean="0"/>
          </a:p>
          <a:p>
            <a:r>
              <a:rPr lang="ru-RU" sz="1400" dirty="0" smtClean="0"/>
              <a:t>а</a:t>
            </a:r>
            <a:endParaRPr lang="ru-RU" sz="1400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914400" y="5029200"/>
            <a:ext cx="285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сгиб</a:t>
            </a:r>
            <a:endParaRPr lang="ru-RU" sz="1400" dirty="0"/>
          </a:p>
        </p:txBody>
      </p:sp>
      <p:sp>
        <p:nvSpPr>
          <p:cNvPr id="102" name="TextBox 101"/>
          <p:cNvSpPr txBox="1"/>
          <p:nvPr/>
        </p:nvSpPr>
        <p:spPr>
          <a:xfrm>
            <a:off x="4953000" y="2133600"/>
            <a:ext cx="4253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д</a:t>
            </a:r>
            <a:endParaRPr lang="ru-RU" sz="1400" dirty="0" smtClean="0"/>
          </a:p>
          <a:p>
            <a:r>
              <a:rPr lang="ru-RU" sz="1400" dirty="0" smtClean="0"/>
              <a:t>и</a:t>
            </a:r>
          </a:p>
          <a:p>
            <a:r>
              <a:rPr lang="ru-RU" sz="1400" dirty="0" err="1" smtClean="0"/>
              <a:t>н</a:t>
            </a:r>
            <a:endParaRPr lang="ru-RU" sz="1400" dirty="0" smtClean="0"/>
          </a:p>
          <a:p>
            <a:r>
              <a:rPr lang="ru-RU" sz="1400" dirty="0" smtClean="0"/>
              <a:t>а</a:t>
            </a:r>
            <a:endParaRPr lang="ru-RU" sz="1400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4953000" y="5334000"/>
            <a:ext cx="285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сгиб</a:t>
            </a:r>
            <a:endParaRPr lang="ru-RU" sz="1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5867400" y="914400"/>
            <a:ext cx="1239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плеча</a:t>
            </a:r>
            <a:endParaRPr lang="ru-RU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1828800" y="914400"/>
            <a:ext cx="1225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плеча</a:t>
            </a:r>
            <a:endParaRPr lang="ru-RU" sz="1400" dirty="0"/>
          </a:p>
        </p:txBody>
      </p:sp>
      <p:sp>
        <p:nvSpPr>
          <p:cNvPr id="106" name="TextBox 105"/>
          <p:cNvSpPr txBox="1"/>
          <p:nvPr/>
        </p:nvSpPr>
        <p:spPr>
          <a:xfrm>
            <a:off x="7543800" y="1447800"/>
            <a:ext cx="22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з</a:t>
            </a:r>
            <a:endParaRPr lang="ru-RU" dirty="0"/>
          </a:p>
        </p:txBody>
      </p:sp>
      <p:sp>
        <p:nvSpPr>
          <p:cNvPr id="107" name="TextBox 106"/>
          <p:cNvSpPr txBox="1"/>
          <p:nvPr/>
        </p:nvSpPr>
        <p:spPr>
          <a:xfrm>
            <a:off x="7772400" y="1219200"/>
            <a:ext cx="28405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у</a:t>
            </a:r>
          </a:p>
          <a:p>
            <a:r>
              <a:rPr lang="ru-RU" sz="1400" dirty="0" smtClean="0"/>
              <a:t>к</a:t>
            </a:r>
          </a:p>
          <a:p>
            <a:r>
              <a:rPr lang="ru-RU" sz="1400" dirty="0" smtClean="0"/>
              <a:t>а</a:t>
            </a:r>
          </a:p>
          <a:p>
            <a:r>
              <a:rPr lang="ru-RU" sz="1400" dirty="0" smtClean="0"/>
              <a:t>в</a:t>
            </a:r>
          </a:p>
          <a:p>
            <a:r>
              <a:rPr lang="ru-RU" sz="1400" dirty="0" smtClean="0"/>
              <a:t>а</a:t>
            </a:r>
          </a:p>
          <a:p>
            <a:endParaRPr lang="ru-RU" sz="1400" dirty="0"/>
          </a:p>
        </p:txBody>
      </p:sp>
      <p:sp>
        <p:nvSpPr>
          <p:cNvPr id="108" name="TextBox 107"/>
          <p:cNvSpPr txBox="1"/>
          <p:nvPr/>
        </p:nvSpPr>
        <p:spPr>
          <a:xfrm>
            <a:off x="3505200" y="1524000"/>
            <a:ext cx="22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з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3733800" y="1219200"/>
            <a:ext cx="28405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у</a:t>
            </a:r>
          </a:p>
          <a:p>
            <a:r>
              <a:rPr lang="ru-RU" sz="1400" dirty="0" smtClean="0"/>
              <a:t>к</a:t>
            </a:r>
          </a:p>
          <a:p>
            <a:r>
              <a:rPr lang="ru-RU" sz="1400" dirty="0" smtClean="0"/>
              <a:t>а</a:t>
            </a:r>
          </a:p>
          <a:p>
            <a:r>
              <a:rPr lang="ru-RU" sz="1400" dirty="0" smtClean="0"/>
              <a:t>в</a:t>
            </a:r>
          </a:p>
          <a:p>
            <a:r>
              <a:rPr lang="ru-RU" sz="1400" dirty="0" smtClean="0"/>
              <a:t>а</a:t>
            </a:r>
          </a:p>
          <a:p>
            <a:endParaRPr lang="ru-RU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4038600" y="1143000"/>
            <a:ext cx="16384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горловины</a:t>
            </a:r>
            <a:endParaRPr lang="ru-RU" sz="1400" dirty="0"/>
          </a:p>
        </p:txBody>
      </p:sp>
      <p:cxnSp>
        <p:nvCxnSpPr>
          <p:cNvPr id="112" name="Прямая со стрелкой 111"/>
          <p:cNvCxnSpPr>
            <a:endCxn id="89" idx="3"/>
          </p:cNvCxnSpPr>
          <p:nvPr/>
        </p:nvCxnSpPr>
        <p:spPr bwMode="auto">
          <a:xfrm>
            <a:off x="4880830" y="1375224"/>
            <a:ext cx="769538" cy="2224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152400" y="838200"/>
            <a:ext cx="16384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горловины</a:t>
            </a:r>
            <a:endParaRPr lang="ru-RU" sz="1400" dirty="0"/>
          </a:p>
        </p:txBody>
      </p:sp>
      <p:cxnSp>
        <p:nvCxnSpPr>
          <p:cNvPr id="119" name="Прямая со стрелкой 118"/>
          <p:cNvCxnSpPr>
            <a:endCxn id="97" idx="1"/>
          </p:cNvCxnSpPr>
          <p:nvPr/>
        </p:nvCxnSpPr>
        <p:spPr bwMode="auto">
          <a:xfrm>
            <a:off x="908092" y="1054141"/>
            <a:ext cx="610339" cy="3199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TextBox 120"/>
          <p:cNvSpPr txBox="1"/>
          <p:nvPr/>
        </p:nvSpPr>
        <p:spPr>
          <a:xfrm rot="21035114">
            <a:off x="3176035" y="3376809"/>
            <a:ext cx="4253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smtClean="0"/>
              <a:t>к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smtClean="0"/>
              <a:t>в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err="1" smtClean="0"/>
              <a:t>й</a:t>
            </a:r>
            <a:endParaRPr lang="ru-RU" sz="1400" dirty="0" smtClean="0"/>
          </a:p>
        </p:txBody>
      </p:sp>
      <p:sp>
        <p:nvSpPr>
          <p:cNvPr id="122" name="TextBox 121"/>
          <p:cNvSpPr txBox="1"/>
          <p:nvPr/>
        </p:nvSpPr>
        <p:spPr>
          <a:xfrm rot="21035114">
            <a:off x="7214635" y="3148208"/>
            <a:ext cx="4253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smtClean="0"/>
              <a:t>к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smtClean="0"/>
              <a:t>в</a:t>
            </a:r>
          </a:p>
          <a:p>
            <a:r>
              <a:rPr lang="ru-RU" sz="1400" dirty="0" smtClean="0"/>
              <a:t>о</a:t>
            </a:r>
          </a:p>
          <a:p>
            <a:r>
              <a:rPr lang="ru-RU" sz="1400" dirty="0" err="1" smtClean="0"/>
              <a:t>й</a:t>
            </a:r>
            <a:endParaRPr lang="ru-RU" sz="1400" dirty="0" smtClean="0"/>
          </a:p>
        </p:txBody>
      </p:sp>
      <p:sp>
        <p:nvSpPr>
          <p:cNvPr id="123" name="TextBox 122"/>
          <p:cNvSpPr txBox="1"/>
          <p:nvPr/>
        </p:nvSpPr>
        <p:spPr>
          <a:xfrm rot="21035114">
            <a:off x="3427972" y="5133762"/>
            <a:ext cx="425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з</a:t>
            </a:r>
            <a:endParaRPr lang="ru-RU" sz="1400" dirty="0" smtClean="0"/>
          </a:p>
        </p:txBody>
      </p:sp>
      <p:sp>
        <p:nvSpPr>
          <p:cNvPr id="124" name="TextBox 123"/>
          <p:cNvSpPr txBox="1"/>
          <p:nvPr/>
        </p:nvSpPr>
        <p:spPr>
          <a:xfrm rot="21035114">
            <a:off x="7466572" y="5057562"/>
            <a:ext cx="425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</a:t>
            </a:r>
          </a:p>
          <a:p>
            <a:r>
              <a:rPr lang="ru-RU" sz="1400" dirty="0" smtClean="0"/>
              <a:t>р</a:t>
            </a:r>
          </a:p>
          <a:p>
            <a:r>
              <a:rPr lang="ru-RU" sz="1400" dirty="0" smtClean="0"/>
              <a:t>е</a:t>
            </a:r>
          </a:p>
          <a:p>
            <a:r>
              <a:rPr lang="ru-RU" sz="1400" dirty="0" err="1" smtClean="0"/>
              <a:t>з</a:t>
            </a:r>
            <a:endParaRPr lang="ru-RU" sz="1400" dirty="0" smtClean="0"/>
          </a:p>
        </p:txBody>
      </p:sp>
      <p:sp>
        <p:nvSpPr>
          <p:cNvPr id="125" name="TextBox 124"/>
          <p:cNvSpPr txBox="1"/>
          <p:nvPr/>
        </p:nvSpPr>
        <p:spPr>
          <a:xfrm>
            <a:off x="1676400" y="6248400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низа</a:t>
            </a:r>
            <a:endParaRPr lang="ru-RU" sz="1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715000" y="6248400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линия низа</a:t>
            </a:r>
            <a:endParaRPr lang="ru-RU" sz="1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7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6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5" grpId="0"/>
      <p:bldP spid="85" grpId="0" animBg="1"/>
      <p:bldP spid="97" grpId="0" animBg="1"/>
      <p:bldP spid="63" grpId="0"/>
      <p:bldP spid="81" grpId="0" animBg="1"/>
      <p:bldP spid="83" grpId="0" animBg="1"/>
      <p:bldP spid="89" grpId="0" animBg="1"/>
      <p:bldP spid="92" grpId="0" animBg="1"/>
      <p:bldP spid="95" grpId="0"/>
      <p:bldP spid="96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8" grpId="0"/>
      <p:bldP spid="121" grpId="0"/>
      <p:bldP spid="122" grpId="0"/>
      <p:bldP spid="123" grpId="0"/>
      <p:bldP spid="124" grpId="0"/>
      <p:bldP spid="125" grpId="0"/>
      <p:bldP spid="1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57200" y="1371600"/>
            <a:ext cx="825302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Построение чертежа</a:t>
            </a:r>
          </a:p>
          <a:p>
            <a:pPr algn="ctr"/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ночной сорочки с цельнокроеным рукавом</a:t>
            </a:r>
            <a:endParaRPr lang="ru-RU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1770</TotalTime>
  <Words>861</Words>
  <Application>Microsoft PowerPoint</Application>
  <PresentationFormat>Экран (4:3)</PresentationFormat>
  <Paragraphs>445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Тема1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 </vt:lpstr>
      <vt:lpstr>Слайд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Оленька</cp:lastModifiedBy>
  <cp:revision>228</cp:revision>
  <cp:lastPrinted>1601-01-01T00:00:00Z</cp:lastPrinted>
  <dcterms:created xsi:type="dcterms:W3CDTF">1601-01-01T00:00:00Z</dcterms:created>
  <dcterms:modified xsi:type="dcterms:W3CDTF">2016-08-08T11:29:58Z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