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76" r:id="rId2"/>
    <p:sldId id="286" r:id="rId3"/>
    <p:sldId id="278" r:id="rId4"/>
    <p:sldId id="283" r:id="rId5"/>
    <p:sldId id="277" r:id="rId6"/>
    <p:sldId id="259" r:id="rId7"/>
    <p:sldId id="262" r:id="rId8"/>
    <p:sldId id="279" r:id="rId9"/>
    <p:sldId id="280" r:id="rId10"/>
    <p:sldId id="281" r:id="rId11"/>
    <p:sldId id="287" r:id="rId12"/>
    <p:sldId id="285" r:id="rId13"/>
    <p:sldId id="284" r:id="rId14"/>
    <p:sldId id="282" r:id="rId15"/>
    <p:sldId id="265" r:id="rId1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472" autoAdjust="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E3C96955-F617-4052-B5E3-BDF871FA309F}" type="datetimeFigureOut">
              <a:rPr lang="ru-RU"/>
              <a:pPr>
                <a:defRPr/>
              </a:pPr>
              <a:t>05.08.2016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2FD005D-3917-4C16-8A27-A00439BACAB4}"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E64F15B7-1742-4C08-AF2E-AF62EC72D7BD}" type="datetimeFigureOut">
              <a:rPr lang="ru-RU"/>
              <a:pPr>
                <a:defRPr/>
              </a:pPr>
              <a:t>05.08.2016</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86F742C8-3547-4B20-92C4-52729B8B98C0}" type="slidenum">
              <a:rPr lang="ru-RU"/>
              <a:pPr>
                <a:defRPr/>
              </a:pPr>
              <a:t>‹#›</a:t>
            </a:fld>
            <a:endParaRPr lang="ru-RU" dirty="0"/>
          </a:p>
        </p:txBody>
      </p:sp>
    </p:spTree>
  </p:cSld>
  <p:clrMapOvr>
    <a:masterClrMapping/>
  </p:clrMapOvr>
  <p:transition spd="med">
    <p:fade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56CD105-42D4-4316-8843-F7CE4DDD5D90}" type="datetimeFigureOut">
              <a:rPr lang="ru-RU"/>
              <a:pPr>
                <a:defRPr/>
              </a:pPr>
              <a:t>05.08.2016</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969ACA7-846E-4CEA-938A-CBACFB8036E3}" type="slidenum">
              <a:rPr lang="ru-RU"/>
              <a:pPr>
                <a:defRPr/>
              </a:pPr>
              <a:t>‹#›</a:t>
            </a:fld>
            <a:endParaRPr lang="ru-RU" dirty="0"/>
          </a:p>
        </p:txBody>
      </p:sp>
    </p:spTree>
  </p:cSld>
  <p:clrMapOvr>
    <a:masterClrMapping/>
  </p:clrMapOvr>
  <p:transition spd="med">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E8DF81A2-7BB8-4C73-A11A-0170BC313294}" type="datetimeFigureOut">
              <a:rPr lang="ru-RU"/>
              <a:pPr>
                <a:defRPr/>
              </a:pPr>
              <a:t>05.08.2016</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6847B7C-AD70-415E-8B8C-39705A620944}" type="slidenum">
              <a:rPr lang="ru-RU"/>
              <a:pPr>
                <a:defRPr/>
              </a:pPr>
              <a:t>‹#›</a:t>
            </a:fld>
            <a:endParaRPr lang="ru-RU" dirty="0"/>
          </a:p>
        </p:txBody>
      </p:sp>
    </p:spTree>
  </p:cSld>
  <p:clrMapOvr>
    <a:masterClrMapping/>
  </p:clrMapOvr>
  <p:transition spd="med">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49A8E19-2C6A-401D-88FF-98D03F166FB5}" type="datetimeFigureOut">
              <a:rPr lang="ru-RU"/>
              <a:pPr>
                <a:defRPr/>
              </a:pPr>
              <a:t>05.08.2016</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13C485B-4650-4F8F-BD1F-B8B00B6E097A}" type="slidenum">
              <a:rPr lang="ru-RU"/>
              <a:pPr>
                <a:defRPr/>
              </a:pPr>
              <a:t>‹#›</a:t>
            </a:fld>
            <a:endParaRPr lang="ru-RU" dirty="0"/>
          </a:p>
        </p:txBody>
      </p:sp>
    </p:spTree>
  </p:cSld>
  <p:clrMapOvr>
    <a:masterClrMapping/>
  </p:clrMapOvr>
  <p:transition spd="med">
    <p:fade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5AF7FDC0-1D14-4189-A893-D5D0142FF17B}" type="datetimeFigureOut">
              <a:rPr lang="ru-RU"/>
              <a:pPr>
                <a:defRPr/>
              </a:pPr>
              <a:t>05.08.2016</a:t>
            </a:fld>
            <a:endParaRPr lang="ru-RU" dirty="0"/>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55E2EE5-96AE-4B9D-8C7A-85242F3177F9}" type="slidenum">
              <a:rPr lang="ru-RU"/>
              <a:pPr>
                <a:defRPr/>
              </a:pPr>
              <a:t>‹#›</a:t>
            </a:fld>
            <a:endParaRPr lang="ru-RU" dirty="0"/>
          </a:p>
        </p:txBody>
      </p:sp>
    </p:spTree>
  </p:cSld>
  <p:clrMapOvr>
    <a:masterClrMapping/>
  </p:clrMapOvr>
  <p:transition spd="med">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72EAA1C2-69B7-4046-B273-6D282673A10E}" type="datetimeFigureOut">
              <a:rPr lang="ru-RU"/>
              <a:pPr>
                <a:defRPr/>
              </a:pPr>
              <a:t>05.08.2016</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3D47C277-EB0D-4CF1-94DD-03E8981503BB}" type="slidenum">
              <a:rPr lang="ru-RU"/>
              <a:pPr>
                <a:defRPr/>
              </a:pPr>
              <a:t>‹#›</a:t>
            </a:fld>
            <a:endParaRPr lang="ru-RU" dirty="0"/>
          </a:p>
        </p:txBody>
      </p:sp>
    </p:spTree>
  </p:cSld>
  <p:clrMapOvr>
    <a:masterClrMapping/>
  </p:clrMapOvr>
  <p:transition spd="med">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0443BC5B-D3D1-4436-A942-30B37737B6BD}" type="datetimeFigureOut">
              <a:rPr lang="ru-RU"/>
              <a:pPr>
                <a:defRPr/>
              </a:pPr>
              <a:t>05.08.2016</a:t>
            </a:fld>
            <a:endParaRPr lang="ru-RU" dirty="0"/>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5437C324-B74D-4CDB-A58E-C5CAA7EE7E1A}" type="slidenum">
              <a:rPr lang="ru-RU"/>
              <a:pPr>
                <a:defRPr/>
              </a:pPr>
              <a:t>‹#›</a:t>
            </a:fld>
            <a:endParaRPr lang="ru-RU" dirty="0"/>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5FED6BC6-5014-482B-AC83-9AB5C72A735B}" type="datetimeFigureOut">
              <a:rPr lang="ru-RU"/>
              <a:pPr>
                <a:defRPr/>
              </a:pPr>
              <a:t>05.08.2016</a:t>
            </a:fld>
            <a:endParaRPr lang="ru-RU" dirty="0"/>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02AD31D3-D904-4BC3-AA87-7D50EECF20CA}" type="slidenum">
              <a:rPr lang="ru-RU"/>
              <a:pPr>
                <a:defRPr/>
              </a:pPr>
              <a:t>‹#›</a:t>
            </a:fld>
            <a:endParaRPr lang="ru-RU" dirty="0"/>
          </a:p>
        </p:txBody>
      </p:sp>
    </p:spTree>
  </p:cSld>
  <p:clrMapOvr>
    <a:masterClrMapping/>
  </p:clrMapOvr>
  <p:transition spd="med">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47231FF0-2607-4DA5-8410-DD2761AEA4BC}" type="datetimeFigureOut">
              <a:rPr lang="ru-RU"/>
              <a:pPr>
                <a:defRPr/>
              </a:pPr>
              <a:t>05.08.2016</a:t>
            </a:fld>
            <a:endParaRPr lang="ru-RU" dirty="0"/>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2B7FDC3C-2A8B-4890-AA4F-8CF42257C01B}" type="slidenum">
              <a:rPr lang="ru-RU"/>
              <a:pPr>
                <a:defRPr/>
              </a:pPr>
              <a:t>‹#›</a:t>
            </a:fld>
            <a:endParaRPr lang="ru-RU" dirty="0"/>
          </a:p>
        </p:txBody>
      </p:sp>
    </p:spTree>
  </p:cSld>
  <p:clrMapOvr>
    <a:masterClrMapping/>
  </p:clrMapOvr>
  <p:transition spd="med">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AC7B93B-BBDC-445D-AFC7-F9033C5AC4C2}" type="datetimeFigureOut">
              <a:rPr lang="ru-RU"/>
              <a:pPr>
                <a:defRPr/>
              </a:pPr>
              <a:t>05.08.2016</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EC25BA7-D30C-4610-AC06-0A1BAAC8F0FB}" type="slidenum">
              <a:rPr lang="ru-RU"/>
              <a:pPr>
                <a:defRPr/>
              </a:pPr>
              <a:t>‹#›</a:t>
            </a:fld>
            <a:endParaRPr lang="ru-RU" dirty="0"/>
          </a:p>
        </p:txBody>
      </p:sp>
    </p:spTree>
  </p:cSld>
  <p:clrMapOvr>
    <a:masterClrMapping/>
  </p:clrMapOvr>
  <p:transition spd="med">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10CF28F3-C23C-4CA7-B108-09E9758B52AD}" type="datetimeFigureOut">
              <a:rPr lang="ru-RU"/>
              <a:pPr>
                <a:defRPr/>
              </a:pPr>
              <a:t>05.08.2016</a:t>
            </a:fld>
            <a:endParaRPr lang="ru-RU" dirty="0"/>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CC107B68-F6F3-4CAD-8B33-470EF4B8870D}" type="slidenum">
              <a:rPr lang="ru-RU"/>
              <a:pPr>
                <a:defRPr/>
              </a:pPr>
              <a:t>‹#›</a:t>
            </a:fld>
            <a:endParaRPr lang="ru-RU" dirty="0"/>
          </a:p>
        </p:txBody>
      </p:sp>
    </p:spTree>
  </p:cSld>
  <p:clrMapOvr>
    <a:masterClrMapping/>
  </p:clrMapOvr>
  <p:transition spd="med">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alphaModFix amt="22000"/>
            <a:lum/>
          </a:blip>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629F3278-A059-4426-8786-1CB1A19EADAA}" type="datetimeFigureOut">
              <a:rPr lang="ru-RU"/>
              <a:pPr>
                <a:defRPr/>
              </a:pPr>
              <a:t>05.08.2016</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dirty="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1ED4174E-3E04-4DD1-BEA5-338D800BF0E4}"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ransition spd="med">
    <p:fade thruBlk="1"/>
  </p:transition>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D:\desktop\&#1089;&#1077;&#1084;&#1080;&#1085;&#1072;&#1088;\&#1055;&#1088;&#1080;&#1083;&#1086;&#1078;&#1077;&#1085;&#1080;&#1103;\&#1055;&#1088;&#1080;&#1083;&#1086;&#1078;&#1077;&#1085;&#1080;&#1077;%205%20Visit%20ZSL%20London%20Zoo%20for%20a%20fun%20family%20day%20out!.mp4"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video" Target="file:///D:\desktop\&#1089;&#1077;&#1084;&#1080;&#1085;&#1072;&#1088;\&#1055;&#1088;&#1080;&#1083;&#1086;&#1078;&#1077;&#1085;&#1080;&#1103;\&#1055;&#1088;&#1080;&#1083;&#1086;&#1078;&#1077;&#1085;&#1080;&#1077;%201%20&#1054;%20&#1051;&#1086;&#1085;&#1076;&#1086;&#1085;&#1077;.mp4"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332656"/>
            <a:ext cx="8280920" cy="1440160"/>
          </a:xfrm>
        </p:spPr>
        <p:txBody>
          <a:bodyPr/>
          <a:lstStyle/>
          <a:p>
            <a:r>
              <a:rPr lang="en-US" sz="5400" b="1" i="1" dirty="0" smtClean="0">
                <a:latin typeface="Times New Roman" pitchFamily="18" charset="0"/>
                <a:cs typeface="Times New Roman" pitchFamily="18" charset="0"/>
              </a:rPr>
              <a:t>Our trip about London</a:t>
            </a:r>
            <a:r>
              <a:rPr lang="en-US" i="1" dirty="0" smtClean="0"/>
              <a:t/>
            </a:r>
            <a:br>
              <a:rPr lang="en-US" i="1" dirty="0" smtClean="0"/>
            </a:br>
            <a:r>
              <a:rPr lang="en-US" dirty="0" smtClean="0"/>
              <a:t> </a:t>
            </a:r>
            <a:endParaRPr lang="en-US" dirty="0"/>
          </a:p>
        </p:txBody>
      </p:sp>
      <p:sp>
        <p:nvSpPr>
          <p:cNvPr id="3" name="Подзаголовок 2"/>
          <p:cNvSpPr>
            <a:spLocks noGrp="1"/>
          </p:cNvSpPr>
          <p:nvPr>
            <p:ph type="subTitle" idx="1"/>
          </p:nvPr>
        </p:nvSpPr>
        <p:spPr>
          <a:xfrm>
            <a:off x="323528" y="1052736"/>
            <a:ext cx="8640960" cy="5544616"/>
          </a:xfrm>
        </p:spPr>
        <p:txBody>
          <a:bodyPr/>
          <a:lstStyle/>
          <a:p>
            <a:r>
              <a:rPr lang="ru-RU" b="1" dirty="0" smtClean="0">
                <a:solidFill>
                  <a:schemeClr val="accent4">
                    <a:lumMod val="50000"/>
                  </a:schemeClr>
                </a:solidFill>
                <a:latin typeface="Times New Roman" pitchFamily="18" charset="0"/>
                <a:cs typeface="Times New Roman" pitchFamily="18" charset="0"/>
              </a:rPr>
              <a:t>Открытый урок по английскому языку </a:t>
            </a:r>
          </a:p>
          <a:p>
            <a:r>
              <a:rPr lang="ru-RU" b="1" dirty="0" smtClean="0">
                <a:solidFill>
                  <a:schemeClr val="accent4">
                    <a:lumMod val="50000"/>
                  </a:schemeClr>
                </a:solidFill>
                <a:latin typeface="Times New Roman" pitchFamily="18" charset="0"/>
                <a:cs typeface="Times New Roman" pitchFamily="18" charset="0"/>
              </a:rPr>
              <a:t>в 6 «Б» классе </a:t>
            </a:r>
          </a:p>
          <a:p>
            <a:r>
              <a:rPr lang="ru-RU" b="1" dirty="0" smtClean="0">
                <a:solidFill>
                  <a:schemeClr val="accent4">
                    <a:lumMod val="50000"/>
                  </a:schemeClr>
                </a:solidFill>
                <a:latin typeface="Times New Roman" pitchFamily="18" charset="0"/>
                <a:cs typeface="Times New Roman" pitchFamily="18" charset="0"/>
              </a:rPr>
              <a:t>на тему «Путешествие по Лондону»</a:t>
            </a:r>
          </a:p>
          <a:p>
            <a:endParaRPr lang="ru-RU" b="1" dirty="0" smtClean="0">
              <a:solidFill>
                <a:schemeClr val="accent4">
                  <a:lumMod val="50000"/>
                </a:schemeClr>
              </a:solidFill>
              <a:latin typeface="Times New Roman" pitchFamily="18" charset="0"/>
              <a:cs typeface="Times New Roman" pitchFamily="18" charset="0"/>
            </a:endParaRPr>
          </a:p>
          <a:p>
            <a:endParaRPr lang="ru-RU" b="1" dirty="0" smtClean="0">
              <a:solidFill>
                <a:schemeClr val="accent4">
                  <a:lumMod val="50000"/>
                </a:schemeClr>
              </a:solidFill>
              <a:latin typeface="Times New Roman" pitchFamily="18" charset="0"/>
              <a:cs typeface="Times New Roman" pitchFamily="18" charset="0"/>
            </a:endParaRPr>
          </a:p>
          <a:p>
            <a:r>
              <a:rPr lang="ru-RU" b="1" dirty="0" smtClean="0">
                <a:solidFill>
                  <a:schemeClr val="accent4">
                    <a:lumMod val="50000"/>
                  </a:schemeClr>
                </a:solidFill>
                <a:latin typeface="Times New Roman" pitchFamily="18" charset="0"/>
                <a:cs typeface="Times New Roman" pitchFamily="18" charset="0"/>
              </a:rPr>
              <a:t>учителя: </a:t>
            </a:r>
          </a:p>
          <a:p>
            <a:pPr algn="r"/>
            <a:endParaRPr lang="ru-RU" b="1" dirty="0" smtClean="0">
              <a:solidFill>
                <a:schemeClr val="accent4">
                  <a:lumMod val="50000"/>
                </a:schemeClr>
              </a:solidFill>
              <a:latin typeface="Times New Roman" pitchFamily="18" charset="0"/>
              <a:cs typeface="Times New Roman" pitchFamily="18" charset="0"/>
            </a:endParaRPr>
          </a:p>
          <a:p>
            <a:pPr algn="l"/>
            <a:r>
              <a:rPr lang="ru-RU" b="1" dirty="0" smtClean="0">
                <a:solidFill>
                  <a:schemeClr val="accent4">
                    <a:lumMod val="50000"/>
                  </a:schemeClr>
                </a:solidFill>
                <a:latin typeface="Times New Roman" pitchFamily="18" charset="0"/>
                <a:cs typeface="Times New Roman" pitchFamily="18" charset="0"/>
              </a:rPr>
              <a:t>  </a:t>
            </a:r>
          </a:p>
          <a:p>
            <a:pPr algn="l"/>
            <a:r>
              <a:rPr lang="ru-RU" b="1" dirty="0" smtClean="0">
                <a:solidFill>
                  <a:schemeClr val="accent4">
                    <a:lumMod val="50000"/>
                  </a:schemeClr>
                </a:solidFill>
                <a:latin typeface="Times New Roman" pitchFamily="18" charset="0"/>
                <a:cs typeface="Times New Roman" pitchFamily="18" charset="0"/>
              </a:rPr>
              <a:t> Синицына Л.А.                          Галинская Т.С.</a:t>
            </a:r>
          </a:p>
          <a:p>
            <a:r>
              <a:rPr lang="en-US" sz="1600" b="1" dirty="0" smtClean="0">
                <a:solidFill>
                  <a:schemeClr val="accent4">
                    <a:lumMod val="50000"/>
                  </a:schemeClr>
                </a:solidFill>
                <a:latin typeface="Times New Roman" pitchFamily="18" charset="0"/>
                <a:cs typeface="Times New Roman" pitchFamily="18" charset="0"/>
              </a:rPr>
              <a:t>2016 </a:t>
            </a:r>
            <a:r>
              <a:rPr lang="ru-RU" sz="1600" b="1" dirty="0" smtClean="0">
                <a:solidFill>
                  <a:schemeClr val="accent4">
                    <a:lumMod val="50000"/>
                  </a:schemeClr>
                </a:solidFill>
                <a:latin typeface="Times New Roman" pitchFamily="18" charset="0"/>
                <a:cs typeface="Times New Roman" pitchFamily="18" charset="0"/>
              </a:rPr>
              <a:t>год</a:t>
            </a:r>
          </a:p>
          <a:p>
            <a:r>
              <a:rPr lang="ru-RU" dirty="0" smtClean="0">
                <a:solidFill>
                  <a:schemeClr val="accent4">
                    <a:lumMod val="50000"/>
                  </a:schemeClr>
                </a:solidFill>
                <a:latin typeface="Times New Roman" pitchFamily="18" charset="0"/>
                <a:cs typeface="Times New Roman" pitchFamily="18" charset="0"/>
              </a:rPr>
              <a:t> </a:t>
            </a:r>
          </a:p>
          <a:p>
            <a:endParaRPr lang="ru-RU" dirty="0"/>
          </a:p>
        </p:txBody>
      </p:sp>
      <p:pic>
        <p:nvPicPr>
          <p:cNvPr id="1026" name="Picture 2" descr="D:\фото\моя семья\фото галинская.JPG"/>
          <p:cNvPicPr>
            <a:picLocks noChangeAspect="1" noChangeArrowheads="1"/>
          </p:cNvPicPr>
          <p:nvPr/>
        </p:nvPicPr>
        <p:blipFill>
          <a:blip r:embed="rId2" cstate="print"/>
          <a:srcRect/>
          <a:stretch>
            <a:fillRect/>
          </a:stretch>
        </p:blipFill>
        <p:spPr bwMode="auto">
          <a:xfrm>
            <a:off x="6516216" y="2924944"/>
            <a:ext cx="1908720" cy="2857001"/>
          </a:xfrm>
          <a:prstGeom prst="rect">
            <a:avLst/>
          </a:prstGeom>
          <a:noFill/>
        </p:spPr>
      </p:pic>
      <p:pic>
        <p:nvPicPr>
          <p:cNvPr id="1028" name="Picture 4" descr="D:\desktop\семинар\Синицына Лидия Анфимовна.jpg"/>
          <p:cNvPicPr>
            <a:picLocks noChangeAspect="1" noChangeArrowheads="1"/>
          </p:cNvPicPr>
          <p:nvPr/>
        </p:nvPicPr>
        <p:blipFill>
          <a:blip r:embed="rId3" cstate="print"/>
          <a:srcRect/>
          <a:stretch>
            <a:fillRect/>
          </a:stretch>
        </p:blipFill>
        <p:spPr bwMode="auto">
          <a:xfrm>
            <a:off x="539552" y="3140968"/>
            <a:ext cx="2376263" cy="2261652"/>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Picture 1" descr="D:\desktop\урок 11.02.2016\жираф.jpg"/>
          <p:cNvPicPr>
            <a:picLocks noChangeAspect="1" noChangeArrowheads="1"/>
          </p:cNvPicPr>
          <p:nvPr/>
        </p:nvPicPr>
        <p:blipFill>
          <a:blip r:embed="rId2" cstate="print"/>
          <a:srcRect/>
          <a:stretch>
            <a:fillRect/>
          </a:stretch>
        </p:blipFill>
        <p:spPr bwMode="auto">
          <a:xfrm>
            <a:off x="6732240" y="3573016"/>
            <a:ext cx="2006278" cy="3002645"/>
          </a:xfrm>
          <a:prstGeom prst="rect">
            <a:avLst/>
          </a:prstGeom>
          <a:noFill/>
        </p:spPr>
      </p:pic>
      <p:pic>
        <p:nvPicPr>
          <p:cNvPr id="8194" name="Picture 2" descr="D:\desktop\урок 11.02.2016\горилла.jpg"/>
          <p:cNvPicPr>
            <a:picLocks noChangeAspect="1" noChangeArrowheads="1"/>
          </p:cNvPicPr>
          <p:nvPr/>
        </p:nvPicPr>
        <p:blipFill>
          <a:blip r:embed="rId3" cstate="print"/>
          <a:srcRect/>
          <a:stretch>
            <a:fillRect/>
          </a:stretch>
        </p:blipFill>
        <p:spPr bwMode="auto">
          <a:xfrm>
            <a:off x="323528" y="4144378"/>
            <a:ext cx="3384376" cy="2383283"/>
          </a:xfrm>
          <a:prstGeom prst="rect">
            <a:avLst/>
          </a:prstGeom>
          <a:noFill/>
        </p:spPr>
      </p:pic>
      <p:pic>
        <p:nvPicPr>
          <p:cNvPr id="8196" name="Picture 4" descr="D:\desktop\урок 11.02.2016\brit0071.jpg"/>
          <p:cNvPicPr>
            <a:picLocks noChangeAspect="1" noChangeArrowheads="1"/>
          </p:cNvPicPr>
          <p:nvPr/>
        </p:nvPicPr>
        <p:blipFill>
          <a:blip r:embed="rId4" cstate="print"/>
          <a:srcRect/>
          <a:stretch>
            <a:fillRect/>
          </a:stretch>
        </p:blipFill>
        <p:spPr bwMode="auto">
          <a:xfrm>
            <a:off x="1331640" y="332656"/>
            <a:ext cx="5080644" cy="3615725"/>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Приложение 5</a:t>
            </a:r>
            <a:endParaRPr lang="ru-RU" dirty="0"/>
          </a:p>
        </p:txBody>
      </p:sp>
      <p:pic>
        <p:nvPicPr>
          <p:cNvPr id="4" name="Приложение 5 Visit ZSL London Zoo for a fun family day out!.mp4">
            <a:hlinkClick r:id="" action="ppaction://media"/>
          </p:cNvPr>
          <p:cNvPicPr>
            <a:picLocks noGrp="1" noRot="1" noChangeAspect="1"/>
          </p:cNvPicPr>
          <p:nvPr>
            <p:ph idx="1"/>
            <a:videoFile r:link="rId1"/>
          </p:nvPr>
        </p:nvPicPr>
        <p:blipFill>
          <a:blip r:embed="rId3" cstate="print"/>
          <a:stretch>
            <a:fillRect/>
          </a:stretch>
        </p:blipFill>
        <p:spPr>
          <a:xfrm>
            <a:off x="0" y="0"/>
            <a:ext cx="9144000" cy="6858000"/>
          </a:xfrm>
          <a:prstGeom prst="rect">
            <a:avLst/>
          </a:prstGeom>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980728"/>
          </a:xfrm>
        </p:spPr>
        <p:txBody>
          <a:bodyPr/>
          <a:lstStyle/>
          <a:p>
            <a:r>
              <a:rPr lang="en-US" sz="4800" b="1" dirty="0" smtClean="0">
                <a:solidFill>
                  <a:schemeClr val="accent4">
                    <a:lumMod val="50000"/>
                  </a:schemeClr>
                </a:solidFill>
                <a:latin typeface="Times New Roman" pitchFamily="18" charset="0"/>
                <a:cs typeface="Times New Roman" pitchFamily="18" charset="0"/>
              </a:rPr>
              <a:t>FORUM</a:t>
            </a:r>
            <a:endParaRPr lang="ru-RU" sz="4800" b="1" dirty="0">
              <a:solidFill>
                <a:schemeClr val="accent4">
                  <a:lumMod val="50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179512" y="764704"/>
            <a:ext cx="8784976" cy="6093296"/>
          </a:xfrm>
        </p:spPr>
        <p:txBody>
          <a:bodyPr/>
          <a:lstStyle/>
          <a:p>
            <a:pPr>
              <a:buNone/>
            </a:pPr>
            <a:r>
              <a:rPr lang="en-US" sz="2400" b="1" dirty="0" err="1" smtClean="0">
                <a:solidFill>
                  <a:schemeClr val="accent4">
                    <a:lumMod val="50000"/>
                  </a:schemeClr>
                </a:solidFill>
                <a:latin typeface="Times New Roman" pitchFamily="18" charset="0"/>
                <a:cs typeface="Times New Roman" pitchFamily="18" charset="0"/>
              </a:rPr>
              <a:t>Polina</a:t>
            </a:r>
            <a:r>
              <a:rPr lang="en-US" sz="2400" b="1" dirty="0" smtClean="0">
                <a:solidFill>
                  <a:schemeClr val="accent4">
                    <a:lumMod val="50000"/>
                  </a:schemeClr>
                </a:solidFill>
                <a:latin typeface="Times New Roman" pitchFamily="18" charset="0"/>
                <a:cs typeface="Times New Roman" pitchFamily="18" charset="0"/>
              </a:rPr>
              <a:t>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What are icons of Great Britain?</a:t>
            </a:r>
          </a:p>
          <a:p>
            <a:pPr>
              <a:buNone/>
            </a:pPr>
            <a:r>
              <a:rPr lang="en-US" sz="2400" b="1" dirty="0" smtClean="0">
                <a:solidFill>
                  <a:schemeClr val="accent4">
                    <a:lumMod val="50000"/>
                  </a:schemeClr>
                </a:solidFill>
                <a:latin typeface="Times New Roman" pitchFamily="18" charset="0"/>
                <a:cs typeface="Times New Roman" pitchFamily="18" charset="0"/>
              </a:rPr>
              <a:t>Liza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 How many names has the Queen got? What are they? When is the Queen`s birthday?</a:t>
            </a:r>
          </a:p>
          <a:p>
            <a:pPr>
              <a:buNone/>
            </a:pPr>
            <a:r>
              <a:rPr lang="en-US" sz="2400" b="1" dirty="0" smtClean="0">
                <a:solidFill>
                  <a:schemeClr val="accent4">
                    <a:lumMod val="50000"/>
                  </a:schemeClr>
                </a:solidFill>
                <a:latin typeface="Times New Roman" pitchFamily="18" charset="0"/>
                <a:cs typeface="Times New Roman" pitchFamily="18" charset="0"/>
              </a:rPr>
              <a:t>Andrew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Who can be a black taxi cab driver?</a:t>
            </a:r>
          </a:p>
          <a:p>
            <a:pPr>
              <a:buNone/>
            </a:pPr>
            <a:r>
              <a:rPr lang="en-US" sz="2400" b="1" dirty="0" smtClean="0">
                <a:solidFill>
                  <a:schemeClr val="accent4">
                    <a:lumMod val="50000"/>
                  </a:schemeClr>
                </a:solidFill>
                <a:latin typeface="Times New Roman" pitchFamily="18" charset="0"/>
                <a:cs typeface="Times New Roman" pitchFamily="18" charset="0"/>
              </a:rPr>
              <a:t>Alex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What can visitors do in MOMI?</a:t>
            </a:r>
          </a:p>
          <a:p>
            <a:pPr>
              <a:buNone/>
            </a:pPr>
            <a:r>
              <a:rPr lang="en-US" sz="2400" b="1" dirty="0" err="1" smtClean="0">
                <a:solidFill>
                  <a:schemeClr val="accent4">
                    <a:lumMod val="50000"/>
                  </a:schemeClr>
                </a:solidFill>
                <a:latin typeface="Times New Roman" pitchFamily="18" charset="0"/>
                <a:cs typeface="Times New Roman" pitchFamily="18" charset="0"/>
              </a:rPr>
              <a:t>Fedya</a:t>
            </a:r>
            <a:r>
              <a:rPr lang="en-US" sz="2400" b="1" dirty="0" smtClean="0">
                <a:solidFill>
                  <a:schemeClr val="accent4">
                    <a:lumMod val="50000"/>
                  </a:schemeClr>
                </a:solidFill>
                <a:latin typeface="Times New Roman" pitchFamily="18" charset="0"/>
                <a:cs typeface="Times New Roman" pitchFamily="18" charset="0"/>
              </a:rPr>
              <a:t>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When was London ZOO opened for people to visit?  Who was Guy the Gorilla?</a:t>
            </a:r>
          </a:p>
          <a:p>
            <a:pPr>
              <a:buNone/>
            </a:pPr>
            <a:r>
              <a:rPr lang="en-US" sz="2400" b="1" dirty="0" err="1" smtClean="0">
                <a:solidFill>
                  <a:schemeClr val="accent4">
                    <a:lumMod val="50000"/>
                  </a:schemeClr>
                </a:solidFill>
                <a:latin typeface="Times New Roman" pitchFamily="18" charset="0"/>
                <a:cs typeface="Times New Roman" pitchFamily="18" charset="0"/>
              </a:rPr>
              <a:t>Gor</a:t>
            </a:r>
            <a:r>
              <a:rPr lang="en-US" sz="2400" b="1" dirty="0" smtClean="0">
                <a:solidFill>
                  <a:schemeClr val="accent4">
                    <a:lumMod val="50000"/>
                  </a:schemeClr>
                </a:solidFill>
                <a:latin typeface="Times New Roman" pitchFamily="18" charset="0"/>
                <a:cs typeface="Times New Roman" pitchFamily="18" charset="0"/>
              </a:rPr>
              <a:t>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What British authors do you know?</a:t>
            </a:r>
          </a:p>
          <a:p>
            <a:endParaRPr lang="ru-RU" dirty="0"/>
          </a:p>
        </p:txBody>
      </p:sp>
      <p:pic>
        <p:nvPicPr>
          <p:cNvPr id="4" name="Picture 1" descr="D:\desktop\урок 11.02.2016\ворон.jpg"/>
          <p:cNvPicPr>
            <a:picLocks noChangeAspect="1" noChangeArrowheads="1"/>
          </p:cNvPicPr>
          <p:nvPr/>
        </p:nvPicPr>
        <p:blipFill>
          <a:blip r:embed="rId2" cstate="print"/>
          <a:srcRect/>
          <a:stretch>
            <a:fillRect/>
          </a:stretch>
        </p:blipFill>
        <p:spPr bwMode="auto">
          <a:xfrm>
            <a:off x="6804248" y="260648"/>
            <a:ext cx="1981200" cy="1828800"/>
          </a:xfrm>
          <a:prstGeom prst="rect">
            <a:avLst/>
          </a:prstGeom>
          <a:noFill/>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2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20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down)">
                                      <p:cBhvr>
                                        <p:cTn id="22" dur="20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wipe(down)">
                                      <p:cBhvr>
                                        <p:cTn id="27" dur="2000"/>
                                        <p:tgtEl>
                                          <p:spTgt spid="3">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11" end="11"/>
                                            </p:txEl>
                                          </p:spTgt>
                                        </p:tgtEl>
                                        <p:attrNameLst>
                                          <p:attrName>style.visibility</p:attrName>
                                        </p:attrNameLst>
                                      </p:cBhvr>
                                      <p:to>
                                        <p:strVal val="visible"/>
                                      </p:to>
                                    </p:set>
                                    <p:animEffect transition="in" filter="wipe(down)">
                                      <p:cBhvr>
                                        <p:cTn id="32"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lstStyle/>
          <a:p>
            <a:pPr>
              <a:spcBef>
                <a:spcPts val="0"/>
              </a:spcBef>
            </a:pPr>
            <a:r>
              <a:rPr lang="en-US" sz="3600" b="1" dirty="0" smtClean="0">
                <a:latin typeface="Footlight MT Light" pitchFamily="18" charset="0"/>
              </a:rPr>
              <a:t>For me London is the most interesting, beautiful, amazing city in the world.                                                        </a:t>
            </a:r>
            <a:endParaRPr lang="ru-RU" sz="3600" b="1" dirty="0" smtClean="0"/>
          </a:p>
          <a:p>
            <a:pPr>
              <a:spcBef>
                <a:spcPts val="0"/>
              </a:spcBef>
              <a:buNone/>
            </a:pPr>
            <a:r>
              <a:rPr lang="en-US" sz="3600" b="1" dirty="0" smtClean="0">
                <a:latin typeface="Footlight MT Light" pitchFamily="18" charset="0"/>
              </a:rPr>
              <a:t>                                                     H. Wells</a:t>
            </a:r>
          </a:p>
          <a:p>
            <a:pPr>
              <a:spcBef>
                <a:spcPts val="0"/>
              </a:spcBef>
            </a:pPr>
            <a:r>
              <a:rPr lang="en-US" sz="3600" b="1" dirty="0" smtClean="0">
                <a:latin typeface="Footlight MT Light" pitchFamily="18" charset="0"/>
              </a:rPr>
              <a:t>By seeing London, I have as much of life as the world can show.</a:t>
            </a:r>
            <a:endParaRPr lang="ru-RU" sz="3600" b="1" dirty="0" smtClean="0"/>
          </a:p>
          <a:p>
            <a:pPr>
              <a:spcBef>
                <a:spcPts val="0"/>
              </a:spcBef>
              <a:buNone/>
            </a:pPr>
            <a:r>
              <a:rPr lang="en-US" sz="3600" b="1" dirty="0" smtClean="0">
                <a:latin typeface="Footlight MT Light" pitchFamily="18" charset="0"/>
              </a:rPr>
              <a:t>                                                S. Johnson</a:t>
            </a:r>
          </a:p>
          <a:p>
            <a:pPr>
              <a:spcBef>
                <a:spcPts val="0"/>
              </a:spcBef>
              <a:buNone/>
            </a:pPr>
            <a:endParaRPr lang="en-US" sz="3600" b="1" dirty="0" smtClean="0">
              <a:latin typeface="Footlight MT Light" pitchFamily="18" charset="0"/>
            </a:endParaRPr>
          </a:p>
          <a:p>
            <a:pPr>
              <a:spcBef>
                <a:spcPts val="0"/>
              </a:spcBef>
            </a:pPr>
            <a:r>
              <a:rPr lang="en-US" sz="3600" b="1" dirty="0" smtClean="0">
                <a:latin typeface="Footlight MT Light" pitchFamily="18" charset="0"/>
              </a:rPr>
              <a:t>If a man is tired of London, he is tired of life, for there is in London all that life can afford.</a:t>
            </a:r>
            <a:endParaRPr lang="ru-RU" sz="3600" b="1" dirty="0" smtClean="0"/>
          </a:p>
          <a:p>
            <a:pPr>
              <a:spcBef>
                <a:spcPts val="0"/>
              </a:spcBef>
              <a:buNone/>
            </a:pPr>
            <a:r>
              <a:rPr lang="en-US" sz="3600" b="1" dirty="0" smtClean="0">
                <a:latin typeface="Footlight MT Light" pitchFamily="18" charset="0"/>
              </a:rPr>
              <a:t>                                             S. Johnson</a:t>
            </a:r>
            <a:endParaRPr lang="ru-RU" sz="3600" b="1" dirty="0"/>
          </a:p>
        </p:txBody>
      </p:sp>
    </p:spTree>
  </p:cSld>
  <p:clrMapOvr>
    <a:masterClrMapping/>
  </p:clrMapOvr>
  <p:transition spd="med">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descr="D:\desktop\урок 11.02.2016\042.jpg"/>
          <p:cNvPicPr>
            <a:picLocks noChangeAspect="1" noChangeArrowheads="1"/>
          </p:cNvPicPr>
          <p:nvPr/>
        </p:nvPicPr>
        <p:blipFill>
          <a:blip r:embed="rId2" cstate="print"/>
          <a:srcRect/>
          <a:stretch>
            <a:fillRect/>
          </a:stretch>
        </p:blipFill>
        <p:spPr bwMode="auto">
          <a:xfrm>
            <a:off x="4572000" y="3717032"/>
            <a:ext cx="4220906" cy="2808312"/>
          </a:xfrm>
          <a:prstGeom prst="rect">
            <a:avLst/>
          </a:prstGeom>
          <a:noFill/>
        </p:spPr>
      </p:pic>
      <p:pic>
        <p:nvPicPr>
          <p:cNvPr id="7170" name="Picture 2" descr="D:\desktop\урок 11.02.2016\The-beatles-1960s-music.jpg"/>
          <p:cNvPicPr>
            <a:picLocks noChangeAspect="1" noChangeArrowheads="1"/>
          </p:cNvPicPr>
          <p:nvPr/>
        </p:nvPicPr>
        <p:blipFill>
          <a:blip r:embed="rId3" cstate="print"/>
          <a:srcRect/>
          <a:stretch>
            <a:fillRect/>
          </a:stretch>
        </p:blipFill>
        <p:spPr bwMode="auto">
          <a:xfrm>
            <a:off x="251520" y="404664"/>
            <a:ext cx="4680676" cy="3456384"/>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Заголовок 1"/>
          <p:cNvSpPr>
            <a:spLocks noGrp="1"/>
          </p:cNvSpPr>
          <p:nvPr>
            <p:ph type="title"/>
          </p:nvPr>
        </p:nvSpPr>
        <p:spPr>
          <a:xfrm>
            <a:off x="179512" y="274638"/>
            <a:ext cx="8712968" cy="6178550"/>
          </a:xfrm>
        </p:spPr>
        <p:txBody>
          <a:bodyPr/>
          <a:lstStyle/>
          <a:p>
            <a:r>
              <a:rPr lang="en-US" sz="7200" dirty="0" smtClean="0">
                <a:latin typeface="Times New Roman" pitchFamily="18" charset="0"/>
                <a:cs typeface="Times New Roman" pitchFamily="18" charset="0"/>
              </a:rPr>
              <a:t/>
            </a:r>
            <a:br>
              <a:rPr lang="en-US" sz="7200" dirty="0" smtClean="0">
                <a:latin typeface="Times New Roman" pitchFamily="18" charset="0"/>
                <a:cs typeface="Times New Roman" pitchFamily="18" charset="0"/>
              </a:rPr>
            </a:br>
            <a:r>
              <a:rPr lang="en-US" sz="7200" dirty="0" smtClean="0">
                <a:latin typeface="Times New Roman" pitchFamily="18" charset="0"/>
                <a:cs typeface="Times New Roman" pitchFamily="18" charset="0"/>
              </a:rPr>
              <a:t>Thanks </a:t>
            </a:r>
            <a:r>
              <a:rPr lang="en-US" sz="7200" dirty="0" smtClean="0">
                <a:latin typeface="Times New Roman" pitchFamily="18" charset="0"/>
                <a:cs typeface="Times New Roman" pitchFamily="18" charset="0"/>
              </a:rPr>
              <a:t>for </a:t>
            </a:r>
            <a:r>
              <a:rPr lang="en-US" sz="7200" dirty="0" smtClean="0">
                <a:latin typeface="Times New Roman" pitchFamily="18" charset="0"/>
                <a:cs typeface="Times New Roman" pitchFamily="18" charset="0"/>
              </a:rPr>
              <a:t>your time</a:t>
            </a:r>
            <a:r>
              <a:rPr lang="en-US" sz="7200" dirty="0" smtClean="0">
                <a:latin typeface="Times New Roman" pitchFamily="18" charset="0"/>
                <a:cs typeface="Times New Roman" pitchFamily="18" charset="0"/>
              </a:rPr>
              <a:t>! </a:t>
            </a:r>
            <a:endParaRPr lang="ru-RU" sz="7200" dirty="0" smtClean="0">
              <a:latin typeface="Times New Roman" pitchFamily="18" charset="0"/>
              <a:cs typeface="Times New Roman" pitchFamily="18" charset="0"/>
            </a:endParaRPr>
          </a:p>
        </p:txBody>
      </p:sp>
      <p:pic>
        <p:nvPicPr>
          <p:cNvPr id="3" name="Picture 1" descr="D:\desktop\урок 11.02.2016\ворон.jpg"/>
          <p:cNvPicPr>
            <a:picLocks noChangeAspect="1" noChangeArrowheads="1"/>
          </p:cNvPicPr>
          <p:nvPr/>
        </p:nvPicPr>
        <p:blipFill>
          <a:blip r:embed="rId2" cstate="print"/>
          <a:srcRect/>
          <a:stretch>
            <a:fillRect/>
          </a:stretch>
        </p:blipFill>
        <p:spPr bwMode="auto">
          <a:xfrm>
            <a:off x="5578624" y="260648"/>
            <a:ext cx="3565376" cy="3291116"/>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pic>
        <p:nvPicPr>
          <p:cNvPr id="5" name="Приложение 1 О Лондоне.mp4">
            <a:hlinkClick r:id="" action="ppaction://media"/>
          </p:cNvPr>
          <p:cNvPicPr>
            <a:picLocks noGrp="1" noRot="1" noChangeAspect="1"/>
          </p:cNvPicPr>
          <p:nvPr>
            <p:ph idx="1"/>
            <a:videoFile r:link="rId1"/>
          </p:nvPr>
        </p:nvPicPr>
        <p:blipFill>
          <a:blip r:embed="rId3" cstate="print"/>
          <a:stretch>
            <a:fillRect/>
          </a:stretch>
        </p:blipFill>
        <p:spPr>
          <a:xfrm>
            <a:off x="0" y="0"/>
            <a:ext cx="9144000" cy="6858000"/>
          </a:xfrm>
          <a:prstGeom prst="rect">
            <a:avLst/>
          </a:prstGeom>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36096" y="0"/>
            <a:ext cx="3707904" cy="1268760"/>
          </a:xfrm>
        </p:spPr>
        <p:txBody>
          <a:bodyPr/>
          <a:lstStyle/>
          <a:p>
            <a:r>
              <a:rPr lang="en-US" sz="3600" b="1" dirty="0" smtClean="0">
                <a:latin typeface="Times New Roman" pitchFamily="18" charset="0"/>
                <a:cs typeface="Times New Roman" pitchFamily="18" charset="0"/>
              </a:rPr>
              <a:t>THE UK</a:t>
            </a:r>
            <a:endParaRPr lang="ru-RU" sz="3600" b="1" dirty="0">
              <a:latin typeface="Times New Roman" pitchFamily="18" charset="0"/>
              <a:cs typeface="Times New Roman" pitchFamily="18" charset="0"/>
            </a:endParaRPr>
          </a:p>
        </p:txBody>
      </p:sp>
      <p:pic>
        <p:nvPicPr>
          <p:cNvPr id="1026" name="Picture 2" descr="D:\desktop\урок 11.02.2016\картинка карта британии.jpg"/>
          <p:cNvPicPr>
            <a:picLocks noGrp="1" noChangeAspect="1" noChangeArrowheads="1"/>
          </p:cNvPicPr>
          <p:nvPr>
            <p:ph idx="1"/>
          </p:nvPr>
        </p:nvPicPr>
        <p:blipFill>
          <a:blip r:embed="rId2" cstate="print"/>
          <a:srcRect/>
          <a:stretch>
            <a:fillRect/>
          </a:stretch>
        </p:blipFill>
        <p:spPr bwMode="auto">
          <a:xfrm>
            <a:off x="0" y="-1"/>
            <a:ext cx="5436096" cy="6872513"/>
          </a:xfrm>
          <a:prstGeom prst="rect">
            <a:avLst/>
          </a:prstGeom>
          <a:noFill/>
        </p:spPr>
      </p:pic>
      <p:pic>
        <p:nvPicPr>
          <p:cNvPr id="4" name="Picture 1" descr="D:\desktop\урок 11.02.2016\ворон.jpg"/>
          <p:cNvPicPr>
            <a:picLocks noChangeAspect="1" noChangeArrowheads="1"/>
          </p:cNvPicPr>
          <p:nvPr/>
        </p:nvPicPr>
        <p:blipFill>
          <a:blip r:embed="rId3" cstate="print"/>
          <a:srcRect/>
          <a:stretch>
            <a:fillRect/>
          </a:stretch>
        </p:blipFill>
        <p:spPr bwMode="auto">
          <a:xfrm>
            <a:off x="7162800" y="2060848"/>
            <a:ext cx="1981200" cy="1828800"/>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980728"/>
          </a:xfrm>
        </p:spPr>
        <p:txBody>
          <a:bodyPr/>
          <a:lstStyle/>
          <a:p>
            <a:r>
              <a:rPr lang="en-US" sz="4800" b="1" dirty="0" smtClean="0">
                <a:solidFill>
                  <a:schemeClr val="accent4">
                    <a:lumMod val="50000"/>
                  </a:schemeClr>
                </a:solidFill>
                <a:latin typeface="Times New Roman" pitchFamily="18" charset="0"/>
                <a:cs typeface="Times New Roman" pitchFamily="18" charset="0"/>
              </a:rPr>
              <a:t>FORUM</a:t>
            </a:r>
            <a:endParaRPr lang="ru-RU" sz="4800" b="1" dirty="0">
              <a:solidFill>
                <a:schemeClr val="accent4">
                  <a:lumMod val="50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179512" y="764704"/>
            <a:ext cx="8784976" cy="6093296"/>
          </a:xfrm>
        </p:spPr>
        <p:txBody>
          <a:bodyPr/>
          <a:lstStyle/>
          <a:p>
            <a:pPr>
              <a:buNone/>
            </a:pPr>
            <a:r>
              <a:rPr lang="en-US" sz="2400" b="1" dirty="0" err="1" smtClean="0">
                <a:solidFill>
                  <a:schemeClr val="accent4">
                    <a:lumMod val="50000"/>
                  </a:schemeClr>
                </a:solidFill>
                <a:latin typeface="Times New Roman" pitchFamily="18" charset="0"/>
                <a:cs typeface="Times New Roman" pitchFamily="18" charset="0"/>
              </a:rPr>
              <a:t>Polina</a:t>
            </a:r>
            <a:r>
              <a:rPr lang="en-US" sz="2400" b="1" dirty="0" smtClean="0">
                <a:solidFill>
                  <a:schemeClr val="accent4">
                    <a:lumMod val="50000"/>
                  </a:schemeClr>
                </a:solidFill>
                <a:latin typeface="Times New Roman" pitchFamily="18" charset="0"/>
                <a:cs typeface="Times New Roman" pitchFamily="18" charset="0"/>
              </a:rPr>
              <a:t>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What are icons of Great Britain?</a:t>
            </a:r>
          </a:p>
          <a:p>
            <a:pPr>
              <a:buNone/>
            </a:pPr>
            <a:r>
              <a:rPr lang="en-US" sz="2400" b="1" dirty="0" smtClean="0">
                <a:solidFill>
                  <a:schemeClr val="accent4">
                    <a:lumMod val="50000"/>
                  </a:schemeClr>
                </a:solidFill>
                <a:latin typeface="Times New Roman" pitchFamily="18" charset="0"/>
                <a:cs typeface="Times New Roman" pitchFamily="18" charset="0"/>
              </a:rPr>
              <a:t>Liza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 How many names has the Queen got? What are they? When is the Queen`s birthday?</a:t>
            </a:r>
          </a:p>
          <a:p>
            <a:pPr>
              <a:buNone/>
            </a:pPr>
            <a:r>
              <a:rPr lang="en-US" sz="2400" b="1" dirty="0" smtClean="0">
                <a:solidFill>
                  <a:schemeClr val="accent4">
                    <a:lumMod val="50000"/>
                  </a:schemeClr>
                </a:solidFill>
                <a:latin typeface="Times New Roman" pitchFamily="18" charset="0"/>
                <a:cs typeface="Times New Roman" pitchFamily="18" charset="0"/>
              </a:rPr>
              <a:t>Andrew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Who can be a black taxi cab driver?</a:t>
            </a:r>
          </a:p>
          <a:p>
            <a:pPr>
              <a:buNone/>
            </a:pPr>
            <a:r>
              <a:rPr lang="en-US" sz="2400" b="1" dirty="0" smtClean="0">
                <a:solidFill>
                  <a:schemeClr val="accent4">
                    <a:lumMod val="50000"/>
                  </a:schemeClr>
                </a:solidFill>
                <a:latin typeface="Times New Roman" pitchFamily="18" charset="0"/>
                <a:cs typeface="Times New Roman" pitchFamily="18" charset="0"/>
              </a:rPr>
              <a:t>Alex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What can visitors do in MOMI?</a:t>
            </a:r>
          </a:p>
          <a:p>
            <a:pPr>
              <a:buNone/>
            </a:pPr>
            <a:r>
              <a:rPr lang="en-US" sz="2400" b="1" dirty="0" err="1" smtClean="0">
                <a:solidFill>
                  <a:schemeClr val="accent4">
                    <a:lumMod val="50000"/>
                  </a:schemeClr>
                </a:solidFill>
                <a:latin typeface="Times New Roman" pitchFamily="18" charset="0"/>
                <a:cs typeface="Times New Roman" pitchFamily="18" charset="0"/>
              </a:rPr>
              <a:t>Fedya</a:t>
            </a:r>
            <a:r>
              <a:rPr lang="en-US" sz="2400" b="1" dirty="0" smtClean="0">
                <a:solidFill>
                  <a:schemeClr val="accent4">
                    <a:lumMod val="50000"/>
                  </a:schemeClr>
                </a:solidFill>
                <a:latin typeface="Times New Roman" pitchFamily="18" charset="0"/>
                <a:cs typeface="Times New Roman" pitchFamily="18" charset="0"/>
              </a:rPr>
              <a:t>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When was London ZOO opened for people to visit?  Who was Guy the Gorilla?</a:t>
            </a:r>
          </a:p>
          <a:p>
            <a:pPr>
              <a:buNone/>
            </a:pPr>
            <a:r>
              <a:rPr lang="en-US" sz="2400" b="1" dirty="0" err="1" smtClean="0">
                <a:solidFill>
                  <a:schemeClr val="accent4">
                    <a:lumMod val="50000"/>
                  </a:schemeClr>
                </a:solidFill>
                <a:latin typeface="Times New Roman" pitchFamily="18" charset="0"/>
                <a:cs typeface="Times New Roman" pitchFamily="18" charset="0"/>
              </a:rPr>
              <a:t>Gor</a:t>
            </a:r>
            <a:r>
              <a:rPr lang="en-US" sz="2400" b="1" dirty="0" smtClean="0">
                <a:solidFill>
                  <a:schemeClr val="accent4">
                    <a:lumMod val="50000"/>
                  </a:schemeClr>
                </a:solidFill>
                <a:latin typeface="Times New Roman" pitchFamily="18" charset="0"/>
                <a:cs typeface="Times New Roman" pitchFamily="18" charset="0"/>
              </a:rPr>
              <a:t>  </a:t>
            </a:r>
            <a:r>
              <a:rPr lang="en-US" sz="2400" b="1" dirty="0" smtClean="0">
                <a:latin typeface="Times New Roman" pitchFamily="18" charset="0"/>
                <a:cs typeface="Times New Roman" pitchFamily="18" charset="0"/>
              </a:rPr>
              <a:t>          </a:t>
            </a:r>
          </a:p>
          <a:p>
            <a:r>
              <a:rPr lang="en-US" sz="2400" b="1" dirty="0" smtClean="0">
                <a:latin typeface="Times New Roman" pitchFamily="18" charset="0"/>
                <a:cs typeface="Times New Roman" pitchFamily="18" charset="0"/>
              </a:rPr>
              <a:t>What British authors do you know?</a:t>
            </a:r>
          </a:p>
          <a:p>
            <a:endParaRPr lang="ru-RU" dirty="0"/>
          </a:p>
        </p:txBody>
      </p:sp>
      <p:pic>
        <p:nvPicPr>
          <p:cNvPr id="4" name="Picture 1" descr="D:\desktop\урок 11.02.2016\ворон.jpg"/>
          <p:cNvPicPr>
            <a:picLocks noChangeAspect="1" noChangeArrowheads="1"/>
          </p:cNvPicPr>
          <p:nvPr/>
        </p:nvPicPr>
        <p:blipFill>
          <a:blip r:embed="rId2" cstate="print"/>
          <a:srcRect/>
          <a:stretch>
            <a:fillRect/>
          </a:stretch>
        </p:blipFill>
        <p:spPr bwMode="auto">
          <a:xfrm>
            <a:off x="6804248" y="188640"/>
            <a:ext cx="1981200" cy="1828800"/>
          </a:xfrm>
          <a:prstGeom prst="rect">
            <a:avLst/>
          </a:prstGeom>
          <a:noFill/>
        </p:spPr>
      </p:pic>
    </p:spTree>
  </p:cSld>
  <p:clrMapOvr>
    <a:masterClrMapping/>
  </p:clrMapOvr>
  <p:transition spd="med">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2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wipe(down)">
                                      <p:cBhvr>
                                        <p:cTn id="17" dur="20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wipe(down)">
                                      <p:cBhvr>
                                        <p:cTn id="22" dur="2000"/>
                                        <p:tgtEl>
                                          <p:spTgt spid="3">
                                            <p:txEl>
                                              <p:pRg st="7" end="7"/>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animEffect transition="in" filter="wipe(down)">
                                      <p:cBhvr>
                                        <p:cTn id="27" dur="2000"/>
                                        <p:tgtEl>
                                          <p:spTgt spid="3">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11" end="11"/>
                                            </p:txEl>
                                          </p:spTgt>
                                        </p:tgtEl>
                                        <p:attrNameLst>
                                          <p:attrName>style.visibility</p:attrName>
                                        </p:attrNameLst>
                                      </p:cBhvr>
                                      <p:to>
                                        <p:strVal val="visible"/>
                                      </p:to>
                                    </p:set>
                                    <p:animEffect transition="in" filter="wipe(down)">
                                      <p:cBhvr>
                                        <p:cTn id="32"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5400" b="1" dirty="0" smtClean="0">
                <a:latin typeface="Times New Roman" pitchFamily="18" charset="0"/>
                <a:cs typeface="Times New Roman" pitchFamily="18" charset="0"/>
              </a:rPr>
              <a:t>I C O N S</a:t>
            </a:r>
            <a:endParaRPr lang="ru-RU" sz="5400" b="1" dirty="0">
              <a:latin typeface="Times New Roman" pitchFamily="18" charset="0"/>
              <a:cs typeface="Times New Roman" pitchFamily="18" charset="0"/>
            </a:endParaRPr>
          </a:p>
        </p:txBody>
      </p:sp>
      <p:pic>
        <p:nvPicPr>
          <p:cNvPr id="2050" name="Picture 2" descr="D:\desktop\урок 11.02.2016\автобус британия.jpg"/>
          <p:cNvPicPr>
            <a:picLocks noGrp="1" noChangeAspect="1" noChangeArrowheads="1"/>
          </p:cNvPicPr>
          <p:nvPr>
            <p:ph idx="1"/>
          </p:nvPr>
        </p:nvPicPr>
        <p:blipFill>
          <a:blip r:embed="rId2" cstate="print"/>
          <a:srcRect/>
          <a:stretch>
            <a:fillRect/>
          </a:stretch>
        </p:blipFill>
        <p:spPr bwMode="auto">
          <a:xfrm>
            <a:off x="3203848" y="3861048"/>
            <a:ext cx="3372328" cy="2708920"/>
          </a:xfrm>
          <a:prstGeom prst="rect">
            <a:avLst/>
          </a:prstGeom>
          <a:noFill/>
        </p:spPr>
      </p:pic>
      <p:pic>
        <p:nvPicPr>
          <p:cNvPr id="2051" name="Picture 3" descr="D:\desktop\урок 11.02.2016\бифитор.jpg"/>
          <p:cNvPicPr>
            <a:picLocks noChangeAspect="1" noChangeArrowheads="1"/>
          </p:cNvPicPr>
          <p:nvPr/>
        </p:nvPicPr>
        <p:blipFill>
          <a:blip r:embed="rId3" cstate="print"/>
          <a:srcRect/>
          <a:stretch>
            <a:fillRect/>
          </a:stretch>
        </p:blipFill>
        <p:spPr bwMode="auto">
          <a:xfrm>
            <a:off x="6876256" y="620688"/>
            <a:ext cx="1944216" cy="3395627"/>
          </a:xfrm>
          <a:prstGeom prst="rect">
            <a:avLst/>
          </a:prstGeom>
          <a:noFill/>
        </p:spPr>
      </p:pic>
      <p:pic>
        <p:nvPicPr>
          <p:cNvPr id="2052" name="Picture 4" descr="D:\desktop\урок 11.02.2016\телефон.jpg"/>
          <p:cNvPicPr>
            <a:picLocks noChangeAspect="1" noChangeArrowheads="1"/>
          </p:cNvPicPr>
          <p:nvPr/>
        </p:nvPicPr>
        <p:blipFill>
          <a:blip r:embed="rId4" cstate="print"/>
          <a:srcRect/>
          <a:stretch>
            <a:fillRect/>
          </a:stretch>
        </p:blipFill>
        <p:spPr bwMode="auto">
          <a:xfrm>
            <a:off x="467544" y="2708920"/>
            <a:ext cx="1711325" cy="2286000"/>
          </a:xfrm>
          <a:prstGeom prst="rect">
            <a:avLst/>
          </a:prstGeom>
          <a:noFill/>
        </p:spPr>
      </p:pic>
      <p:pic>
        <p:nvPicPr>
          <p:cNvPr id="2053" name="Picture 5" descr="D:\desktop\урок 11.02.2016\taxi.jpg"/>
          <p:cNvPicPr>
            <a:picLocks noChangeAspect="1" noChangeArrowheads="1"/>
          </p:cNvPicPr>
          <p:nvPr/>
        </p:nvPicPr>
        <p:blipFill>
          <a:blip r:embed="rId5" cstate="print"/>
          <a:srcRect/>
          <a:stretch>
            <a:fillRect/>
          </a:stretch>
        </p:blipFill>
        <p:spPr bwMode="auto">
          <a:xfrm>
            <a:off x="2843808" y="1628800"/>
            <a:ext cx="2831976" cy="2110158"/>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1"/>
          <p:cNvSpPr>
            <a:spLocks noGrp="1"/>
          </p:cNvSpPr>
          <p:nvPr>
            <p:ph type="title"/>
          </p:nvPr>
        </p:nvSpPr>
        <p:spPr>
          <a:xfrm>
            <a:off x="4932040" y="332656"/>
            <a:ext cx="3754760" cy="6322714"/>
          </a:xfrm>
        </p:spPr>
        <p:txBody>
          <a:bodyPr/>
          <a:lstStyle/>
          <a:p>
            <a:pPr algn="l"/>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The  Tower</a:t>
            </a:r>
            <a:br>
              <a:rPr lang="en-US" sz="3600" b="1" dirty="0" smtClean="0">
                <a:latin typeface="Times New Roman" pitchFamily="18" charset="0"/>
                <a:cs typeface="Times New Roman" pitchFamily="18" charset="0"/>
              </a:rPr>
            </a:br>
            <a:r>
              <a:rPr lang="en-US" sz="3600" b="1" dirty="0" smtClean="0">
                <a:latin typeface="Times New Roman" pitchFamily="18" charset="0"/>
                <a:cs typeface="Times New Roman" pitchFamily="18" charset="0"/>
              </a:rPr>
              <a:t/>
            </a:r>
            <a:br>
              <a:rPr lang="en-US" sz="3600" b="1" dirty="0" smtClean="0">
                <a:latin typeface="Times New Roman" pitchFamily="18" charset="0"/>
                <a:cs typeface="Times New Roman" pitchFamily="18" charset="0"/>
              </a:rPr>
            </a:br>
            <a:r>
              <a:rPr lang="en-US" sz="2400" b="1" dirty="0" smtClean="0">
                <a:latin typeface="Times New Roman" pitchFamily="18" charset="0"/>
                <a:cs typeface="Times New Roman" pitchFamily="18" charset="0"/>
              </a:rPr>
              <a:t>You can see the Tower of London from the river Thames. The Tower is very old. Now the King and the Queen of Britain don’t live in the Tower.</a:t>
            </a:r>
            <a:br>
              <a:rPr lang="en-US" sz="2400" b="1" dirty="0" smtClean="0">
                <a:latin typeface="Times New Roman" pitchFamily="18" charset="0"/>
                <a:cs typeface="Times New Roman" pitchFamily="18" charset="0"/>
              </a:rPr>
            </a:br>
            <a:endParaRPr lang="ru-RU" sz="2400" b="1" dirty="0" smtClean="0">
              <a:latin typeface="Times New Roman" pitchFamily="18" charset="0"/>
              <a:cs typeface="Times New Roman" pitchFamily="18" charset="0"/>
            </a:endParaRPr>
          </a:p>
        </p:txBody>
      </p:sp>
      <p:pic>
        <p:nvPicPr>
          <p:cNvPr id="26626" name="Picture 2" descr="C:\Users\User\Desktop\1240506918_belyjj-taujer_05[1].jpg"/>
          <p:cNvPicPr>
            <a:picLocks noGrp="1" noChangeAspect="1" noChangeArrowheads="1"/>
          </p:cNvPicPr>
          <p:nvPr>
            <p:ph idx="1"/>
          </p:nvPr>
        </p:nvPicPr>
        <p:blipFill>
          <a:blip r:embed="rId2" cstate="print"/>
          <a:srcRect/>
          <a:stretch>
            <a:fillRect/>
          </a:stretch>
        </p:blipFill>
        <p:spPr>
          <a:xfrm>
            <a:off x="179512" y="404664"/>
            <a:ext cx="4528247" cy="3395762"/>
          </a:xfrm>
        </p:spPr>
      </p:pic>
      <p:pic>
        <p:nvPicPr>
          <p:cNvPr id="3074" name="Picture 2" descr="D:\desktop\урок 11.02.2016\ворон.jpg"/>
          <p:cNvPicPr>
            <a:picLocks noChangeAspect="1" noChangeArrowheads="1"/>
          </p:cNvPicPr>
          <p:nvPr/>
        </p:nvPicPr>
        <p:blipFill>
          <a:blip r:embed="rId3" cstate="print"/>
          <a:srcRect/>
          <a:stretch>
            <a:fillRect/>
          </a:stretch>
        </p:blipFill>
        <p:spPr bwMode="auto">
          <a:xfrm>
            <a:off x="7162800" y="188640"/>
            <a:ext cx="1981200" cy="1828800"/>
          </a:xfrm>
          <a:prstGeom prst="rect">
            <a:avLst/>
          </a:prstGeom>
          <a:noFill/>
        </p:spPr>
      </p:pic>
      <p:pic>
        <p:nvPicPr>
          <p:cNvPr id="3075" name="Picture 3" descr="D:\desktop\урок 11.02.2016\вороны.jpg"/>
          <p:cNvPicPr>
            <a:picLocks noChangeAspect="1" noChangeArrowheads="1"/>
          </p:cNvPicPr>
          <p:nvPr/>
        </p:nvPicPr>
        <p:blipFill>
          <a:blip r:embed="rId4" cstate="print"/>
          <a:srcRect/>
          <a:stretch>
            <a:fillRect/>
          </a:stretch>
        </p:blipFill>
        <p:spPr bwMode="auto">
          <a:xfrm>
            <a:off x="762000" y="4023066"/>
            <a:ext cx="3017912" cy="2263434"/>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a:xfrm>
            <a:off x="251520" y="2492896"/>
            <a:ext cx="5112568" cy="4365104"/>
          </a:xfrm>
        </p:spPr>
        <p:txBody>
          <a:bodyPr/>
          <a:lstStyle/>
          <a:p>
            <a:r>
              <a:rPr lang="en-US" sz="2400" b="1" dirty="0" smtClean="0">
                <a:latin typeface="Times New Roman" pitchFamily="18" charset="0"/>
                <a:cs typeface="Times New Roman" pitchFamily="18" charset="0"/>
              </a:rPr>
              <a:t>Buckingham Palace</a:t>
            </a:r>
            <a:br>
              <a:rPr lang="en-US" sz="2400" b="1" dirty="0" smtClean="0">
                <a:latin typeface="Times New Roman" pitchFamily="18" charset="0"/>
                <a:cs typeface="Times New Roman" pitchFamily="18" charset="0"/>
              </a:rPr>
            </a:br>
            <a:r>
              <a:rPr lang="en-US" sz="2400" b="1" dirty="0" smtClean="0">
                <a:latin typeface="Times New Roman" pitchFamily="18" charset="0"/>
                <a:cs typeface="Times New Roman" pitchFamily="18" charset="0"/>
              </a:rPr>
              <a:t/>
            </a:r>
            <a:br>
              <a:rPr lang="en-US" sz="2400" b="1" dirty="0" smtClean="0">
                <a:latin typeface="Times New Roman" pitchFamily="18" charset="0"/>
                <a:cs typeface="Times New Roman" pitchFamily="18" charset="0"/>
              </a:rPr>
            </a:br>
            <a:r>
              <a:rPr lang="en-US" sz="2400" b="1" dirty="0" smtClean="0">
                <a:latin typeface="Times New Roman" pitchFamily="18" charset="0"/>
                <a:cs typeface="Times New Roman" pitchFamily="18" charset="0"/>
              </a:rPr>
              <a:t>Buckingham Palace is the official London residence of the Queen. The daily ceremony of  the Changing of the Guards takes place in its courtyard. The palace was built in 1703 by Duke of Buckingham.</a:t>
            </a:r>
            <a:br>
              <a:rPr lang="en-US" sz="2400" b="1" dirty="0" smtClean="0">
                <a:latin typeface="Times New Roman" pitchFamily="18" charset="0"/>
                <a:cs typeface="Times New Roman" pitchFamily="18" charset="0"/>
              </a:rPr>
            </a:br>
            <a:endParaRPr lang="ru-RU" sz="2400" b="1" dirty="0" smtClean="0">
              <a:latin typeface="Times New Roman" pitchFamily="18" charset="0"/>
              <a:cs typeface="Times New Roman" pitchFamily="18" charset="0"/>
            </a:endParaRPr>
          </a:p>
        </p:txBody>
      </p:sp>
      <p:pic>
        <p:nvPicPr>
          <p:cNvPr id="22530" name="Picture 3" descr="C:\Users\User\Desktop\PalaceFront3[1].jpg"/>
          <p:cNvPicPr>
            <a:picLocks noGrp="1" noChangeAspect="1" noChangeArrowheads="1"/>
          </p:cNvPicPr>
          <p:nvPr>
            <p:ph idx="1"/>
          </p:nvPr>
        </p:nvPicPr>
        <p:blipFill>
          <a:blip r:embed="rId2" cstate="print"/>
          <a:srcRect/>
          <a:stretch>
            <a:fillRect/>
          </a:stretch>
        </p:blipFill>
        <p:spPr>
          <a:xfrm>
            <a:off x="251519" y="188640"/>
            <a:ext cx="5292389" cy="2520280"/>
          </a:xfrm>
        </p:spPr>
      </p:pic>
      <p:pic>
        <p:nvPicPr>
          <p:cNvPr id="4098" name="Picture 2" descr="D:\desktop\урок 11.02.2016\колева сегодня.jpg"/>
          <p:cNvPicPr>
            <a:picLocks noChangeAspect="1" noChangeArrowheads="1"/>
          </p:cNvPicPr>
          <p:nvPr/>
        </p:nvPicPr>
        <p:blipFill>
          <a:blip r:embed="rId3" cstate="print"/>
          <a:srcRect/>
          <a:stretch>
            <a:fillRect/>
          </a:stretch>
        </p:blipFill>
        <p:spPr bwMode="auto">
          <a:xfrm>
            <a:off x="5796136" y="836712"/>
            <a:ext cx="2705627" cy="3380412"/>
          </a:xfrm>
          <a:prstGeom prst="rect">
            <a:avLst/>
          </a:prstGeom>
          <a:noFill/>
        </p:spPr>
      </p:pic>
    </p:spTree>
  </p:cSld>
  <p:clrMapOvr>
    <a:masterClrMapping/>
  </p:clrMapOvr>
  <p:transition spd="med">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desktop\урок 11.02.2016\музей ш к.jpg"/>
          <p:cNvPicPr>
            <a:picLocks noGrp="1" noChangeAspect="1" noChangeArrowheads="1"/>
          </p:cNvPicPr>
          <p:nvPr>
            <p:ph idx="1"/>
          </p:nvPr>
        </p:nvPicPr>
        <p:blipFill>
          <a:blip r:embed="rId2" cstate="print"/>
          <a:srcRect/>
          <a:stretch>
            <a:fillRect/>
          </a:stretch>
        </p:blipFill>
        <p:spPr bwMode="auto">
          <a:xfrm>
            <a:off x="179512" y="188640"/>
            <a:ext cx="4032448" cy="2680027"/>
          </a:xfrm>
          <a:prstGeom prst="rect">
            <a:avLst/>
          </a:prstGeom>
          <a:noFill/>
        </p:spPr>
      </p:pic>
      <p:pic>
        <p:nvPicPr>
          <p:cNvPr id="5125" name="Picture 5" descr="D:\desktop\урок 11.02.2016\слон.jpg"/>
          <p:cNvPicPr>
            <a:picLocks noChangeAspect="1" noChangeArrowheads="1"/>
          </p:cNvPicPr>
          <p:nvPr/>
        </p:nvPicPr>
        <p:blipFill>
          <a:blip r:embed="rId3" cstate="print"/>
          <a:srcRect/>
          <a:stretch>
            <a:fillRect/>
          </a:stretch>
        </p:blipFill>
        <p:spPr bwMode="auto">
          <a:xfrm>
            <a:off x="179512" y="2996952"/>
            <a:ext cx="4399033" cy="1728192"/>
          </a:xfrm>
          <a:prstGeom prst="rect">
            <a:avLst/>
          </a:prstGeom>
          <a:noFill/>
        </p:spPr>
      </p:pic>
      <p:pic>
        <p:nvPicPr>
          <p:cNvPr id="5126" name="Picture 6" descr="D:\desktop\урок 11.02.2016\музей науки в лондоне.jpg"/>
          <p:cNvPicPr>
            <a:picLocks noChangeAspect="1" noChangeArrowheads="1"/>
          </p:cNvPicPr>
          <p:nvPr/>
        </p:nvPicPr>
        <p:blipFill>
          <a:blip r:embed="rId4" cstate="print"/>
          <a:srcRect/>
          <a:stretch>
            <a:fillRect/>
          </a:stretch>
        </p:blipFill>
        <p:spPr bwMode="auto">
          <a:xfrm>
            <a:off x="5233076" y="2996953"/>
            <a:ext cx="3629671" cy="2232248"/>
          </a:xfrm>
          <a:prstGeom prst="rect">
            <a:avLst/>
          </a:prstGeom>
          <a:noFill/>
        </p:spPr>
      </p:pic>
      <p:pic>
        <p:nvPicPr>
          <p:cNvPr id="5127" name="Picture 7" descr="D:\desktop\урок 11.02.2016\WBStudioTour-muzey-harry_pottera-v-londone.jpg"/>
          <p:cNvPicPr>
            <a:picLocks noChangeAspect="1" noChangeArrowheads="1"/>
          </p:cNvPicPr>
          <p:nvPr/>
        </p:nvPicPr>
        <p:blipFill>
          <a:blip r:embed="rId5" cstate="print"/>
          <a:srcRect/>
          <a:stretch>
            <a:fillRect/>
          </a:stretch>
        </p:blipFill>
        <p:spPr bwMode="auto">
          <a:xfrm>
            <a:off x="4644008" y="404664"/>
            <a:ext cx="4249068" cy="2394407"/>
          </a:xfrm>
          <a:prstGeom prst="rect">
            <a:avLst/>
          </a:prstGeom>
          <a:noFill/>
        </p:spPr>
      </p:pic>
      <p:pic>
        <p:nvPicPr>
          <p:cNvPr id="10" name="Picture 3" descr="C:\Users\User\Desktop\Фото для презентации\сканирование0002.jpg"/>
          <p:cNvPicPr>
            <a:picLocks noChangeAspect="1" noChangeArrowheads="1"/>
          </p:cNvPicPr>
          <p:nvPr/>
        </p:nvPicPr>
        <p:blipFill>
          <a:blip r:embed="rId6" cstate="print"/>
          <a:srcRect/>
          <a:stretch>
            <a:fillRect/>
          </a:stretch>
        </p:blipFill>
        <p:spPr bwMode="auto">
          <a:xfrm>
            <a:off x="3059832" y="5877272"/>
            <a:ext cx="4151313" cy="795338"/>
          </a:xfrm>
          <a:prstGeom prst="rect">
            <a:avLst/>
          </a:prstGeom>
          <a:noFill/>
          <a:ln w="9525">
            <a:noFill/>
            <a:miter lim="800000"/>
            <a:headEnd/>
            <a:tailEnd/>
          </a:ln>
        </p:spPr>
      </p:pic>
      <p:pic>
        <p:nvPicPr>
          <p:cNvPr id="11" name="Picture 2" descr="C:\Users\User\Desktop\Фото для презентации\сканирование0001.jpg"/>
          <p:cNvPicPr>
            <a:picLocks noChangeAspect="1" noChangeArrowheads="1"/>
          </p:cNvPicPr>
          <p:nvPr/>
        </p:nvPicPr>
        <p:blipFill>
          <a:blip r:embed="rId7" cstate="print"/>
          <a:srcRect/>
          <a:stretch>
            <a:fillRect/>
          </a:stretch>
        </p:blipFill>
        <p:spPr bwMode="auto">
          <a:xfrm>
            <a:off x="179512" y="4845213"/>
            <a:ext cx="2736304" cy="2012787"/>
          </a:xfrm>
          <a:prstGeom prst="rect">
            <a:avLst/>
          </a:prstGeom>
          <a:noFill/>
          <a:ln w="9525">
            <a:noFill/>
            <a:miter lim="800000"/>
            <a:headEnd/>
            <a:tailEnd/>
          </a:ln>
        </p:spPr>
      </p:pic>
    </p:spTree>
  </p:cSld>
  <p:clrMapOvr>
    <a:masterClrMapping/>
  </p:clrMapOvr>
  <p:transition spd="med">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980728"/>
          </a:xfrm>
        </p:spPr>
        <p:txBody>
          <a:bodyPr/>
          <a:lstStyle/>
          <a:p>
            <a:r>
              <a:rPr lang="en-US" b="1" dirty="0" smtClean="0">
                <a:latin typeface="Times New Roman" pitchFamily="18" charset="0"/>
                <a:cs typeface="Times New Roman" pitchFamily="18" charset="0"/>
              </a:rPr>
              <a:t>AMAZING BUILDINGS</a:t>
            </a:r>
            <a:endParaRPr lang="ru-RU" b="1" dirty="0">
              <a:latin typeface="Times New Roman" pitchFamily="18" charset="0"/>
              <a:cs typeface="Times New Roman" pitchFamily="18" charset="0"/>
            </a:endParaRPr>
          </a:p>
        </p:txBody>
      </p:sp>
      <p:pic>
        <p:nvPicPr>
          <p:cNvPr id="9217" name="Picture 1" descr="D:\desktop\урок 11.02.2016\обманки дома.jpg"/>
          <p:cNvPicPr>
            <a:picLocks noChangeAspect="1" noChangeArrowheads="1"/>
          </p:cNvPicPr>
          <p:nvPr/>
        </p:nvPicPr>
        <p:blipFill>
          <a:blip r:embed="rId2" cstate="print"/>
          <a:srcRect/>
          <a:stretch>
            <a:fillRect/>
          </a:stretch>
        </p:blipFill>
        <p:spPr bwMode="auto">
          <a:xfrm>
            <a:off x="251520" y="1124743"/>
            <a:ext cx="3528392" cy="5571543"/>
          </a:xfrm>
          <a:prstGeom prst="rect">
            <a:avLst/>
          </a:prstGeom>
          <a:noFill/>
        </p:spPr>
      </p:pic>
      <p:pic>
        <p:nvPicPr>
          <p:cNvPr id="9218" name="Picture 2" descr="D:\desktop\урок 11.02.2016\самый узкий дом.jpg"/>
          <p:cNvPicPr>
            <a:picLocks noChangeAspect="1" noChangeArrowheads="1"/>
          </p:cNvPicPr>
          <p:nvPr/>
        </p:nvPicPr>
        <p:blipFill>
          <a:blip r:embed="rId3" cstate="print"/>
          <a:srcRect/>
          <a:stretch>
            <a:fillRect/>
          </a:stretch>
        </p:blipFill>
        <p:spPr bwMode="auto">
          <a:xfrm>
            <a:off x="5508104" y="1017784"/>
            <a:ext cx="3202216" cy="2393870"/>
          </a:xfrm>
          <a:prstGeom prst="rect">
            <a:avLst/>
          </a:prstGeom>
          <a:noFill/>
        </p:spPr>
      </p:pic>
      <p:pic>
        <p:nvPicPr>
          <p:cNvPr id="9219" name="Picture 3" descr="D:\desktop\урок 11.02.2016\здание 1.jpg"/>
          <p:cNvPicPr>
            <a:picLocks noChangeAspect="1" noChangeArrowheads="1"/>
          </p:cNvPicPr>
          <p:nvPr/>
        </p:nvPicPr>
        <p:blipFill>
          <a:blip r:embed="rId4" cstate="print"/>
          <a:srcRect/>
          <a:stretch>
            <a:fillRect/>
          </a:stretch>
        </p:blipFill>
        <p:spPr bwMode="auto">
          <a:xfrm>
            <a:off x="3851920" y="3429000"/>
            <a:ext cx="4878835" cy="3240360"/>
          </a:xfrm>
          <a:prstGeom prst="rect">
            <a:avLst/>
          </a:prstGeom>
          <a:noFill/>
        </p:spPr>
      </p:pic>
    </p:spTree>
  </p:cSld>
  <p:clrMapOvr>
    <a:masterClrMapping/>
  </p:clrMapOvr>
  <p:transition spd="med">
    <p:fade thruBlk="1"/>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545</TotalTime>
  <Words>260</Words>
  <Application>Microsoft Office PowerPoint</Application>
  <PresentationFormat>Экран (4:3)</PresentationFormat>
  <Paragraphs>52</Paragraphs>
  <Slides>15</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Our trip about London  </vt:lpstr>
      <vt:lpstr>Слайд 2</vt:lpstr>
      <vt:lpstr>THE UK</vt:lpstr>
      <vt:lpstr>FORUM</vt:lpstr>
      <vt:lpstr>I C O N S</vt:lpstr>
      <vt:lpstr> The  Tower  You can see the Tower of London from the river Thames. The Tower is very old. Now the King and the Queen of Britain don’t live in the Tower. </vt:lpstr>
      <vt:lpstr>Buckingham Palace  Buckingham Palace is the official London residence of the Queen. The daily ceremony of  the Changing of the Guards takes place in its courtyard. The palace was built in 1703 by Duke of Buckingham. </vt:lpstr>
      <vt:lpstr>Слайд 8</vt:lpstr>
      <vt:lpstr>AMAZING BUILDINGS</vt:lpstr>
      <vt:lpstr>Слайд 10</vt:lpstr>
      <vt:lpstr>Приложение 5</vt:lpstr>
      <vt:lpstr>FORUM</vt:lpstr>
      <vt:lpstr>Слайд 13</vt:lpstr>
      <vt:lpstr>Слайд 14</vt:lpstr>
      <vt:lpstr> Thanks for your time! </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London</dc:title>
  <dc:creator>User</dc:creator>
  <cp:lastModifiedBy>ч</cp:lastModifiedBy>
  <cp:revision>56</cp:revision>
  <dcterms:created xsi:type="dcterms:W3CDTF">2013-02-14T05:32:44Z</dcterms:created>
  <dcterms:modified xsi:type="dcterms:W3CDTF">2016-08-05T06:33:01Z</dcterms:modified>
</cp:coreProperties>
</file>