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avi" ContentType="video/avi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omments/comment1.xml" ContentType="application/vnd.openxmlformats-officedocument.presentationml.comment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321" r:id="rId2"/>
    <p:sldId id="329" r:id="rId3"/>
    <p:sldId id="330" r:id="rId4"/>
    <p:sldId id="325" r:id="rId5"/>
    <p:sldId id="324" r:id="rId6"/>
    <p:sldId id="326" r:id="rId7"/>
    <p:sldId id="323" r:id="rId8"/>
    <p:sldId id="320" r:id="rId9"/>
    <p:sldId id="328" r:id="rId10"/>
    <p:sldId id="327" r:id="rId11"/>
    <p:sldId id="322" r:id="rId12"/>
    <p:sldId id="331" r:id="rId13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Windows User" initials="WU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7D971"/>
    <a:srgbClr val="996633"/>
    <a:srgbClr val="66CCFF"/>
    <a:srgbClr val="80B4F4"/>
    <a:srgbClr val="6699FF"/>
    <a:srgbClr val="5772E3"/>
    <a:srgbClr val="FF0000"/>
    <a:srgbClr val="663300"/>
    <a:srgbClr val="CC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C4B1156A-380E-4F78-BDF5-A606A8083BF9}" styleName="Средний стиль 4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257" autoAdjust="0"/>
    <p:restoredTop sz="94660"/>
  </p:normalViewPr>
  <p:slideViewPr>
    <p:cSldViewPr>
      <p:cViewPr varScale="1">
        <p:scale>
          <a:sx n="73" d="100"/>
          <a:sy n="73" d="100"/>
        </p:scale>
        <p:origin x="-12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5" d="100"/>
          <a:sy n="55" d="100"/>
        </p:scale>
        <p:origin x="-2844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6-06-19T14:04:00.227" idx="2">
    <p:pos x="10" y="10"/>
    <p:text>При нажатии на прямоугольник с красной границей появляется следующая надпись.</p:tex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3">
  <dgm:title val=""/>
  <dgm:desc val=""/>
  <dgm:catLst>
    <dgm:cat type="accent3" pri="11300"/>
  </dgm:catLst>
  <dgm:styleLbl name="node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shade val="80000"/>
      </a:schemeClr>
      <a:schemeClr val="accent3">
        <a:tint val="7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/>
    <dgm:txEffectClrLst/>
  </dgm:styleLbl>
  <dgm:styleLbl name="ln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9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8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09B0A48-931D-47E7-8B6B-B5FE75C990A6}" type="doc">
      <dgm:prSet loTypeId="urn:microsoft.com/office/officeart/2005/8/layout/arrow5" loCatId="relationship" qsTypeId="urn:microsoft.com/office/officeart/2005/8/quickstyle/simple3" qsCatId="simple" csTypeId="urn:microsoft.com/office/officeart/2005/8/colors/accent3_3" csCatId="accent3" phldr="1"/>
      <dgm:spPr/>
      <dgm:t>
        <a:bodyPr/>
        <a:lstStyle/>
        <a:p>
          <a:endParaRPr lang="ru-RU"/>
        </a:p>
      </dgm:t>
    </dgm:pt>
    <dgm:pt modelId="{D35D564D-9E72-485C-88DC-C40C33BD04A9}">
      <dgm:prSet phldrT="[Текст]" custT="1"/>
      <dgm:spPr>
        <a:solidFill>
          <a:srgbClr val="FFC979"/>
        </a:solidFill>
      </dgm:spPr>
      <dgm:t>
        <a:bodyPr anchor="ctr" anchorCtr="0"/>
        <a:lstStyle/>
        <a:p>
          <a:pPr algn="ctr"/>
          <a:r>
            <a: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Внутренние силы Земли создают крупные неровности земной коры</a:t>
          </a:r>
          <a:endParaRPr lang="ru-RU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B9CCC03-60B4-485B-A82D-79F0DC60BAF0}" type="parTrans" cxnId="{69D8FA2F-81A5-4C7C-9C6C-A5ED6623BAAF}">
      <dgm:prSet/>
      <dgm:spPr/>
      <dgm:t>
        <a:bodyPr/>
        <a:lstStyle/>
        <a:p>
          <a:endParaRPr lang="ru-RU" sz="2000"/>
        </a:p>
      </dgm:t>
    </dgm:pt>
    <dgm:pt modelId="{7F61CDA0-F175-44A6-8416-52B4ACD1400B}" type="sibTrans" cxnId="{69D8FA2F-81A5-4C7C-9C6C-A5ED6623BAAF}">
      <dgm:prSet/>
      <dgm:spPr/>
      <dgm:t>
        <a:bodyPr/>
        <a:lstStyle/>
        <a:p>
          <a:endParaRPr lang="ru-RU" sz="2000"/>
        </a:p>
      </dgm:t>
    </dgm:pt>
    <dgm:pt modelId="{7BAD1C0E-71FE-4A0F-9D99-BD854A4A01C9}">
      <dgm:prSet phldrT="[Текст]" custT="1"/>
      <dgm:spPr>
        <a:solidFill>
          <a:schemeClr val="tx2">
            <a:lumMod val="20000"/>
            <a:lumOff val="80000"/>
          </a:schemeClr>
        </a:solidFill>
      </dgm:spPr>
      <dgm:t>
        <a:bodyPr anchor="ctr" anchorCtr="0"/>
        <a:lstStyle/>
        <a:p>
          <a:pPr algn="ctr"/>
          <a:r>
            <a: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Внешние силы выравнивают, сглаживают неровности земной поверхности</a:t>
          </a:r>
          <a:endParaRPr lang="ru-RU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71179FA-632B-4238-B41A-B743142A39FF}" type="parTrans" cxnId="{DDDF5F07-6E4C-4BDE-BC85-4E61E8C7742F}">
      <dgm:prSet/>
      <dgm:spPr/>
      <dgm:t>
        <a:bodyPr/>
        <a:lstStyle/>
        <a:p>
          <a:endParaRPr lang="ru-RU" sz="2000"/>
        </a:p>
      </dgm:t>
    </dgm:pt>
    <dgm:pt modelId="{58E5B881-2160-496B-B212-108352528AB4}" type="sibTrans" cxnId="{DDDF5F07-6E4C-4BDE-BC85-4E61E8C7742F}">
      <dgm:prSet/>
      <dgm:spPr/>
      <dgm:t>
        <a:bodyPr/>
        <a:lstStyle/>
        <a:p>
          <a:endParaRPr lang="ru-RU" sz="2000"/>
        </a:p>
      </dgm:t>
    </dgm:pt>
    <dgm:pt modelId="{BEACF585-1A6F-4A59-AAA0-45954C7403C1}" type="pres">
      <dgm:prSet presAssocID="{D09B0A48-931D-47E7-8B6B-B5FE75C990A6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293F614-E85E-4E06-949B-A8AE8F350861}" type="pres">
      <dgm:prSet presAssocID="{D35D564D-9E72-485C-88DC-C40C33BD04A9}" presName="arrow" presStyleLbl="node1" presStyleIdx="0" presStyleCnt="2" custScaleX="108866" custScaleY="78333" custRadScaleRad="112476" custRadScaleInc="-33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377DB5C-F88A-4F80-88DE-7EFC8DA2090C}" type="pres">
      <dgm:prSet presAssocID="{7BAD1C0E-71FE-4A0F-9D99-BD854A4A01C9}" presName="arrow" presStyleLbl="node1" presStyleIdx="1" presStyleCnt="2" custScaleX="108752" custScaleY="78333" custRadScaleRad="130211" custRadScaleInc="-120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9D8FA2F-81A5-4C7C-9C6C-A5ED6623BAAF}" srcId="{D09B0A48-931D-47E7-8B6B-B5FE75C990A6}" destId="{D35D564D-9E72-485C-88DC-C40C33BD04A9}" srcOrd="0" destOrd="0" parTransId="{1B9CCC03-60B4-485B-A82D-79F0DC60BAF0}" sibTransId="{7F61CDA0-F175-44A6-8416-52B4ACD1400B}"/>
    <dgm:cxn modelId="{D1270C3B-BDC8-4DE4-8CEC-25211CC13436}" type="presOf" srcId="{D09B0A48-931D-47E7-8B6B-B5FE75C990A6}" destId="{BEACF585-1A6F-4A59-AAA0-45954C7403C1}" srcOrd="0" destOrd="0" presId="urn:microsoft.com/office/officeart/2005/8/layout/arrow5"/>
    <dgm:cxn modelId="{557F9568-7462-420B-B63A-5CA29D81353A}" type="presOf" srcId="{D35D564D-9E72-485C-88DC-C40C33BD04A9}" destId="{6293F614-E85E-4E06-949B-A8AE8F350861}" srcOrd="0" destOrd="0" presId="urn:microsoft.com/office/officeart/2005/8/layout/arrow5"/>
    <dgm:cxn modelId="{DDDF5F07-6E4C-4BDE-BC85-4E61E8C7742F}" srcId="{D09B0A48-931D-47E7-8B6B-B5FE75C990A6}" destId="{7BAD1C0E-71FE-4A0F-9D99-BD854A4A01C9}" srcOrd="1" destOrd="0" parTransId="{571179FA-632B-4238-B41A-B743142A39FF}" sibTransId="{58E5B881-2160-496B-B212-108352528AB4}"/>
    <dgm:cxn modelId="{F1E0DE90-7C92-4100-BB7B-73AB56D673AE}" type="presOf" srcId="{7BAD1C0E-71FE-4A0F-9D99-BD854A4A01C9}" destId="{E377DB5C-F88A-4F80-88DE-7EFC8DA2090C}" srcOrd="0" destOrd="0" presId="urn:microsoft.com/office/officeart/2005/8/layout/arrow5"/>
    <dgm:cxn modelId="{2BF5182B-00A5-4E8A-9A12-8F56C6A3471D}" type="presParOf" srcId="{BEACF585-1A6F-4A59-AAA0-45954C7403C1}" destId="{6293F614-E85E-4E06-949B-A8AE8F350861}" srcOrd="0" destOrd="0" presId="urn:microsoft.com/office/officeart/2005/8/layout/arrow5"/>
    <dgm:cxn modelId="{F8D39A30-4D65-43D2-B676-6DB9E9109EC4}" type="presParOf" srcId="{BEACF585-1A6F-4A59-AAA0-45954C7403C1}" destId="{E377DB5C-F88A-4F80-88DE-7EFC8DA2090C}" srcOrd="1" destOrd="0" presId="urn:microsoft.com/office/officeart/2005/8/layout/arrow5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93F614-E85E-4E06-949B-A8AE8F350861}">
      <dsp:nvSpPr>
        <dsp:cNvPr id="0" name=""/>
        <dsp:cNvSpPr/>
      </dsp:nvSpPr>
      <dsp:spPr>
        <a:xfrm rot="16200000">
          <a:off x="-472695" y="382755"/>
          <a:ext cx="3826214" cy="2753098"/>
        </a:xfrm>
        <a:prstGeom prst="downArrow">
          <a:avLst>
            <a:gd name="adj1" fmla="val 50000"/>
            <a:gd name="adj2" fmla="val 35000"/>
          </a:avLst>
        </a:prstGeom>
        <a:solidFill>
          <a:srgbClr val="FFC979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Внутренние силы Земли создают крупные неровности земной коры</a:t>
          </a:r>
          <a:endParaRPr lang="ru-RU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5400000">
        <a:off x="63864" y="802749"/>
        <a:ext cx="2271306" cy="1913107"/>
      </dsp:txXfrm>
    </dsp:sp>
    <dsp:sp modelId="{E377DB5C-F88A-4F80-88DE-7EFC8DA2090C}">
      <dsp:nvSpPr>
        <dsp:cNvPr id="0" name=""/>
        <dsp:cNvSpPr/>
      </dsp:nvSpPr>
      <dsp:spPr>
        <a:xfrm rot="5400000">
          <a:off x="5353306" y="382755"/>
          <a:ext cx="3822207" cy="2753098"/>
        </a:xfrm>
        <a:prstGeom prst="downArrow">
          <a:avLst>
            <a:gd name="adj1" fmla="val 50000"/>
            <a:gd name="adj2" fmla="val 35000"/>
          </a:avLst>
        </a:prstGeom>
        <a:solidFill>
          <a:schemeClr val="tx2">
            <a:lumMod val="20000"/>
            <a:lumOff val="80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Внешние силы выравнивают, сглаживают неровности земной поверхности</a:t>
          </a:r>
          <a:endParaRPr lang="ru-RU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6369653" y="803752"/>
        <a:ext cx="2271306" cy="191110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5">
  <dgm:title val=""/>
  <dgm:desc val=""/>
  <dgm:catLst>
    <dgm:cat type="relationship" pri="6000"/>
    <dgm:cat type="process" pri="3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lte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0.1"/>
          <dgm:constr type="sibSp" refType="h" op="lte" fact="0.1"/>
          <dgm:constr type="diam" refType="w" refFor="ch" refPtType="node" op="equ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2"/>
          <dgm:constr type="sibSp" refType="h" op="lte" fact="0.1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3" axis="ch" ptType="node" func="cnt" op="equ" val="7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4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/>
          <dgm:constr type="sibSp" refType="h" op="lte" fact="0.1"/>
        </dgm:constrLst>
      </dgm:if>
      <dgm:if name="Name15" axis="ch" ptType="node" func="cnt" op="gte" val="9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else name="Name1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35"/>
        </dgm:constrLst>
      </dgm:else>
    </dgm:choose>
    <dgm:ruleLst/>
    <dgm:forEach name="Name17" axis="ch" ptType="node">
      <dgm:layoutNode name="arrow">
        <dgm:varLst>
          <dgm:bulletEnabled val="1"/>
        </dgm:varLst>
        <dgm:alg type="tx"/>
        <dgm:shape xmlns:r="http://schemas.openxmlformats.org/officeDocument/2006/relationships" type="down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800" units="cm"/>
        </inkml:traceFormat>
        <inkml:channelProperties>
          <inkml:channelProperty channel="X" name="resolution" value="28.31858" units="1/cm"/>
          <inkml:channelProperty channel="Y" name="resolution" value="28.36879" units="1/cm"/>
        </inkml:channelProperties>
      </inkml:inkSource>
      <inkml:timestamp xml:id="ts0" timeString="2014-01-22T16:06:47.14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17978 17455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56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307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07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05C276D4-429A-48C9-9740-92596CC9D1B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058059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725FC23-42EF-4CC4-A019-F5B6FE72F7F5}" type="slidenum">
              <a:rPr lang="ru-RU" smtClean="0"/>
              <a:pPr/>
              <a:t>1</a:t>
            </a:fld>
            <a:endParaRPr lang="ru-RU" smtClean="0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ru-RU" smtClean="0"/>
              <a:t>Даются определения, которые ученики могут переписать себе в тетрадь.</a:t>
            </a:r>
          </a:p>
        </p:txBody>
      </p:sp>
    </p:spTree>
    <p:extLst>
      <p:ext uri="{BB962C8B-B14F-4D97-AF65-F5344CB8AC3E}">
        <p14:creationId xmlns:p14="http://schemas.microsoft.com/office/powerpoint/2010/main" val="18622751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725FC23-42EF-4CC4-A019-F5B6FE72F7F5}" type="slidenum">
              <a:rPr lang="ru-RU" smtClean="0"/>
              <a:pPr/>
              <a:t>11</a:t>
            </a:fld>
            <a:endParaRPr lang="ru-RU" smtClean="0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ru-RU" smtClean="0"/>
              <a:t>Даются определения, которые ученики могут переписать себе в тетрадь.</a:t>
            </a:r>
          </a:p>
        </p:txBody>
      </p:sp>
    </p:spTree>
    <p:extLst>
      <p:ext uri="{BB962C8B-B14F-4D97-AF65-F5344CB8AC3E}">
        <p14:creationId xmlns:p14="http://schemas.microsoft.com/office/powerpoint/2010/main" val="20895630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725FC23-42EF-4CC4-A019-F5B6FE72F7F5}" type="slidenum">
              <a:rPr lang="ru-RU" smtClean="0"/>
              <a:pPr/>
              <a:t>12</a:t>
            </a:fld>
            <a:endParaRPr lang="ru-RU" smtClean="0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ru-RU" smtClean="0"/>
              <a:t>Даются определения, которые ученики могут переписать себе в тетрадь.</a:t>
            </a:r>
          </a:p>
        </p:txBody>
      </p:sp>
    </p:spTree>
    <p:extLst>
      <p:ext uri="{BB962C8B-B14F-4D97-AF65-F5344CB8AC3E}">
        <p14:creationId xmlns:p14="http://schemas.microsoft.com/office/powerpoint/2010/main" val="20895630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725FC23-42EF-4CC4-A019-F5B6FE72F7F5}" type="slidenum">
              <a:rPr lang="ru-RU" smtClean="0"/>
              <a:pPr/>
              <a:t>2</a:t>
            </a:fld>
            <a:endParaRPr lang="ru-RU" smtClean="0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ru-RU" smtClean="0"/>
              <a:t>Даются определения, которые ученики могут переписать себе в тетрадь.</a:t>
            </a:r>
          </a:p>
        </p:txBody>
      </p:sp>
    </p:spTree>
    <p:extLst>
      <p:ext uri="{BB962C8B-B14F-4D97-AF65-F5344CB8AC3E}">
        <p14:creationId xmlns:p14="http://schemas.microsoft.com/office/powerpoint/2010/main" val="21330962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725FC23-42EF-4CC4-A019-F5B6FE72F7F5}" type="slidenum">
              <a:rPr lang="ru-RU" smtClean="0"/>
              <a:pPr/>
              <a:t>3</a:t>
            </a:fld>
            <a:endParaRPr lang="ru-RU" smtClean="0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ru-RU" smtClean="0"/>
              <a:t>Даются определения, которые ученики могут переписать себе в тетрадь.</a:t>
            </a:r>
          </a:p>
        </p:txBody>
      </p:sp>
    </p:spTree>
    <p:extLst>
      <p:ext uri="{BB962C8B-B14F-4D97-AF65-F5344CB8AC3E}">
        <p14:creationId xmlns:p14="http://schemas.microsoft.com/office/powerpoint/2010/main" val="29129759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725FC23-42EF-4CC4-A019-F5B6FE72F7F5}" type="slidenum">
              <a:rPr lang="ru-RU" smtClean="0"/>
              <a:pPr/>
              <a:t>4</a:t>
            </a:fld>
            <a:endParaRPr lang="ru-RU" smtClean="0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ru-RU" smtClean="0"/>
              <a:t>Даются определения, которые ученики могут переписать себе в тетрадь.</a:t>
            </a:r>
          </a:p>
        </p:txBody>
      </p:sp>
    </p:spTree>
    <p:extLst>
      <p:ext uri="{BB962C8B-B14F-4D97-AF65-F5344CB8AC3E}">
        <p14:creationId xmlns:p14="http://schemas.microsoft.com/office/powerpoint/2010/main" val="9201438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725FC23-42EF-4CC4-A019-F5B6FE72F7F5}" type="slidenum">
              <a:rPr lang="ru-RU" smtClean="0"/>
              <a:pPr/>
              <a:t>5</a:t>
            </a:fld>
            <a:endParaRPr lang="ru-RU" smtClean="0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ru-RU" smtClean="0"/>
              <a:t>Даются определения, которые ученики могут переписать себе в тетрадь.</a:t>
            </a:r>
          </a:p>
        </p:txBody>
      </p:sp>
    </p:spTree>
    <p:extLst>
      <p:ext uri="{BB962C8B-B14F-4D97-AF65-F5344CB8AC3E}">
        <p14:creationId xmlns:p14="http://schemas.microsoft.com/office/powerpoint/2010/main" val="18345313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725FC23-42EF-4CC4-A019-F5B6FE72F7F5}" type="slidenum">
              <a:rPr lang="ru-RU" smtClean="0"/>
              <a:pPr/>
              <a:t>6</a:t>
            </a:fld>
            <a:endParaRPr lang="ru-RU" smtClean="0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ru-RU" smtClean="0"/>
              <a:t>Даются определения, которые ученики могут переписать себе в тетрадь.</a:t>
            </a:r>
          </a:p>
        </p:txBody>
      </p:sp>
    </p:spTree>
    <p:extLst>
      <p:ext uri="{BB962C8B-B14F-4D97-AF65-F5344CB8AC3E}">
        <p14:creationId xmlns:p14="http://schemas.microsoft.com/office/powerpoint/2010/main" val="26270553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725FC23-42EF-4CC4-A019-F5B6FE72F7F5}" type="slidenum">
              <a:rPr lang="ru-RU" smtClean="0"/>
              <a:pPr/>
              <a:t>7</a:t>
            </a:fld>
            <a:endParaRPr lang="ru-RU" smtClean="0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ru-RU" smtClean="0"/>
              <a:t>Даются определения, которые ученики могут переписать себе в тетрадь.</a:t>
            </a:r>
          </a:p>
        </p:txBody>
      </p:sp>
    </p:spTree>
    <p:extLst>
      <p:ext uri="{BB962C8B-B14F-4D97-AF65-F5344CB8AC3E}">
        <p14:creationId xmlns:p14="http://schemas.microsoft.com/office/powerpoint/2010/main" val="39798275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725FC23-42EF-4CC4-A019-F5B6FE72F7F5}" type="slidenum">
              <a:rPr lang="ru-RU" smtClean="0"/>
              <a:pPr/>
              <a:t>9</a:t>
            </a:fld>
            <a:endParaRPr lang="ru-RU" smtClean="0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ru-RU" smtClean="0"/>
              <a:t>Даются определения, которые ученики могут переписать себе в тетрадь.</a:t>
            </a:r>
          </a:p>
        </p:txBody>
      </p:sp>
    </p:spTree>
    <p:extLst>
      <p:ext uri="{BB962C8B-B14F-4D97-AF65-F5344CB8AC3E}">
        <p14:creationId xmlns:p14="http://schemas.microsoft.com/office/powerpoint/2010/main" val="26523278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725FC23-42EF-4CC4-A019-F5B6FE72F7F5}" type="slidenum">
              <a:rPr lang="ru-RU" smtClean="0"/>
              <a:pPr/>
              <a:t>10</a:t>
            </a:fld>
            <a:endParaRPr lang="ru-RU" smtClean="0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ru-RU" smtClean="0"/>
              <a:t>Даются определения, которые ученики могут переписать себе в тетрадь.</a:t>
            </a:r>
          </a:p>
        </p:txBody>
      </p:sp>
    </p:spTree>
    <p:extLst>
      <p:ext uri="{BB962C8B-B14F-4D97-AF65-F5344CB8AC3E}">
        <p14:creationId xmlns:p14="http://schemas.microsoft.com/office/powerpoint/2010/main" val="9890770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3C2F87-6797-4424-AD64-A72C9BB66C7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3CE0E5-9B8B-4F38-A48B-9A5898AC986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11EF00-520F-4785-9173-CD3AD5CF369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40568B-9FCD-4542-899C-E40F3CE65A9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C85675-574B-44AC-9AE5-4E9A393695C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7F2DD0-E7AC-4AE7-BB26-2FE0FD4D199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7D187D-E943-46CF-8807-D99B66AF031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9B047F-C507-4CFD-9C4F-F0240B02527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D147FD-DBB6-4DA8-BB61-1A0BDDBAAB1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5C9819-99E7-4074-819D-0903D69BB83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A1E215-65EC-4FCB-B405-A90EFD4DFF7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F899ECD4-AC36-48CE-83CE-DE28933E657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Click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emf"/><Relationship Id="rId4" Type="http://schemas.openxmlformats.org/officeDocument/2006/relationships/customXml" Target="../ink/ink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slide" Target="slide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slide" Target="slide9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im1-tub-ru.yandex.net/i?id=694363936e5269cb01f49ffda243c380&amp;n=33&amp;h=215&amp;w=382" TargetMode="External"/><Relationship Id="rId3" Type="http://schemas.openxmlformats.org/officeDocument/2006/relationships/image" Target="../media/image1.jpg"/><Relationship Id="rId7" Type="http://schemas.openxmlformats.org/officeDocument/2006/relationships/hyperlink" Target="http://easyen.ru/_bl/19/72805639.jpg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im0-ru.yandex.net/i?id=0ecbf96b23db33e624eb673d7a762b47&amp;n=33&amp;h=215&amp;w=323" TargetMode="External"/><Relationship Id="rId5" Type="http://schemas.openxmlformats.org/officeDocument/2006/relationships/hyperlink" Target="http://file2.answcdn.com/answcld/image/upload/h_320,c_fill,g_face:center,q_60,f_jpg/v1400913859/npzwjjdoxgcmiwyvxhfr.jpg" TargetMode="External"/><Relationship Id="rId4" Type="http://schemas.openxmlformats.org/officeDocument/2006/relationships/hyperlink" Target="http://fs00.infourok.ru/images/doc/196/223584/640/img8.jpg" TargetMode="External"/><Relationship Id="rId9" Type="http://schemas.openxmlformats.org/officeDocument/2006/relationships/hyperlink" Target="http://widefon.com/_ld/164/06398800.jpg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g"/><Relationship Id="rId9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10" Type="http://schemas.openxmlformats.org/officeDocument/2006/relationships/slide" Target="slide4.xml"/><Relationship Id="rId4" Type="http://schemas.openxmlformats.org/officeDocument/2006/relationships/image" Target="../media/image2.jpg"/><Relationship Id="rId9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slide" Target="slide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1.jp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comments" Target="../comments/comment1.xml"/><Relationship Id="rId4" Type="http://schemas.openxmlformats.org/officeDocument/2006/relationships/slide" Target="slide6.xml"/><Relationship Id="rId9" Type="http://schemas.microsoft.com/office/2007/relationships/diagramDrawing" Target="../diagrams/drawing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slide" Target="slide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slide" Target="slide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.xml"/><Relationship Id="rId7" Type="http://schemas.openxmlformats.org/officeDocument/2006/relationships/slide" Target="slide11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slide" Target="slide9.xml"/><Relationship Id="rId5" Type="http://schemas.openxmlformats.org/officeDocument/2006/relationships/slide" Target="slide10.xml"/><Relationship Id="rId4" Type="http://schemas.openxmlformats.org/officeDocument/2006/relationships/image" Target="../media/image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slide" Target="slide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5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971600" y="1988840"/>
            <a:ext cx="7200800" cy="769441"/>
          </a:xfrm>
          <a:prstGeom prst="rect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Рельеф Земли. Равнины</a:t>
            </a:r>
            <a:endParaRPr lang="ru-RU" sz="4400" b="1" dirty="0">
              <a:ln w="1905"/>
              <a:solidFill>
                <a:schemeClr val="accent6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Рукописные данные 1"/>
              <p14:cNvContentPartPr/>
              <p14:nvPr/>
            </p14:nvContentPartPr>
            <p14:xfrm>
              <a:off x="6472080" y="6283800"/>
              <a:ext cx="360" cy="360"/>
            </p14:xfrm>
          </p:contentPart>
        </mc:Choice>
        <mc:Fallback xmlns="">
          <p:pic>
            <p:nvPicPr>
              <p:cNvPr id="2" name="Рукописные данные 1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462720" y="6274440"/>
                <a:ext cx="19080" cy="19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34049502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1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4857752" y="4143380"/>
            <a:ext cx="3929090" cy="18573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Овал 3">
            <a:hlinkClick r:id="rId4" action="ppaction://hlinksldjump"/>
          </p:cNvPr>
          <p:cNvSpPr/>
          <p:nvPr/>
        </p:nvSpPr>
        <p:spPr>
          <a:xfrm>
            <a:off x="6929454" y="6309320"/>
            <a:ext cx="1928826" cy="405827"/>
          </a:xfrm>
          <a:prstGeom prst="ellipse">
            <a:avLst/>
          </a:prstGeom>
          <a:gradFill flip="none" rotWithShape="1">
            <a:gsLst>
              <a:gs pos="0">
                <a:srgbClr val="A7D971">
                  <a:tint val="66000"/>
                  <a:satMod val="160000"/>
                </a:srgbClr>
              </a:gs>
              <a:gs pos="50000">
                <a:srgbClr val="A7D971">
                  <a:tint val="44500"/>
                  <a:satMod val="160000"/>
                </a:srgbClr>
              </a:gs>
              <a:gs pos="100000">
                <a:srgbClr val="A7D971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Проверка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6494836"/>
              </p:ext>
            </p:extLst>
          </p:nvPr>
        </p:nvGraphicFramePr>
        <p:xfrm>
          <a:off x="251519" y="1052736"/>
          <a:ext cx="8606758" cy="4898896"/>
        </p:xfrm>
        <a:graphic>
          <a:graphicData uri="http://schemas.openxmlformats.org/drawingml/2006/table">
            <a:tbl>
              <a:tblPr firstRow="1" firstCol="1" bandRow="1">
                <a:tableStyleId>{C4B1156A-380E-4F78-BDF5-A606A8083BF9}</a:tableStyleId>
              </a:tblPr>
              <a:tblGrid>
                <a:gridCol w="2016225"/>
                <a:gridCol w="1584176"/>
                <a:gridCol w="2448272"/>
                <a:gridCol w="2558085"/>
              </a:tblGrid>
              <a:tr h="75367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Абсолютная высота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Форма рельефа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Тип рельефа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Примеры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14522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Равнина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755576" y="19147"/>
            <a:ext cx="7416824" cy="646331"/>
          </a:xfrm>
          <a:prstGeom prst="rect">
            <a:avLst/>
          </a:prstGeom>
          <a:gradFill flip="none" rotWithShape="1">
            <a:gsLst>
              <a:gs pos="0">
                <a:srgbClr val="A7D971">
                  <a:tint val="66000"/>
                  <a:satMod val="160000"/>
                </a:srgbClr>
              </a:gs>
              <a:gs pos="50000">
                <a:srgbClr val="A7D971">
                  <a:tint val="44500"/>
                  <a:satMod val="160000"/>
                </a:srgbClr>
              </a:gs>
              <a:gs pos="100000">
                <a:srgbClr val="A7D971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Классификация равнин по высоте</a:t>
            </a:r>
            <a:endParaRPr lang="ru-RU" sz="3600" b="1" dirty="0">
              <a:ln w="1905"/>
              <a:solidFill>
                <a:schemeClr val="accent6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6186065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1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4857752" y="4143380"/>
            <a:ext cx="3929090" cy="18573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Овал 3">
            <a:hlinkClick r:id="rId4" action="ppaction://hlinksldjump"/>
          </p:cNvPr>
          <p:cNvSpPr/>
          <p:nvPr/>
        </p:nvSpPr>
        <p:spPr>
          <a:xfrm>
            <a:off x="6929454" y="6309320"/>
            <a:ext cx="1928826" cy="405827"/>
          </a:xfrm>
          <a:prstGeom prst="ellipse">
            <a:avLst/>
          </a:prstGeom>
          <a:gradFill flip="none" rotWithShape="1">
            <a:gsLst>
              <a:gs pos="0">
                <a:srgbClr val="A7D971">
                  <a:tint val="66000"/>
                  <a:satMod val="160000"/>
                </a:srgbClr>
              </a:gs>
              <a:gs pos="50000">
                <a:srgbClr val="A7D971">
                  <a:tint val="44500"/>
                  <a:satMod val="160000"/>
                </a:srgbClr>
              </a:gs>
              <a:gs pos="100000">
                <a:srgbClr val="A7D971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Далее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9098687"/>
              </p:ext>
            </p:extLst>
          </p:nvPr>
        </p:nvGraphicFramePr>
        <p:xfrm>
          <a:off x="251519" y="1052736"/>
          <a:ext cx="8606758" cy="4898896"/>
        </p:xfrm>
        <a:graphic>
          <a:graphicData uri="http://schemas.openxmlformats.org/drawingml/2006/table">
            <a:tbl>
              <a:tblPr firstRow="1" firstCol="1" bandRow="1">
                <a:tableStyleId>{C4B1156A-380E-4F78-BDF5-A606A8083BF9}</a:tableStyleId>
              </a:tblPr>
              <a:tblGrid>
                <a:gridCol w="2150918"/>
                <a:gridCol w="1521491"/>
                <a:gridCol w="2448272"/>
                <a:gridCol w="2486077"/>
              </a:tblGrid>
              <a:tr h="75367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Абсолютная высота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Форма рельефа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Тип рельефа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Примеры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14522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Меньше 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0-200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200-500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Выше 500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Равнина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Впадина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Низменность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Возвышенность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Плоскогорье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Прикаспийская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Западно-Сибирская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Приволжская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Среднерусская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Бразильское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Среднерусское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059832" y="19147"/>
            <a:ext cx="2952328" cy="646331"/>
          </a:xfrm>
          <a:prstGeom prst="rect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Проверка</a:t>
            </a:r>
            <a:endParaRPr lang="ru-RU" sz="3600" b="1" dirty="0">
              <a:ln w="1905"/>
              <a:solidFill>
                <a:schemeClr val="accent6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0582258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1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4857752" y="4143380"/>
            <a:ext cx="3929090" cy="18573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3059832" y="19147"/>
            <a:ext cx="2952328" cy="646331"/>
          </a:xfrm>
          <a:prstGeom prst="rect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Ресурсы</a:t>
            </a:r>
            <a:endParaRPr lang="ru-RU" sz="3600" b="1" dirty="0">
              <a:ln w="1905"/>
              <a:solidFill>
                <a:schemeClr val="accent6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7504" y="836712"/>
            <a:ext cx="8856984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1.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://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fs00.infourok.ru/images/doc/196/223584/640/img8.jpg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равнина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2.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://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file2.answcdn.com/answcld/image/upload/h_320,c_fill,g_face:center,q_60,f_jpg/v1400913859/npzwjjdoxgcmiwyvxhfr.jpg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низменность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3.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https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://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im0ru.yandex.net/i?id=0ecbf96b23db33e624eb673d7a762b47&amp;n=33&amp;h=215&amp;w=323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плоскогорье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4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http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://easyen.ru/_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bl/19/72805639.jpg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возвышенность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5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https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://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im1ru.yandex.net/i?id=694363936e5269cb01f49ffda243c380&amp;n=33&amp;h=215&amp;w=382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горы 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6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http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://widefon.com/_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ld/164/06398800.jpg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горы  </a:t>
            </a:r>
          </a:p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9482671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1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71" y="1239199"/>
            <a:ext cx="2863281" cy="2412189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31" name="Picture 2" descr="110249680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9129" y="1239199"/>
            <a:ext cx="2967185" cy="2405826"/>
          </a:xfrm>
          <a:prstGeom prst="rect">
            <a:avLst/>
          </a:prstGeom>
          <a:solidFill>
            <a:srgbClr val="4D4D4D"/>
          </a:solidFill>
          <a:ln>
            <a:noFill/>
          </a:ln>
          <a:effectLst>
            <a:innerShdw blurRad="114300">
              <a:prstClr val="black"/>
            </a:inn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" descr="EAK_Gril_0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037" y="1239199"/>
            <a:ext cx="2831759" cy="2405826"/>
          </a:xfrm>
          <a:prstGeom prst="rect">
            <a:avLst/>
          </a:prstGeom>
          <a:noFill/>
          <a:ln>
            <a:noFill/>
          </a:ln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Овал 13">
            <a:hlinkClick r:id="" action="ppaction://hlinkshowjump?jump=nextslide"/>
          </p:cNvPr>
          <p:cNvSpPr/>
          <p:nvPr/>
        </p:nvSpPr>
        <p:spPr>
          <a:xfrm>
            <a:off x="7524328" y="6492219"/>
            <a:ext cx="1619672" cy="275992"/>
          </a:xfrm>
          <a:prstGeom prst="ellipse">
            <a:avLst/>
          </a:prstGeom>
          <a:gradFill flip="none" rotWithShape="1">
            <a:gsLst>
              <a:gs pos="0">
                <a:srgbClr val="A7D971">
                  <a:tint val="66000"/>
                  <a:satMod val="160000"/>
                </a:srgbClr>
              </a:gs>
              <a:gs pos="50000">
                <a:srgbClr val="A7D971">
                  <a:tint val="44500"/>
                  <a:satMod val="160000"/>
                </a:srgbClr>
              </a:gs>
              <a:gs pos="100000">
                <a:srgbClr val="A7D971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Далее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82440" y="90936"/>
            <a:ext cx="7200800" cy="646331"/>
          </a:xfrm>
          <a:prstGeom prst="rect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rgbClr val="66CCFF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Сгруппируйте картинки </a:t>
            </a:r>
            <a:endParaRPr lang="ru-RU" sz="3600" b="1" dirty="0">
              <a:ln w="1905"/>
              <a:solidFill>
                <a:schemeClr val="accent6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http://www.svoiludi.ru/images/tb/2860/southern-patagonia-13130749137428_w990h700.jpg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9471" y="4031406"/>
            <a:ext cx="2843515" cy="2426523"/>
          </a:xfrm>
          <a:prstGeom prst="rect">
            <a:avLst/>
          </a:prstGeom>
          <a:ln>
            <a:noFill/>
          </a:ln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http://zapoved.net:8080/catalog/img_originals/3037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385" t="2933" r="15387" b="-2933"/>
          <a:stretch/>
        </p:blipFill>
        <p:spPr bwMode="auto">
          <a:xfrm>
            <a:off x="5558481" y="3993993"/>
            <a:ext cx="3507833" cy="2498223"/>
          </a:xfrm>
          <a:prstGeom prst="rect">
            <a:avLst/>
          </a:prstGeom>
          <a:ln>
            <a:noFill/>
          </a:ln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http://s0.tochka.net/travel/g_5832/img_10/putorana2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2" t="504" r="21337" b="1706"/>
          <a:stretch/>
        </p:blipFill>
        <p:spPr bwMode="auto">
          <a:xfrm>
            <a:off x="3146884" y="4029844"/>
            <a:ext cx="2773108" cy="2390674"/>
          </a:xfrm>
          <a:prstGeom prst="rect">
            <a:avLst/>
          </a:prstGeom>
          <a:ln>
            <a:noFill/>
          </a:ln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Овал 3"/>
          <p:cNvSpPr/>
          <p:nvPr/>
        </p:nvSpPr>
        <p:spPr>
          <a:xfrm>
            <a:off x="177572" y="3081670"/>
            <a:ext cx="504056" cy="52945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11</a:t>
            </a:r>
            <a:endParaRPr lang="ru-RU" dirty="0"/>
          </a:p>
        </p:txBody>
      </p:sp>
      <p:sp>
        <p:nvSpPr>
          <p:cNvPr id="18" name="TextBox 17"/>
          <p:cNvSpPr txBox="1"/>
          <p:nvPr/>
        </p:nvSpPr>
        <p:spPr>
          <a:xfrm>
            <a:off x="177572" y="3121931"/>
            <a:ext cx="504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Овал 18"/>
          <p:cNvSpPr/>
          <p:nvPr/>
        </p:nvSpPr>
        <p:spPr>
          <a:xfrm>
            <a:off x="3095037" y="3121931"/>
            <a:ext cx="504056" cy="52945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11</a:t>
            </a:r>
            <a:endParaRPr lang="ru-RU" dirty="0"/>
          </a:p>
        </p:txBody>
      </p:sp>
      <p:sp>
        <p:nvSpPr>
          <p:cNvPr id="20" name="Овал 19"/>
          <p:cNvSpPr/>
          <p:nvPr/>
        </p:nvSpPr>
        <p:spPr>
          <a:xfrm>
            <a:off x="6192180" y="3088034"/>
            <a:ext cx="504056" cy="52945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11</a:t>
            </a:r>
            <a:endParaRPr lang="ru-RU" dirty="0"/>
          </a:p>
        </p:txBody>
      </p:sp>
      <p:sp>
        <p:nvSpPr>
          <p:cNvPr id="21" name="Овал 20"/>
          <p:cNvSpPr/>
          <p:nvPr/>
        </p:nvSpPr>
        <p:spPr>
          <a:xfrm>
            <a:off x="177572" y="5891060"/>
            <a:ext cx="504056" cy="52945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11</a:t>
            </a:r>
            <a:endParaRPr lang="ru-RU" dirty="0"/>
          </a:p>
        </p:txBody>
      </p:sp>
      <p:sp>
        <p:nvSpPr>
          <p:cNvPr id="22" name="Овал 21"/>
          <p:cNvSpPr/>
          <p:nvPr/>
        </p:nvSpPr>
        <p:spPr>
          <a:xfrm>
            <a:off x="3146884" y="5891060"/>
            <a:ext cx="504056" cy="52945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11</a:t>
            </a:r>
            <a:endParaRPr lang="ru-RU" dirty="0"/>
          </a:p>
        </p:txBody>
      </p:sp>
      <p:sp>
        <p:nvSpPr>
          <p:cNvPr id="23" name="Овал 22"/>
          <p:cNvSpPr/>
          <p:nvPr/>
        </p:nvSpPr>
        <p:spPr>
          <a:xfrm>
            <a:off x="6235179" y="5841116"/>
            <a:ext cx="504056" cy="52945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11</a:t>
            </a:r>
            <a:endParaRPr lang="ru-RU" dirty="0"/>
          </a:p>
        </p:txBody>
      </p:sp>
      <p:sp>
        <p:nvSpPr>
          <p:cNvPr id="24" name="TextBox 23"/>
          <p:cNvSpPr txBox="1"/>
          <p:nvPr/>
        </p:nvSpPr>
        <p:spPr>
          <a:xfrm>
            <a:off x="3095037" y="3121931"/>
            <a:ext cx="504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192180" y="3089783"/>
            <a:ext cx="504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77572" y="5924956"/>
            <a:ext cx="504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227203" y="5902292"/>
            <a:ext cx="504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235179" y="5875013"/>
            <a:ext cx="504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835523533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1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Рисунок 3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71" y="924952"/>
            <a:ext cx="2863281" cy="2412189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31" name="Picture 2" descr="110249680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9072" y="914789"/>
            <a:ext cx="2967185" cy="2405826"/>
          </a:xfrm>
          <a:prstGeom prst="rect">
            <a:avLst/>
          </a:prstGeom>
          <a:solidFill>
            <a:srgbClr val="4D4D4D"/>
          </a:solidFill>
          <a:ln>
            <a:noFill/>
          </a:ln>
          <a:effectLst>
            <a:innerShdw blurRad="114300">
              <a:prstClr val="black"/>
            </a:inn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" descr="EAK_Gril_0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4107936"/>
            <a:ext cx="2831759" cy="2431165"/>
          </a:xfrm>
          <a:prstGeom prst="rect">
            <a:avLst/>
          </a:prstGeom>
          <a:noFill/>
          <a:ln>
            <a:noFill/>
          </a:ln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095036" y="90936"/>
            <a:ext cx="2888115" cy="646331"/>
          </a:xfrm>
          <a:prstGeom prst="rect">
            <a:avLst/>
          </a:prstGeom>
          <a:gradFill flip="none" rotWithShape="1">
            <a:gsLst>
              <a:gs pos="0">
                <a:srgbClr val="A7D971">
                  <a:tint val="66000"/>
                  <a:satMod val="160000"/>
                </a:srgbClr>
              </a:gs>
              <a:gs pos="50000">
                <a:srgbClr val="A7D971">
                  <a:tint val="44500"/>
                  <a:satMod val="160000"/>
                </a:srgbClr>
              </a:gs>
              <a:gs pos="100000">
                <a:srgbClr val="A7D971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Горы</a:t>
            </a:r>
            <a:endParaRPr lang="ru-RU" sz="3600" b="1" dirty="0">
              <a:ln w="1905"/>
              <a:solidFill>
                <a:schemeClr val="accent6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http://www.svoiludi.ru/images/tb/2860/southern-patagonia-13130749137428_w990h700.jpg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51981" y="917273"/>
            <a:ext cx="2843515" cy="2426523"/>
          </a:xfrm>
          <a:prstGeom prst="rect">
            <a:avLst/>
          </a:prstGeom>
          <a:ln>
            <a:noFill/>
          </a:ln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http://zapoved.net:8080/catalog/img_originals/3037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385" t="2933" r="15387" b="-2933"/>
          <a:stretch/>
        </p:blipFill>
        <p:spPr bwMode="auto">
          <a:xfrm>
            <a:off x="5521254" y="4097834"/>
            <a:ext cx="3507833" cy="2498223"/>
          </a:xfrm>
          <a:prstGeom prst="rect">
            <a:avLst/>
          </a:prstGeom>
          <a:ln>
            <a:noFill/>
          </a:ln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http://s0.tochka.net/travel/g_5832/img_10/putorana2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2" t="504" r="21337" b="1706"/>
          <a:stretch/>
        </p:blipFill>
        <p:spPr bwMode="auto">
          <a:xfrm>
            <a:off x="3168944" y="4114427"/>
            <a:ext cx="2773108" cy="2426523"/>
          </a:xfrm>
          <a:prstGeom prst="rect">
            <a:avLst/>
          </a:prstGeom>
          <a:ln>
            <a:noFill/>
          </a:ln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Овал 3"/>
          <p:cNvSpPr/>
          <p:nvPr/>
        </p:nvSpPr>
        <p:spPr>
          <a:xfrm>
            <a:off x="177572" y="2791157"/>
            <a:ext cx="504056" cy="52945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11</a:t>
            </a:r>
            <a:endParaRPr lang="ru-RU" dirty="0"/>
          </a:p>
        </p:txBody>
      </p:sp>
      <p:sp>
        <p:nvSpPr>
          <p:cNvPr id="18" name="TextBox 17"/>
          <p:cNvSpPr txBox="1"/>
          <p:nvPr/>
        </p:nvSpPr>
        <p:spPr>
          <a:xfrm>
            <a:off x="107503" y="2824155"/>
            <a:ext cx="504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Овал 18"/>
          <p:cNvSpPr/>
          <p:nvPr/>
        </p:nvSpPr>
        <p:spPr>
          <a:xfrm>
            <a:off x="177572" y="5917998"/>
            <a:ext cx="504056" cy="52945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11</a:t>
            </a:r>
            <a:endParaRPr lang="ru-RU" dirty="0"/>
          </a:p>
        </p:txBody>
      </p:sp>
      <p:sp>
        <p:nvSpPr>
          <p:cNvPr id="20" name="Овал 19"/>
          <p:cNvSpPr/>
          <p:nvPr/>
        </p:nvSpPr>
        <p:spPr>
          <a:xfrm>
            <a:off x="6156644" y="2723364"/>
            <a:ext cx="504056" cy="52945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11</a:t>
            </a:r>
            <a:endParaRPr lang="ru-RU" dirty="0"/>
          </a:p>
        </p:txBody>
      </p:sp>
      <p:sp>
        <p:nvSpPr>
          <p:cNvPr id="21" name="Овал 20"/>
          <p:cNvSpPr/>
          <p:nvPr/>
        </p:nvSpPr>
        <p:spPr>
          <a:xfrm>
            <a:off x="3208881" y="2756362"/>
            <a:ext cx="504056" cy="52945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11</a:t>
            </a:r>
            <a:endParaRPr lang="ru-RU" dirty="0"/>
          </a:p>
        </p:txBody>
      </p:sp>
      <p:sp>
        <p:nvSpPr>
          <p:cNvPr id="22" name="Овал 21"/>
          <p:cNvSpPr/>
          <p:nvPr/>
        </p:nvSpPr>
        <p:spPr>
          <a:xfrm>
            <a:off x="3216282" y="5917998"/>
            <a:ext cx="504056" cy="52945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11</a:t>
            </a:r>
            <a:endParaRPr lang="ru-RU" dirty="0"/>
          </a:p>
        </p:txBody>
      </p:sp>
      <p:sp>
        <p:nvSpPr>
          <p:cNvPr id="23" name="Овал 22"/>
          <p:cNvSpPr/>
          <p:nvPr/>
        </p:nvSpPr>
        <p:spPr>
          <a:xfrm>
            <a:off x="6202210" y="5847950"/>
            <a:ext cx="504056" cy="52945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11</a:t>
            </a:r>
            <a:endParaRPr lang="ru-RU" dirty="0"/>
          </a:p>
        </p:txBody>
      </p:sp>
      <p:sp>
        <p:nvSpPr>
          <p:cNvPr id="24" name="TextBox 23"/>
          <p:cNvSpPr txBox="1"/>
          <p:nvPr/>
        </p:nvSpPr>
        <p:spPr>
          <a:xfrm>
            <a:off x="119259" y="5891060"/>
            <a:ext cx="504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208881" y="2784529"/>
            <a:ext cx="504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 flipH="1">
            <a:off x="6111440" y="2791157"/>
            <a:ext cx="594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168944" y="5902292"/>
            <a:ext cx="504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130882" y="5875013"/>
            <a:ext cx="504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095037" y="3347665"/>
            <a:ext cx="2888115" cy="646331"/>
          </a:xfrm>
          <a:prstGeom prst="rect">
            <a:avLst/>
          </a:prstGeom>
          <a:gradFill flip="none" rotWithShape="1">
            <a:gsLst>
              <a:gs pos="0">
                <a:srgbClr val="A7D971">
                  <a:tint val="66000"/>
                  <a:satMod val="160000"/>
                </a:srgbClr>
              </a:gs>
              <a:gs pos="50000">
                <a:srgbClr val="A7D971">
                  <a:tint val="44500"/>
                  <a:satMod val="160000"/>
                </a:srgbClr>
              </a:gs>
              <a:gs pos="100000">
                <a:srgbClr val="A7D971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Равнины</a:t>
            </a:r>
            <a:endParaRPr lang="ru-RU" sz="3600" b="1" dirty="0">
              <a:ln w="1905"/>
              <a:solidFill>
                <a:schemeClr val="accent6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Овал 31">
            <a:hlinkClick r:id="rId10" action="ppaction://hlinksldjump"/>
          </p:cNvPr>
          <p:cNvSpPr/>
          <p:nvPr/>
        </p:nvSpPr>
        <p:spPr>
          <a:xfrm>
            <a:off x="7524328" y="6492219"/>
            <a:ext cx="1619672" cy="275992"/>
          </a:xfrm>
          <a:prstGeom prst="ellipse">
            <a:avLst/>
          </a:prstGeom>
          <a:gradFill flip="none" rotWithShape="1">
            <a:gsLst>
              <a:gs pos="0">
                <a:srgbClr val="A7D971">
                  <a:tint val="66000"/>
                  <a:satMod val="160000"/>
                </a:srgbClr>
              </a:gs>
              <a:gs pos="50000">
                <a:srgbClr val="A7D971">
                  <a:tint val="44500"/>
                  <a:satMod val="160000"/>
                </a:srgbClr>
              </a:gs>
              <a:gs pos="100000">
                <a:srgbClr val="A7D971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Далее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9221185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1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Овал 13">
            <a:hlinkClick r:id="rId4" action="ppaction://hlinksldjump"/>
          </p:cNvPr>
          <p:cNvSpPr/>
          <p:nvPr/>
        </p:nvSpPr>
        <p:spPr>
          <a:xfrm>
            <a:off x="6929454" y="6381328"/>
            <a:ext cx="1928826" cy="333820"/>
          </a:xfrm>
          <a:prstGeom prst="ellipse">
            <a:avLst/>
          </a:prstGeom>
          <a:gradFill flip="none" rotWithShape="1">
            <a:gsLst>
              <a:gs pos="0">
                <a:srgbClr val="A7D971">
                  <a:tint val="66000"/>
                  <a:satMod val="160000"/>
                </a:srgbClr>
              </a:gs>
              <a:gs pos="50000">
                <a:srgbClr val="A7D971">
                  <a:tint val="44500"/>
                  <a:satMod val="160000"/>
                </a:srgbClr>
              </a:gs>
              <a:gs pos="100000">
                <a:srgbClr val="A7D971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Далее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1520" y="0"/>
            <a:ext cx="8750776" cy="1077218"/>
          </a:xfrm>
          <a:prstGeom prst="rect">
            <a:avLst/>
          </a:prstGeom>
          <a:gradFill flip="none" rotWithShape="1">
            <a:gsLst>
              <a:gs pos="0">
                <a:srgbClr val="A7D971">
                  <a:tint val="66000"/>
                  <a:satMod val="160000"/>
                </a:srgbClr>
              </a:gs>
              <a:gs pos="50000">
                <a:srgbClr val="A7D971">
                  <a:tint val="44500"/>
                  <a:satMod val="160000"/>
                </a:srgbClr>
              </a:gs>
              <a:gs pos="100000">
                <a:srgbClr val="A7D971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Выделить внешние и внутренние силы , влияющие на облик планеты</a:t>
            </a:r>
            <a:endParaRPr lang="ru-RU" sz="3200" b="1" dirty="0">
              <a:ln w="1905"/>
              <a:solidFill>
                <a:schemeClr val="accent6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51520" y="1268760"/>
            <a:ext cx="86067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1.Дождь 2.Солнце 3.Землетрясения 4.Вулканы 5.Движение плит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6.Ветер 7.Действие текучих вод 8.Жизнедеятельность живых организмов 9.Температура 10.Химические преобразования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63888" y="2558525"/>
            <a:ext cx="1944216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Проверка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2671112"/>
              </p:ext>
            </p:extLst>
          </p:nvPr>
        </p:nvGraphicFramePr>
        <p:xfrm>
          <a:off x="971600" y="3429000"/>
          <a:ext cx="7200800" cy="9144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600400"/>
                <a:gridCol w="36004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Внешние</a:t>
                      </a:r>
                      <a:r>
                        <a:rPr lang="ru-RU" sz="24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силы</a:t>
                      </a:r>
                      <a:endParaRPr lang="ru-RU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A7D971">
                            <a:tint val="66000"/>
                            <a:satMod val="160000"/>
                          </a:srgbClr>
                        </a:gs>
                        <a:gs pos="50000">
                          <a:srgbClr val="A7D971">
                            <a:tint val="44500"/>
                            <a:satMod val="160000"/>
                          </a:srgbClr>
                        </a:gs>
                        <a:gs pos="100000">
                          <a:srgbClr val="A7D971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Внутренние силы</a:t>
                      </a:r>
                      <a:endParaRPr lang="ru-RU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A7D971">
                            <a:tint val="66000"/>
                            <a:satMod val="160000"/>
                          </a:srgbClr>
                        </a:gs>
                        <a:gs pos="50000">
                          <a:srgbClr val="A7D971">
                            <a:tint val="44500"/>
                            <a:satMod val="160000"/>
                          </a:srgbClr>
                        </a:gs>
                        <a:gs pos="100000">
                          <a:srgbClr val="A7D971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1,2,6,7,8,9,10</a:t>
                      </a:r>
                      <a:endParaRPr lang="ru-RU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996633">
                            <a:tint val="66000"/>
                            <a:satMod val="160000"/>
                          </a:srgbClr>
                        </a:gs>
                        <a:gs pos="50000">
                          <a:srgbClr val="996633">
                            <a:tint val="44500"/>
                            <a:satMod val="160000"/>
                          </a:srgbClr>
                        </a:gs>
                        <a:gs pos="100000">
                          <a:srgbClr val="996633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3,4,5</a:t>
                      </a:r>
                      <a:endParaRPr lang="ru-RU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996633">
                            <a:tint val="66000"/>
                            <a:satMod val="160000"/>
                          </a:srgbClr>
                        </a:gs>
                        <a:gs pos="50000">
                          <a:srgbClr val="996633">
                            <a:tint val="44500"/>
                            <a:satMod val="160000"/>
                          </a:srgbClr>
                        </a:gs>
                        <a:gs pos="100000">
                          <a:srgbClr val="996633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85424835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1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4857752" y="4143380"/>
            <a:ext cx="3929090" cy="18573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>
            <a:hlinkClick r:id="rId4" action="ppaction://hlinksldjump"/>
          </p:cNvPr>
          <p:cNvSpPr/>
          <p:nvPr/>
        </p:nvSpPr>
        <p:spPr>
          <a:xfrm>
            <a:off x="6929454" y="6309320"/>
            <a:ext cx="1928826" cy="405828"/>
          </a:xfrm>
          <a:prstGeom prst="ellipse">
            <a:avLst/>
          </a:prstGeom>
          <a:gradFill flip="none" rotWithShape="1">
            <a:gsLst>
              <a:gs pos="0">
                <a:srgbClr val="A7D971">
                  <a:tint val="66000"/>
                  <a:satMod val="160000"/>
                </a:srgbClr>
              </a:gs>
              <a:gs pos="50000">
                <a:srgbClr val="A7D971">
                  <a:tint val="44500"/>
                  <a:satMod val="160000"/>
                </a:srgbClr>
              </a:gs>
              <a:gs pos="100000">
                <a:srgbClr val="A7D971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Далее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138443" y="854974"/>
            <a:ext cx="2734534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Рельеф </a:t>
            </a: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75756" y="1676707"/>
            <a:ext cx="4392488" cy="83099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Неровности земной поверхности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Схема 5">
            <a:hlinkClick r:id="rId4" action="ppaction://hlinksldjump"/>
          </p:cNvPr>
          <p:cNvGraphicFramePr/>
          <p:nvPr>
            <p:extLst>
              <p:ext uri="{D42A27DB-BD31-4B8C-83A1-F6EECF244321}">
                <p14:modId xmlns:p14="http://schemas.microsoft.com/office/powerpoint/2010/main" val="2939867599"/>
              </p:ext>
            </p:extLst>
          </p:nvPr>
        </p:nvGraphicFramePr>
        <p:xfrm>
          <a:off x="252265" y="2790711"/>
          <a:ext cx="8640959" cy="35186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3240000" y="3573016"/>
            <a:ext cx="2664296" cy="226825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9050"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Рельеф Земли разнообразен и постоянно изменяется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91680" y="19147"/>
            <a:ext cx="5688632" cy="646331"/>
          </a:xfrm>
          <a:prstGeom prst="rect">
            <a:avLst/>
          </a:prstGeom>
          <a:gradFill flip="none" rotWithShape="1">
            <a:gsLst>
              <a:gs pos="0">
                <a:srgbClr val="A7D971">
                  <a:tint val="66000"/>
                  <a:satMod val="160000"/>
                </a:srgbClr>
              </a:gs>
              <a:gs pos="50000">
                <a:srgbClr val="A7D971">
                  <a:tint val="44500"/>
                  <a:satMod val="160000"/>
                </a:srgbClr>
              </a:gs>
              <a:gs pos="100000">
                <a:srgbClr val="A7D971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Рельеф Земли</a:t>
            </a:r>
            <a:endParaRPr lang="ru-RU" sz="3600" b="1" dirty="0">
              <a:ln w="1905"/>
              <a:solidFill>
                <a:schemeClr val="accent6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5043503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5" grpId="0" animBg="1"/>
      <p:bldGraphic spid="6" grpId="0">
        <p:bldAsOne/>
      </p:bldGraphic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1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Овал 13">
            <a:hlinkClick r:id="rId4" action="ppaction://hlinksldjump"/>
          </p:cNvPr>
          <p:cNvSpPr/>
          <p:nvPr/>
        </p:nvSpPr>
        <p:spPr>
          <a:xfrm>
            <a:off x="6929454" y="6381327"/>
            <a:ext cx="1928826" cy="376259"/>
          </a:xfrm>
          <a:prstGeom prst="ellipse">
            <a:avLst/>
          </a:prstGeom>
          <a:gradFill flip="none" rotWithShape="1">
            <a:gsLst>
              <a:gs pos="0">
                <a:srgbClr val="A7D971">
                  <a:tint val="66000"/>
                  <a:satMod val="160000"/>
                </a:srgbClr>
              </a:gs>
              <a:gs pos="50000">
                <a:srgbClr val="A7D971">
                  <a:tint val="44500"/>
                  <a:satMod val="160000"/>
                </a:srgbClr>
              </a:gs>
              <a:gs pos="100000">
                <a:srgbClr val="A7D971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Далее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91680" y="19147"/>
            <a:ext cx="5688632" cy="646331"/>
          </a:xfrm>
          <a:prstGeom prst="rect">
            <a:avLst/>
          </a:prstGeom>
          <a:gradFill flip="none" rotWithShape="1">
            <a:gsLst>
              <a:gs pos="0">
                <a:srgbClr val="A7D971">
                  <a:tint val="66000"/>
                  <a:satMod val="160000"/>
                </a:srgbClr>
              </a:gs>
              <a:gs pos="50000">
                <a:srgbClr val="A7D971">
                  <a:tint val="44500"/>
                  <a:satMod val="160000"/>
                </a:srgbClr>
              </a:gs>
              <a:gs pos="100000">
                <a:srgbClr val="A7D971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Понятие «Равнина»</a:t>
            </a:r>
            <a:endParaRPr lang="ru-RU" sz="3600" b="1" dirty="0">
              <a:ln w="1905"/>
              <a:solidFill>
                <a:schemeClr val="accent6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80255" y="1268760"/>
            <a:ext cx="2160240" cy="144016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Понятие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994585" y="1268760"/>
            <a:ext cx="2736304" cy="165618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Ключевое слово</a:t>
            </a:r>
          </a:p>
          <a:p>
            <a:pPr algn="ctr"/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(что?) 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300192" y="1268760"/>
            <a:ext cx="2558088" cy="1996954"/>
          </a:xfrm>
          <a:prstGeom prst="rect">
            <a:avLst/>
          </a:prstGeom>
          <a:solidFill>
            <a:srgbClr val="80B4F4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Существенные признаки </a:t>
            </a:r>
          </a:p>
          <a:p>
            <a:pPr algn="ctr"/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(Какие? Чем отличаются?)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80255" y="4149080"/>
            <a:ext cx="2160240" cy="144016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Равнины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981198" y="4149080"/>
            <a:ext cx="2736304" cy="165618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Участки земной поверхности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300192" y="4149080"/>
            <a:ext cx="2558088" cy="1944216"/>
          </a:xfrm>
          <a:prstGeom prst="rect">
            <a:avLst/>
          </a:prstGeom>
          <a:solidFill>
            <a:srgbClr val="80B4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Обширные, пологие</a:t>
            </a:r>
          </a:p>
          <a:p>
            <a:pPr algn="ctr"/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Колебаниями высот не более 200 м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49669" y="1169030"/>
            <a:ext cx="8713308" cy="4356654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5400" tIns="25400" rIns="25400" bIns="25400" numCol="1" spcCol="1270" anchor="ctr" anchorCtr="0">
            <a:noAutofit/>
          </a:bodyPr>
          <a:lstStyle/>
          <a:p>
            <a:pPr lvl="0" algn="ctr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5100" kern="1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9116580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1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Овал 13">
            <a:hlinkClick r:id="rId4" action="ppaction://hlinksldjump"/>
          </p:cNvPr>
          <p:cNvSpPr/>
          <p:nvPr/>
        </p:nvSpPr>
        <p:spPr>
          <a:xfrm>
            <a:off x="6929454" y="6309320"/>
            <a:ext cx="1928826" cy="405827"/>
          </a:xfrm>
          <a:prstGeom prst="ellipse">
            <a:avLst/>
          </a:prstGeom>
          <a:gradFill flip="none" rotWithShape="1">
            <a:gsLst>
              <a:gs pos="0">
                <a:srgbClr val="A7D971">
                  <a:tint val="66000"/>
                  <a:satMod val="160000"/>
                </a:srgbClr>
              </a:gs>
              <a:gs pos="50000">
                <a:srgbClr val="A7D971">
                  <a:tint val="44500"/>
                  <a:satMod val="160000"/>
                </a:srgbClr>
              </a:gs>
              <a:gs pos="100000">
                <a:srgbClr val="A7D971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Далее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91680" y="19147"/>
            <a:ext cx="5688632" cy="646331"/>
          </a:xfrm>
          <a:prstGeom prst="rect">
            <a:avLst/>
          </a:prstGeom>
          <a:gradFill flip="none" rotWithShape="1">
            <a:gsLst>
              <a:gs pos="0">
                <a:srgbClr val="A7D971">
                  <a:tint val="66000"/>
                  <a:satMod val="160000"/>
                </a:srgbClr>
              </a:gs>
              <a:gs pos="50000">
                <a:srgbClr val="A7D971">
                  <a:tint val="44500"/>
                  <a:satMod val="160000"/>
                </a:srgbClr>
              </a:gs>
              <a:gs pos="100000">
                <a:srgbClr val="A7D971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 равнин</a:t>
            </a:r>
            <a:endParaRPr lang="ru-RU" sz="3600" b="1" dirty="0">
              <a:ln w="1905"/>
              <a:solidFill>
                <a:schemeClr val="accent6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75184" y="1268760"/>
            <a:ext cx="2592288" cy="93610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Поднятие морского дна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184944" y="1293450"/>
            <a:ext cx="2592288" cy="93610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5940152" y="1196752"/>
            <a:ext cx="2918128" cy="115212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Сложены наносами </a:t>
            </a:r>
            <a:r>
              <a:rPr lang="ru-RU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ледников,вулканическим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материалом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Прямая со стрелкой 9"/>
          <p:cNvCxnSpPr/>
          <p:nvPr/>
        </p:nvCxnSpPr>
        <p:spPr>
          <a:xfrm flipH="1">
            <a:off x="1691680" y="665478"/>
            <a:ext cx="2664296" cy="531274"/>
          </a:xfrm>
          <a:prstGeom prst="straightConnector1">
            <a:avLst/>
          </a:prstGeom>
          <a:ln w="38100"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>
            <a:off x="4355976" y="665478"/>
            <a:ext cx="0" cy="531274"/>
          </a:xfrm>
          <a:prstGeom prst="straightConnector1">
            <a:avLst/>
          </a:prstGeom>
          <a:ln w="38100"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>
            <a:off x="4359785" y="665478"/>
            <a:ext cx="3206160" cy="531274"/>
          </a:xfrm>
          <a:prstGeom prst="straightConnector1">
            <a:avLst/>
          </a:prstGeom>
          <a:ln w="38100"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Прямоугольник 17"/>
          <p:cNvSpPr/>
          <p:nvPr/>
        </p:nvSpPr>
        <p:spPr>
          <a:xfrm>
            <a:off x="251520" y="3429000"/>
            <a:ext cx="2592288" cy="93610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3239852" y="3429000"/>
            <a:ext cx="2592288" cy="93610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Индо-Гангская низменность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6265992" y="3429000"/>
            <a:ext cx="2592288" cy="129614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22" name="Прямая со стрелкой 21"/>
          <p:cNvCxnSpPr>
            <a:stCxn id="4" idx="2"/>
            <a:endCxn id="18" idx="0"/>
          </p:cNvCxnSpPr>
          <p:nvPr/>
        </p:nvCxnSpPr>
        <p:spPr>
          <a:xfrm flipH="1">
            <a:off x="1547664" y="2204864"/>
            <a:ext cx="23664" cy="1224136"/>
          </a:xfrm>
          <a:prstGeom prst="straightConnector1">
            <a:avLst/>
          </a:prstGeom>
          <a:ln w="38100"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>
            <a:off x="4355976" y="2204864"/>
            <a:ext cx="0" cy="1224136"/>
          </a:xfrm>
          <a:prstGeom prst="straightConnector1">
            <a:avLst/>
          </a:prstGeom>
          <a:ln w="38100"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>
            <a:endCxn id="20" idx="0"/>
          </p:cNvCxnSpPr>
          <p:nvPr/>
        </p:nvCxnSpPr>
        <p:spPr>
          <a:xfrm>
            <a:off x="7562136" y="2348880"/>
            <a:ext cx="0" cy="1080120"/>
          </a:xfrm>
          <a:prstGeom prst="straightConnector1">
            <a:avLst/>
          </a:prstGeom>
          <a:ln w="38100"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184944" y="1268760"/>
            <a:ext cx="25922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Речными наносами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51520" y="5301208"/>
            <a:ext cx="1440160" cy="40011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Проверка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51520" y="3429000"/>
            <a:ext cx="25922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Прикаспийская низменность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269801" y="3429000"/>
            <a:ext cx="25922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Плоскогорье Декан, равнины на севере Европы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1714521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5" grpId="0"/>
      <p:bldP spid="21" grpId="0"/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41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hlinkClick r:id="rId5" action="ppaction://hlinksldjump"/>
          </p:cNvPr>
          <p:cNvSpPr/>
          <p:nvPr/>
        </p:nvSpPr>
        <p:spPr>
          <a:xfrm>
            <a:off x="179512" y="4139684"/>
            <a:ext cx="2500330" cy="121444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>
            <a:hlinkClick r:id="rId6" action="ppaction://hlinksldjump"/>
          </p:cNvPr>
          <p:cNvSpPr/>
          <p:nvPr/>
        </p:nvSpPr>
        <p:spPr>
          <a:xfrm>
            <a:off x="3347864" y="4143380"/>
            <a:ext cx="2500330" cy="150019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>
            <a:hlinkClick r:id="rId7" action="ppaction://hlinksldjump"/>
          </p:cNvPr>
          <p:cNvSpPr/>
          <p:nvPr/>
        </p:nvSpPr>
        <p:spPr>
          <a:xfrm>
            <a:off x="6473852" y="4125170"/>
            <a:ext cx="2500330" cy="121444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>
            <a:hlinkClick r:id="rId5" action="ppaction://hlinksldjump"/>
          </p:cNvPr>
          <p:cNvSpPr/>
          <p:nvPr/>
        </p:nvSpPr>
        <p:spPr>
          <a:xfrm>
            <a:off x="6929454" y="6309320"/>
            <a:ext cx="1928826" cy="405827"/>
          </a:xfrm>
          <a:prstGeom prst="ellipse">
            <a:avLst/>
          </a:prstGeom>
          <a:solidFill>
            <a:srgbClr val="A7D971"/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Далее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авнины фильм 00_00_05-00_02_33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0"/>
            <a:ext cx="9144000" cy="6309320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1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1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4857752" y="4143380"/>
            <a:ext cx="3929090" cy="18573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Овал 3">
            <a:hlinkClick r:id="rId4" action="ppaction://hlinksldjump"/>
          </p:cNvPr>
          <p:cNvSpPr/>
          <p:nvPr/>
        </p:nvSpPr>
        <p:spPr>
          <a:xfrm>
            <a:off x="6929454" y="6309320"/>
            <a:ext cx="1928826" cy="405827"/>
          </a:xfrm>
          <a:prstGeom prst="ellipse">
            <a:avLst/>
          </a:prstGeom>
          <a:gradFill flip="none" rotWithShape="1">
            <a:gsLst>
              <a:gs pos="0">
                <a:srgbClr val="A7D971">
                  <a:tint val="66000"/>
                  <a:satMod val="160000"/>
                </a:srgbClr>
              </a:gs>
              <a:gs pos="50000">
                <a:srgbClr val="A7D971">
                  <a:tint val="44500"/>
                  <a:satMod val="160000"/>
                </a:srgbClr>
              </a:gs>
              <a:gs pos="100000">
                <a:srgbClr val="A7D971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Далее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11760" y="19147"/>
            <a:ext cx="4248472" cy="646331"/>
          </a:xfrm>
          <a:prstGeom prst="rect">
            <a:avLst/>
          </a:prstGeom>
          <a:gradFill flip="none" rotWithShape="1">
            <a:gsLst>
              <a:gs pos="0">
                <a:srgbClr val="A7D971">
                  <a:tint val="66000"/>
                  <a:satMod val="160000"/>
                </a:srgbClr>
              </a:gs>
              <a:gs pos="50000">
                <a:srgbClr val="A7D971">
                  <a:tint val="44500"/>
                  <a:satMod val="160000"/>
                </a:srgbClr>
              </a:gs>
              <a:gs pos="100000">
                <a:srgbClr val="A7D971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Рефлексия</a:t>
            </a:r>
            <a:endParaRPr lang="ru-RU" sz="3600" b="1" dirty="0">
              <a:ln w="1905"/>
              <a:solidFill>
                <a:schemeClr val="accent6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51520" y="1268760"/>
            <a:ext cx="860676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1.Что узнал на уроке? 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2.Чему научился на уроке?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3.Какое открытие сделал для себя?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Какие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задания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понравились?</a:t>
            </a:r>
          </a:p>
        </p:txBody>
      </p:sp>
    </p:spTree>
    <p:extLst>
      <p:ext uri="{BB962C8B-B14F-4D97-AF65-F5344CB8AC3E}">
        <p14:creationId xmlns:p14="http://schemas.microsoft.com/office/powerpoint/2010/main" val="2743951344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Другая 6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763313"/>
      </a:hlink>
      <a:folHlink>
        <a:srgbClr val="D490C5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2187</TotalTime>
  <Words>372</Words>
  <Application>Microsoft Office PowerPoint</Application>
  <PresentationFormat>Экран (4:3)</PresentationFormat>
  <Paragraphs>147</Paragraphs>
  <Slides>12</Slides>
  <Notes>11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Оформление по умолчанию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dom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olga</dc:creator>
  <cp:lastModifiedBy>Windows User</cp:lastModifiedBy>
  <cp:revision>184</cp:revision>
  <dcterms:created xsi:type="dcterms:W3CDTF">2008-05-26T08:48:15Z</dcterms:created>
  <dcterms:modified xsi:type="dcterms:W3CDTF">2016-06-19T11:04:48Z</dcterms:modified>
</cp:coreProperties>
</file>