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49" r:id="rId2"/>
    <p:sldId id="313" r:id="rId3"/>
    <p:sldId id="352" r:id="rId4"/>
    <p:sldId id="353" r:id="rId5"/>
    <p:sldId id="257" r:id="rId6"/>
    <p:sldId id="351" r:id="rId7"/>
    <p:sldId id="350" r:id="rId8"/>
    <p:sldId id="307" r:id="rId9"/>
    <p:sldId id="274" r:id="rId10"/>
    <p:sldId id="354" r:id="rId11"/>
    <p:sldId id="265" r:id="rId12"/>
    <p:sldId id="266" r:id="rId13"/>
    <p:sldId id="275" r:id="rId14"/>
    <p:sldId id="308" r:id="rId15"/>
    <p:sldId id="355" r:id="rId16"/>
    <p:sldId id="356" r:id="rId17"/>
    <p:sldId id="357" r:id="rId18"/>
    <p:sldId id="359" r:id="rId19"/>
    <p:sldId id="358" r:id="rId20"/>
    <p:sldId id="271" r:id="rId21"/>
    <p:sldId id="311" r:id="rId22"/>
    <p:sldId id="361" r:id="rId23"/>
    <p:sldId id="286" r:id="rId24"/>
    <p:sldId id="339" r:id="rId25"/>
    <p:sldId id="363" r:id="rId26"/>
    <p:sldId id="362" r:id="rId27"/>
    <p:sldId id="288" r:id="rId28"/>
    <p:sldId id="289" r:id="rId29"/>
    <p:sldId id="312" r:id="rId30"/>
    <p:sldId id="301" r:id="rId31"/>
    <p:sldId id="364" r:id="rId32"/>
    <p:sldId id="302" r:id="rId33"/>
    <p:sldId id="303" r:id="rId34"/>
    <p:sldId id="304" r:id="rId35"/>
    <p:sldId id="305" r:id="rId36"/>
    <p:sldId id="306" r:id="rId37"/>
    <p:sldId id="314" r:id="rId38"/>
    <p:sldId id="315" r:id="rId39"/>
    <p:sldId id="317" r:id="rId40"/>
    <p:sldId id="318" r:id="rId41"/>
    <p:sldId id="319" r:id="rId42"/>
    <p:sldId id="320" r:id="rId43"/>
    <p:sldId id="316" r:id="rId44"/>
    <p:sldId id="330" r:id="rId45"/>
    <p:sldId id="328" r:id="rId46"/>
    <p:sldId id="329" r:id="rId47"/>
    <p:sldId id="365" r:id="rId48"/>
    <p:sldId id="341" r:id="rId49"/>
    <p:sldId id="323" r:id="rId50"/>
    <p:sldId id="327" r:id="rId51"/>
    <p:sldId id="324" r:id="rId52"/>
    <p:sldId id="326" r:id="rId53"/>
    <p:sldId id="256" r:id="rId54"/>
    <p:sldId id="333" r:id="rId55"/>
    <p:sldId id="334" r:id="rId56"/>
    <p:sldId id="368" r:id="rId57"/>
    <p:sldId id="335" r:id="rId58"/>
    <p:sldId id="336" r:id="rId59"/>
    <p:sldId id="337" r:id="rId60"/>
    <p:sldId id="348" r:id="rId61"/>
    <p:sldId id="366" r:id="rId62"/>
    <p:sldId id="344" r:id="rId63"/>
    <p:sldId id="332" r:id="rId64"/>
    <p:sldId id="345" r:id="rId65"/>
    <p:sldId id="342" r:id="rId66"/>
    <p:sldId id="347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34" autoAdjust="0"/>
  </p:normalViewPr>
  <p:slideViewPr>
    <p:cSldViewPr>
      <p:cViewPr varScale="1">
        <p:scale>
          <a:sx n="46" d="100"/>
          <a:sy n="46" d="100"/>
        </p:scale>
        <p:origin x="-103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9B511-3A40-43F6-977A-2750C75EF97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685AA-DA3C-40D4-9D62-FA05F5B3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earest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85AA-DA3C-40D4-9D62-FA05F5B3EE0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85AA-DA3C-40D4-9D62-FA05F5B3EE0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85AA-DA3C-40D4-9D62-FA05F5B3EE03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85AA-DA3C-40D4-9D62-FA05F5B3EE03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31E2-54D0-45D7-8281-5C3E6B8C5C3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57A7B-7029-4253-9379-09EE7D77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4.jpeg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5" Type="http://schemas.openxmlformats.org/officeDocument/2006/relationships/image" Target="../media/image9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Relationship Id="rId14" Type="http://schemas.openxmlformats.org/officeDocument/2006/relationships/image" Target="../media/image9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Pictures\GQCAPHMAM5CAYFTW7RCA2NLKKCCAAQY6C5CA2MPXSTCA6LTJ8ECA5U07H7CA2TR8GPCAKUPI84CAH9HL8FCA5RPS3SCA3S6R94CA7KV3I6CAW93SZQCA2HMSKSCAGUCJBSCAW8EYIOCAHU378YCAKUCU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96944" cy="63367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21166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Презентация учителя английского языка ГБОУ Школа №1239 </a:t>
            </a:r>
            <a:r>
              <a:rPr lang="ru-RU" sz="2000" b="1" dirty="0" err="1" smtClean="0">
                <a:solidFill>
                  <a:srgbClr val="002060"/>
                </a:solidFill>
              </a:rPr>
              <a:t>Маккавеевой</a:t>
            </a:r>
            <a:r>
              <a:rPr lang="ru-RU" sz="2000" b="1" dirty="0" smtClean="0">
                <a:solidFill>
                  <a:srgbClr val="002060"/>
                </a:solidFill>
              </a:rPr>
              <a:t> Е.Е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12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Урок-викторина  </a:t>
            </a:r>
            <a:r>
              <a:rPr lang="en-US" sz="2800" b="1" dirty="0" smtClean="0">
                <a:solidFill>
                  <a:srgbClr val="002060"/>
                </a:solidFill>
              </a:rPr>
              <a:t>“Who Wants to Be the Champion?”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What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national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symbol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Scotland?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7" name="Picture 3" descr="C:\Users\Admin\Pictures\0003-007-Symbo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834" y="1600200"/>
            <a:ext cx="4444332" cy="4525963"/>
          </a:xfrm>
          <a:prstGeom prst="rect">
            <a:avLst/>
          </a:prstGeom>
          <a:noFill/>
        </p:spPr>
      </p:pic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8072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3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What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is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the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national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symbol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of</a:t>
            </a:r>
            <a:r>
              <a:rPr lang="en-US" b="1" dirty="0" smtClean="0">
                <a:solidFill>
                  <a:srgbClr val="002060"/>
                </a:solidFill>
              </a:rPr>
              <a:t> England?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Admin\Pictures\38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5400599"/>
          </a:xfrm>
          <a:prstGeom prst="rect">
            <a:avLst/>
          </a:prstGeom>
          <a:noFill/>
        </p:spPr>
      </p:pic>
      <p:pic>
        <p:nvPicPr>
          <p:cNvPr id="5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7030A0"/>
                </a:solidFill>
              </a:rPr>
              <a:t>2-</a:t>
            </a:r>
            <a:r>
              <a:rPr lang="ru-RU" b="1" dirty="0" smtClean="0">
                <a:solidFill>
                  <a:srgbClr val="7030A0"/>
                </a:solidFill>
              </a:rPr>
              <a:t>4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What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is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the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national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symbol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of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Wales</a:t>
            </a:r>
            <a:r>
              <a:rPr lang="ru-RU" b="1" dirty="0" smtClean="0">
                <a:solidFill>
                  <a:srgbClr val="7030A0"/>
                </a:solidFill>
              </a:rPr>
              <a:t>? </a:t>
            </a:r>
          </a:p>
        </p:txBody>
      </p:sp>
      <p:pic>
        <p:nvPicPr>
          <p:cNvPr id="10242" name="Picture 2" descr="C:\Users\Admin\Pictures\simvol_uehl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208912" cy="5040560"/>
          </a:xfrm>
          <a:prstGeom prst="rect">
            <a:avLst/>
          </a:prstGeom>
          <a:noFill/>
        </p:spPr>
      </p:pic>
      <p:pic>
        <p:nvPicPr>
          <p:cNvPr id="5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55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2-5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What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is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national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symbol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of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Ireland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Admin\Pictures\110-svytoipatric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112567"/>
          </a:xfrm>
          <a:prstGeom prst="rect">
            <a:avLst/>
          </a:prstGeom>
          <a:noFill/>
        </p:spPr>
      </p:pic>
      <p:pic>
        <p:nvPicPr>
          <p:cNvPr id="4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 3</a:t>
            </a:r>
            <a:r>
              <a:rPr lang="ru-RU" sz="6600" b="1" dirty="0" smtClean="0">
                <a:solidFill>
                  <a:srgbClr val="002060"/>
                </a:solidFill>
              </a:rPr>
              <a:t>  </a:t>
            </a:r>
            <a:r>
              <a:rPr lang="en-US" sz="6600" b="1" dirty="0" smtClean="0">
                <a:solidFill>
                  <a:srgbClr val="002060"/>
                </a:solidFill>
              </a:rPr>
              <a:t>London Sights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4" name="Picture 7" descr="C:\Users\Admin\Pictures\st_pauls_cathedr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275856" cy="2808312"/>
          </a:xfrm>
          <a:prstGeom prst="rect">
            <a:avLst/>
          </a:prstGeom>
          <a:noFill/>
        </p:spPr>
      </p:pic>
      <p:pic>
        <p:nvPicPr>
          <p:cNvPr id="5" name="Picture 2" descr="C:\Users\Admin\Pictures\de4d7__westminster-abbey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5" y="4149080"/>
            <a:ext cx="2555776" cy="2708920"/>
          </a:xfrm>
          <a:prstGeom prst="rect">
            <a:avLst/>
          </a:prstGeom>
          <a:noFill/>
        </p:spPr>
      </p:pic>
      <p:pic>
        <p:nvPicPr>
          <p:cNvPr id="6" name="Picture 2" descr="C:\Users\Admin\Pictures\fsgdhfjdhdr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672" y="1340768"/>
            <a:ext cx="2952328" cy="2808312"/>
          </a:xfrm>
          <a:prstGeom prst="rect">
            <a:avLst/>
          </a:prstGeom>
          <a:noFill/>
        </p:spPr>
      </p:pic>
      <p:pic>
        <p:nvPicPr>
          <p:cNvPr id="7" name="Picture 2" descr="C:\Users\Admin\Pictures\2601-the_tower_of_london_in_the_sunsh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1"/>
            <a:ext cx="3384376" cy="2708920"/>
          </a:xfrm>
          <a:prstGeom prst="rect">
            <a:avLst/>
          </a:prstGeom>
          <a:noFill/>
        </p:spPr>
      </p:pic>
      <p:pic>
        <p:nvPicPr>
          <p:cNvPr id="8" name="Picture 2" descr="C:\Users\Admin\Pictures\8765102a3f009b9ed3f65f4cc423201a58512f107333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149080"/>
            <a:ext cx="3240360" cy="2708920"/>
          </a:xfrm>
          <a:prstGeom prst="rect">
            <a:avLst/>
          </a:prstGeom>
          <a:noFill/>
        </p:spPr>
      </p:pic>
      <p:pic>
        <p:nvPicPr>
          <p:cNvPr id="9" name="Picture 3" descr="C:\Users\Admin\Pictures\14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340768"/>
            <a:ext cx="295232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3-</a:t>
            </a:r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 What building has Big Ben?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Admin\Pictures\1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0920" cy="5328592"/>
          </a:xfrm>
          <a:prstGeom prst="rect">
            <a:avLst/>
          </a:prstGeom>
          <a:noFill/>
        </p:spPr>
      </p:pic>
      <p:pic>
        <p:nvPicPr>
          <p:cNvPr id="5" name="Picture 3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3-</a:t>
            </a:r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  It was a fortress , a prison, the royal palace. Now it is a museum and a Royal Treasury.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Admin\Pictures\2601-the_tower_of_london_in_the_sunsh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72808" cy="5328591"/>
          </a:xfrm>
          <a:prstGeom prst="rect">
            <a:avLst/>
          </a:prstGeom>
          <a:noFill/>
        </p:spPr>
      </p:pic>
      <p:pic>
        <p:nvPicPr>
          <p:cNvPr id="6" name="Picture 3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3608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 (Bonus!) Nelson's Column is in the centre of the square.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Admin\Pictures\fsgdhfjdhdr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5256584"/>
          </a:xfrm>
          <a:prstGeom prst="rect">
            <a:avLst/>
          </a:prstGeom>
          <a:noFill/>
        </p:spPr>
      </p:pic>
      <p:pic>
        <p:nvPicPr>
          <p:cNvPr id="1027" name="Picture 3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7647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2060"/>
                </a:solidFill>
              </a:rPr>
              <a:t>3-</a:t>
            </a:r>
            <a:r>
              <a:rPr lang="ru-RU" sz="3100" b="1" dirty="0" smtClean="0">
                <a:solidFill>
                  <a:srgbClr val="002060"/>
                </a:solidFill>
              </a:rPr>
              <a:t>3</a:t>
            </a:r>
            <a:r>
              <a:rPr lang="en-US" sz="3100" b="1" dirty="0" smtClean="0">
                <a:solidFill>
                  <a:srgbClr val="002060"/>
                </a:solidFill>
              </a:rPr>
              <a:t> It is a royal church. There are tombs of many British kings and queens and other famous people there. 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Admin\Pictures\de4d7__westminster-abbey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472607" cy="5661248"/>
          </a:xfrm>
          <a:prstGeom prst="rect">
            <a:avLst/>
          </a:prstGeom>
          <a:noFill/>
        </p:spPr>
      </p:pic>
      <p:pic>
        <p:nvPicPr>
          <p:cNvPr id="5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1" cy="9807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3-4 What is the h</a:t>
            </a:r>
            <a:r>
              <a:rPr lang="ru-RU" b="1" dirty="0" err="1" smtClean="0">
                <a:solidFill>
                  <a:srgbClr val="002060"/>
                </a:solidFill>
              </a:rPr>
              <a:t>ome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of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the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Queen</a:t>
            </a:r>
            <a:r>
              <a:rPr lang="ru-RU" b="1" dirty="0" smtClean="0">
                <a:solidFill>
                  <a:srgbClr val="002060"/>
                </a:solidFill>
              </a:rPr>
              <a:t>?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Admin\Pictures\8765102a3f009b9ed3f65f4cc423201a58512f107333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496944" cy="5400600"/>
          </a:xfrm>
          <a:prstGeom prst="rect">
            <a:avLst/>
          </a:prstGeom>
          <a:noFill/>
        </p:spPr>
      </p:pic>
      <p:pic>
        <p:nvPicPr>
          <p:cNvPr id="5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C00000"/>
                </a:solidFill>
              </a:rPr>
              <a:t>1 Flags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Admin\Pictures\british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2915817" cy="2134939"/>
          </a:xfrm>
          <a:prstGeom prst="rect">
            <a:avLst/>
          </a:prstGeom>
          <a:noFill/>
        </p:spPr>
      </p:pic>
      <p:pic>
        <p:nvPicPr>
          <p:cNvPr id="2052" name="Picture 4" descr="C:\Users\Admin\Pictures\scot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1268760"/>
            <a:ext cx="3096344" cy="2304256"/>
          </a:xfrm>
          <a:prstGeom prst="rect">
            <a:avLst/>
          </a:prstGeom>
          <a:noFill/>
        </p:spPr>
      </p:pic>
      <p:pic>
        <p:nvPicPr>
          <p:cNvPr id="7" name="Picture 2" descr="C:\Users\Admin\Pictures\Kanada-i-ee-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3600400" cy="2664296"/>
          </a:xfrm>
          <a:prstGeom prst="rect">
            <a:avLst/>
          </a:prstGeom>
          <a:noFill/>
        </p:spPr>
      </p:pic>
      <p:pic>
        <p:nvPicPr>
          <p:cNvPr id="8" name="Picture 2" descr="C:\Users\Admin\Pictures\ausrtalia-about-1313057656969_w990h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3528392" cy="2664296"/>
          </a:xfrm>
          <a:prstGeom prst="rect">
            <a:avLst/>
          </a:prstGeom>
          <a:noFill/>
        </p:spPr>
      </p:pic>
      <p:pic>
        <p:nvPicPr>
          <p:cNvPr id="3" name="Picture 2" descr="C:\Users\Admin\Pictures\Flag_Eng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340768"/>
            <a:ext cx="3024336" cy="225591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C00000"/>
                </a:solidFill>
              </a:rPr>
              <a:t>3-</a:t>
            </a:r>
            <a:r>
              <a:rPr lang="ru-RU" sz="3100" b="1" dirty="0" smtClean="0">
                <a:solidFill>
                  <a:srgbClr val="C00000"/>
                </a:solidFill>
              </a:rPr>
              <a:t>5</a:t>
            </a:r>
            <a:r>
              <a:rPr lang="en-US" sz="3100" b="1" dirty="0" smtClean="0">
                <a:solidFill>
                  <a:srgbClr val="C00000"/>
                </a:solidFill>
              </a:rPr>
              <a:t> This building </a:t>
            </a:r>
            <a:r>
              <a:rPr lang="ru-RU" sz="3100" b="1" dirty="0" err="1" smtClean="0">
                <a:solidFill>
                  <a:srgbClr val="C00000"/>
                </a:solidFill>
              </a:rPr>
              <a:t>is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the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seat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of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the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en-US" sz="3100" b="1" dirty="0" smtClean="0">
                <a:solidFill>
                  <a:srgbClr val="C00000"/>
                </a:solidFill>
              </a:rPr>
              <a:t>Bishop of London,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one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of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the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most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famous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and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most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recognizable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sights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in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London</a:t>
            </a:r>
            <a:r>
              <a:rPr lang="en-US" sz="3100" b="1" dirty="0" smtClean="0">
                <a:solidFill>
                  <a:srgbClr val="C00000"/>
                </a:solidFill>
              </a:rPr>
              <a:t>.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4" name="Picture 7" descr="C:\Users\Admin\Pictures\st_pauls_cathedr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32847" cy="5328592"/>
          </a:xfrm>
          <a:prstGeom prst="rect">
            <a:avLst/>
          </a:prstGeom>
          <a:noFill/>
        </p:spPr>
      </p:pic>
      <p:pic>
        <p:nvPicPr>
          <p:cNvPr id="5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0"/>
            <a:ext cx="7139136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6600" b="1" dirty="0" err="1" smtClean="0">
                <a:solidFill>
                  <a:schemeClr val="accent2">
                    <a:lumMod val="50000"/>
                  </a:schemeClr>
                </a:solidFill>
              </a:rPr>
              <a:t>Holidays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Обои Рисованные Праздники Новый год Дед Мороз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08720"/>
            <a:ext cx="3563888" cy="2664296"/>
          </a:xfrm>
          <a:prstGeom prst="rect">
            <a:avLst/>
          </a:prstGeom>
          <a:noFill/>
        </p:spPr>
      </p:pic>
      <p:pic>
        <p:nvPicPr>
          <p:cNvPr id="53250" name="Picture 2" descr="C:\Users\Admin\Pictures\imgpreview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3275856" cy="2448272"/>
          </a:xfrm>
          <a:prstGeom prst="rect">
            <a:avLst/>
          </a:prstGeom>
          <a:noFill/>
        </p:spPr>
      </p:pic>
      <p:pic>
        <p:nvPicPr>
          <p:cNvPr id="12" name="Picture 2" descr="C:\Users\Admin\Pictures\history_mother_day_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noFill/>
        </p:spPr>
      </p:pic>
      <p:pic>
        <p:nvPicPr>
          <p:cNvPr id="13" name="Picture 3" descr="C:\Users\Admin\Pictures\father (1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2857500" cy="3212976"/>
          </a:xfrm>
          <a:prstGeom prst="rect">
            <a:avLst/>
          </a:prstGeom>
          <a:noFill/>
        </p:spPr>
      </p:pic>
      <p:pic>
        <p:nvPicPr>
          <p:cNvPr id="14" name="Picture 3" descr="C:\Users\Admin\Pictures\14fevral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268760"/>
            <a:ext cx="2376264" cy="2088232"/>
          </a:xfrm>
          <a:prstGeom prst="rect">
            <a:avLst/>
          </a:prstGeom>
          <a:noFill/>
        </p:spPr>
      </p:pic>
      <p:pic>
        <p:nvPicPr>
          <p:cNvPr id="15" name="Picture 2" descr="C:\Users\Admin\Pictures\EasterEggs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417840"/>
            <a:ext cx="1368152" cy="1440160"/>
          </a:xfrm>
          <a:prstGeom prst="rect">
            <a:avLst/>
          </a:prstGeom>
          <a:noFill/>
        </p:spPr>
      </p:pic>
      <p:pic>
        <p:nvPicPr>
          <p:cNvPr id="17" name="Picture 2" descr="C:\Users\Admin\Pictures\image_531810111946272572580_tm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501008"/>
            <a:ext cx="1647800" cy="107173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4-</a:t>
            </a:r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</a:rPr>
              <a:t> It is not so popular in England as in Russia, but it is rather popular in Scotland.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Admin\Pictures\Ded_Moroz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3"/>
            <a:ext cx="7200800" cy="5661248"/>
          </a:xfrm>
          <a:prstGeom prst="rect">
            <a:avLst/>
          </a:prstGeom>
          <a:noFill/>
        </p:spPr>
      </p:pic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76470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4-2 This holiday is celebrated on the 14-th of February as a day of love and friendship.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Admin\Pictures\FQCAX45ZNDCAU2A4QKCAV133WHCA65JISQCARUZNMFCAMXFRD1CAPGFP8OCAX7SNT6CANJAF85CACJDUD4CA05GTZNCA0RBSM5CAD61HPOCAJ3YOKLCAILX9ZHCACQR459CAKB2J6ICAF33UG0CAXPH6M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764704"/>
          </a:xfrm>
          <a:prstGeom prst="rect">
            <a:avLst/>
          </a:prstGeom>
          <a:noFill/>
        </p:spPr>
      </p:pic>
      <p:pic>
        <p:nvPicPr>
          <p:cNvPr id="15363" name="Picture 3" descr="C:\Users\Admin\Pictures\14fevra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267450" cy="45910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4 (Bonus!) This holiday comes on the second Sunday in May. It is a day when Americans </a:t>
            </a:r>
            <a:r>
              <a:rPr lang="en-US" sz="2600" b="1" dirty="0" err="1" smtClean="0">
                <a:solidFill>
                  <a:srgbClr val="002060"/>
                </a:solidFill>
              </a:rPr>
              <a:t>honour</a:t>
            </a:r>
            <a:r>
              <a:rPr lang="en-US" sz="2600" b="1" dirty="0" smtClean="0">
                <a:solidFill>
                  <a:srgbClr val="002060"/>
                </a:solidFill>
              </a:rPr>
              <a:t> their mothers.</a:t>
            </a:r>
            <a:r>
              <a:rPr lang="en-US" sz="2600" dirty="0" smtClean="0"/>
              <a:t> </a:t>
            </a:r>
            <a:endParaRPr lang="ru-RU" sz="2600" dirty="0"/>
          </a:p>
        </p:txBody>
      </p:sp>
      <p:pic>
        <p:nvPicPr>
          <p:cNvPr id="10242" name="Picture 2" descr="C:\Users\Admin\Pictures\history_mother_day_2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344816" cy="4824536"/>
          </a:xfrm>
          <a:prstGeom prst="rect">
            <a:avLst/>
          </a:prstGeom>
          <a:noFill/>
        </p:spPr>
      </p:pic>
      <p:pic>
        <p:nvPicPr>
          <p:cNvPr id="10243" name="Picture 3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76470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 (Bonus!) This is an occasion to express gratitude towards your dad for all his love and support. 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Admin\Pictures\dora-fathers-d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64896" cy="5328592"/>
          </a:xfrm>
          <a:prstGeom prst="rect">
            <a:avLst/>
          </a:prstGeom>
          <a:noFill/>
        </p:spPr>
      </p:pic>
      <p:pic>
        <p:nvPicPr>
          <p:cNvPr id="8195" name="Picture 3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C00000"/>
                </a:solidFill>
              </a:rPr>
              <a:t>4-</a:t>
            </a:r>
            <a:r>
              <a:rPr lang="ru-RU" sz="3100" b="1" dirty="0" smtClean="0">
                <a:solidFill>
                  <a:srgbClr val="C00000"/>
                </a:solidFill>
              </a:rPr>
              <a:t>3</a:t>
            </a:r>
            <a:r>
              <a:rPr lang="en-US" sz="3100" b="1" dirty="0" smtClean="0">
                <a:solidFill>
                  <a:srgbClr val="C00000"/>
                </a:solidFill>
              </a:rPr>
              <a:t> Parents put their presents into stockings. The traditional meal is roast turkey and pudding. They also decorate streets, rooms and a tree.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14339" name="Picture 3" descr="C:\Users\Admin\Pictures\luxfon.com-9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24000"/>
            <a:ext cx="8534400" cy="5334000"/>
          </a:xfrm>
          <a:prstGeom prst="rect">
            <a:avLst/>
          </a:prstGeom>
          <a:noFill/>
        </p:spPr>
      </p:pic>
      <p:pic>
        <p:nvPicPr>
          <p:cNvPr id="5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6926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4-</a:t>
            </a:r>
            <a:r>
              <a:rPr lang="ru-RU" b="1" dirty="0" smtClean="0">
                <a:solidFill>
                  <a:srgbClr val="7030A0"/>
                </a:solidFill>
              </a:rPr>
              <a:t>4</a:t>
            </a:r>
            <a:r>
              <a:rPr lang="en-US" b="1" dirty="0" smtClean="0">
                <a:solidFill>
                  <a:srgbClr val="7030A0"/>
                </a:solidFill>
              </a:rPr>
              <a:t> Children usually eat chocolate eggs and Cross Buns on this day.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Admin\Pictures\EasterEgg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9959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b="1" dirty="0" smtClean="0">
                <a:solidFill>
                  <a:srgbClr val="002060"/>
                </a:solidFill>
              </a:rPr>
              <a:t>4-5 Children make lanterns out of pumpkins, dress as witches and ghosts and go from house to house and say: “Trick or Treat!”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Admin\Pictures\image_531810111946272572580_t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632848" cy="5184576"/>
          </a:xfrm>
          <a:prstGeom prst="rect">
            <a:avLst/>
          </a:prstGeom>
          <a:noFill/>
        </p:spPr>
      </p:pic>
      <p:pic>
        <p:nvPicPr>
          <p:cNvPr id="4" name="Picture 2" descr="C:\Users\Admin\Pictures\image_531810111946272572580_t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625" y="1412776"/>
            <a:ext cx="7857215" cy="5256584"/>
          </a:xfrm>
          <a:prstGeom prst="rect">
            <a:avLst/>
          </a:prstGeom>
          <a:noFill/>
        </p:spPr>
      </p:pic>
      <p:pic>
        <p:nvPicPr>
          <p:cNvPr id="5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360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 5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Dates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Pictures\1066-batt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268760"/>
            <a:ext cx="2047875" cy="2232248"/>
          </a:xfrm>
          <a:prstGeom prst="rect">
            <a:avLst/>
          </a:prstGeom>
          <a:noFill/>
        </p:spPr>
      </p:pic>
      <p:pic>
        <p:nvPicPr>
          <p:cNvPr id="1029" name="Picture 5" descr="C:\Users\Admin\Pictures\depositphotos_9852501-UNITED-KINGDOM---CIRCA-1992-A-stamp-printed-in-England-is-dedicated-to-the-40th-anniversary-of-accession-to-the-throne-shows-Queen-Elizabeth-II-circa-1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995936" cy="2880320"/>
          </a:xfrm>
          <a:prstGeom prst="rect">
            <a:avLst/>
          </a:prstGeom>
          <a:noFill/>
        </p:spPr>
      </p:pic>
      <p:pic>
        <p:nvPicPr>
          <p:cNvPr id="1030" name="Picture 6" descr="C:\Users\Admin\Pictures\Images_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2987824" cy="22322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15616" y="306896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1170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C:\Users\Admin\Pictures\800px-Oliver_Cromwell_by_Samuel_Coo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2808312" cy="33569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87624" y="6273225"/>
            <a:ext cx="1259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1653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3" name="Picture 2" descr="C:\Users\Admin\Pictures\6a00d83455ec9b69e2017d3f7f0b98970c-320w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429000"/>
            <a:ext cx="2088232" cy="3429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91880" y="627322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147</a:t>
            </a:r>
            <a:r>
              <a:rPr lang="en-US" sz="3200" b="1" dirty="0" smtClean="0">
                <a:solidFill>
                  <a:srgbClr val="FFFF00"/>
                </a:solidFill>
              </a:rPr>
              <a:t>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031" name="Picture 7" descr="C:\Users\Admin\Pictures\0_e9136_456ec061_X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077072"/>
            <a:ext cx="3995936" cy="27809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44208" y="609329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1840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328498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1952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1-1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Which continent was the first to be discovered?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Pictures\ausrtalia-about-1313057656969_w990h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68952" cy="5184576"/>
          </a:xfrm>
          <a:prstGeom prst="rect">
            <a:avLst/>
          </a:prstGeom>
          <a:noFill/>
        </p:spPr>
      </p:pic>
      <p:pic>
        <p:nvPicPr>
          <p:cNvPr id="5" name="Picture 3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9807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5-</a:t>
            </a:r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 When did Elizabeth II come to throne? </a:t>
            </a:r>
            <a:endParaRPr lang="ru-RU" dirty="0"/>
          </a:p>
        </p:txBody>
      </p:sp>
      <p:pic>
        <p:nvPicPr>
          <p:cNvPr id="5122" name="Picture 2" descr="C:\Users\Admin\Pictures\token-1977-silver-jubilee-globus-crucig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</p:spPr>
      </p:pic>
      <p:pic>
        <p:nvPicPr>
          <p:cNvPr id="4" name="Picture 3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807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5-</a:t>
            </a:r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</a:rPr>
              <a:t> When did the Norman Conquest of England happen?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dmin\Pictures\1314196272_1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328592" cy="5112568"/>
          </a:xfrm>
          <a:prstGeom prst="rect">
            <a:avLst/>
          </a:prstGeom>
          <a:noFill/>
        </p:spPr>
      </p:pic>
      <p:pic>
        <p:nvPicPr>
          <p:cNvPr id="4" name="Picture 3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807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5 (Bonus!)  He was an English military and political leader and later Lord Protector of the Commonwealth of England, Scotland and Ireland. When did he become Lord Protector 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340768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Oliver Cromwell </a:t>
            </a:r>
            <a:r>
              <a:rPr lang="en-US" sz="2000" b="1" dirty="0" smtClean="0">
                <a:solidFill>
                  <a:srgbClr val="7030A0"/>
                </a:solidFill>
              </a:rPr>
              <a:t>(25 April 1599 – 3 September 1658) - was invited by his fellow leaders to rule as Lord Protector of England, Wales, Scotland and Ireland from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16 December 1653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C:\Users\Admin\Pictures\800px-Oliver_Cromwell_by_Samuel_Coop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032448" cy="5400600"/>
          </a:xfrm>
          <a:prstGeom prst="rect">
            <a:avLst/>
          </a:prstGeom>
          <a:noFill/>
        </p:spPr>
      </p:pic>
      <p:pic>
        <p:nvPicPr>
          <p:cNvPr id="7" name="Picture 3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6926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5-3 When was Thomas Becket murdered in Canterbury Cathedral?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Admin\Pictures\beket_ph01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4716016" cy="5733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903893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His death happened on 29 December 1170.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5-4   Who and when introduced a printing press into England?</a:t>
            </a:r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endParaRPr lang="ru-RU" sz="31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Admin\Pictures\6a00d83455ec9b69e2017d3f7f0b98970c-32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672830" cy="51125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45811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 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9959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40152" y="2132856"/>
            <a:ext cx="264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56992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He is thought to be the first English person to work as a printer and the first to introduce a printing press into England, which he did in 1476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5-5 When did the first stamp “Penny Black” appear?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dmin\Pictures\1178227939_aa1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096344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4221088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It was only in 1840 that the first official stamp, the Penny Black, was issued in Great Britain.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360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cs typeface="Times New Roman" pitchFamily="18" charset="0"/>
              </a:rPr>
              <a:t>6</a:t>
            </a:r>
            <a:r>
              <a:rPr lang="ru-RU" sz="6600" b="1" dirty="0" smtClean="0">
                <a:solidFill>
                  <a:srgbClr val="7030A0"/>
                </a:solidFill>
                <a:cs typeface="Times New Roman" pitchFamily="18" charset="0"/>
              </a:rPr>
              <a:t>  </a:t>
            </a:r>
            <a:r>
              <a:rPr lang="ru-RU" sz="6600" b="1" dirty="0" err="1" smtClean="0">
                <a:solidFill>
                  <a:srgbClr val="7030A0"/>
                </a:solidFill>
                <a:cs typeface="Times New Roman" pitchFamily="18" charset="0"/>
              </a:rPr>
              <a:t>Famous</a:t>
            </a:r>
            <a:r>
              <a:rPr lang="ru-RU" sz="6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7030A0"/>
                </a:solidFill>
                <a:cs typeface="Times New Roman" pitchFamily="18" charset="0"/>
              </a:rPr>
              <a:t>People</a:t>
            </a:r>
            <a:endParaRPr lang="ru-RU" sz="66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Admin\Pictures\2014-08-13-1000509261001_2013980530001_WilliamShakespeareTheLifeoftheBar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644008" cy="2304256"/>
          </a:xfrm>
          <a:prstGeom prst="rect">
            <a:avLst/>
          </a:prstGeom>
          <a:noFill/>
        </p:spPr>
      </p:pic>
      <p:pic>
        <p:nvPicPr>
          <p:cNvPr id="1029" name="Picture 5" descr="C:\Users\Admin\Pictures\imgpreview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2915816" cy="2376264"/>
          </a:xfrm>
          <a:prstGeom prst="rect">
            <a:avLst/>
          </a:prstGeom>
          <a:noFill/>
        </p:spPr>
      </p:pic>
      <p:pic>
        <p:nvPicPr>
          <p:cNvPr id="9" name="Picture 6" descr="C:\Users\Admin\Pictures\f17b6382cef6ee364fd2f21daa3bfe2c_i-1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01008"/>
            <a:ext cx="2771800" cy="3356992"/>
          </a:xfrm>
          <a:prstGeom prst="rect">
            <a:avLst/>
          </a:prstGeom>
          <a:noFill/>
        </p:spPr>
      </p:pic>
      <p:pic>
        <p:nvPicPr>
          <p:cNvPr id="1032" name="Picture 8" descr="C:\Users\Admin\Pictures\media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01008"/>
            <a:ext cx="3168352" cy="3356992"/>
          </a:xfrm>
          <a:prstGeom prst="rect">
            <a:avLst/>
          </a:prstGeom>
          <a:noFill/>
        </p:spPr>
      </p:pic>
      <p:pic>
        <p:nvPicPr>
          <p:cNvPr id="1033" name="Picture 9" descr="C:\Users\Admin\Pictures\nyu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19672" cy="1988840"/>
          </a:xfrm>
          <a:prstGeom prst="rect">
            <a:avLst/>
          </a:prstGeom>
          <a:noFill/>
        </p:spPr>
      </p:pic>
      <p:pic>
        <p:nvPicPr>
          <p:cNvPr id="1034" name="Picture 10" descr="C:\Users\Admin\Pictures\521f7fc621a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1008"/>
            <a:ext cx="3203848" cy="3356992"/>
          </a:xfrm>
          <a:prstGeom prst="rect">
            <a:avLst/>
          </a:prstGeom>
          <a:noFill/>
        </p:spPr>
      </p:pic>
      <p:pic>
        <p:nvPicPr>
          <p:cNvPr id="1035" name="Picture 11" descr="C:\Users\Admin\Pictures\imgpreview (19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44824"/>
            <a:ext cx="1619672" cy="16611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6-1 The real fame came to him when he started to write plays and pieces of poetry.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3" descr="C:\Users\Admin\Pictures\1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351716" cy="4525963"/>
          </a:xfrm>
          <a:prstGeom prst="rect">
            <a:avLst/>
          </a:prstGeom>
          <a:noFill/>
        </p:spPr>
      </p:pic>
      <p:pic>
        <p:nvPicPr>
          <p:cNvPr id="2051" name="Picture 3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8670" cy="50405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6-2 When she was 17, the whole Australia voted for her as the best actress of the year.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dmin\Pictures\337f76c31fb136353540054d10dbf8d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523" y="1600200"/>
            <a:ext cx="5330805" cy="5257800"/>
          </a:xfrm>
          <a:prstGeom prst="rect">
            <a:avLst/>
          </a:prstGeom>
          <a:noFill/>
        </p:spPr>
      </p:pic>
      <p:pic>
        <p:nvPicPr>
          <p:cNvPr id="3075" name="Picture 3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6662" cy="6389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6 (Bonus!) He was a Scottish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baseline="300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writer and physician, most noted for his fictional stories about the detective Sherlock Holmes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in the field of crime fiction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4" name="Picture 7" descr="C:\Users\Admin\Pictures\557r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00200"/>
            <a:ext cx="4536504" cy="5257800"/>
          </a:xfrm>
          <a:prstGeom prst="rect">
            <a:avLst/>
          </a:prstGeom>
          <a:noFill/>
        </p:spPr>
      </p:pic>
      <p:pic>
        <p:nvPicPr>
          <p:cNvPr id="8194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6926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388424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1-2</a:t>
            </a:r>
            <a:r>
              <a:rPr lang="en-US" b="1" dirty="0" smtClean="0">
                <a:solidFill>
                  <a:srgbClr val="C00000"/>
                </a:solidFill>
              </a:rPr>
              <a:t> What country consists of 4 parts?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Admin\Pictures\british-fla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184575"/>
          </a:xfrm>
          <a:prstGeom prst="rect">
            <a:avLst/>
          </a:prstGeom>
          <a:noFill/>
        </p:spPr>
      </p:pic>
      <p:pic>
        <p:nvPicPr>
          <p:cNvPr id="7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2686" cy="6389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6 (Bonus!) He was as a key figure in the scientific revolution (described in his own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way as a “natural philosopher "</a:t>
            </a:r>
            <a:r>
              <a:rPr lang="ru-RU" sz="3200" b="1" dirty="0" smtClean="0">
                <a:solidFill>
                  <a:srgbClr val="7030A0"/>
                </a:solidFill>
              </a:rPr>
              <a:t>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Admin\Pictures\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64896" cy="4896544"/>
          </a:xfrm>
          <a:prstGeom prst="rect">
            <a:avLst/>
          </a:prstGeom>
          <a:noFill/>
        </p:spPr>
      </p:pic>
      <p:pic>
        <p:nvPicPr>
          <p:cNvPr id="6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8670" cy="854968"/>
          </a:xfrm>
          <a:prstGeom prst="rect">
            <a:avLst/>
          </a:prstGeom>
          <a:noFill/>
        </p:spPr>
      </p:pic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7647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6-3 Who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became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dominant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British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portraitist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second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half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18th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century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?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Admin\Pictures\portrait_crewe_h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555776" cy="2708920"/>
          </a:xfrm>
          <a:prstGeom prst="rect">
            <a:avLst/>
          </a:prstGeom>
          <a:noFill/>
        </p:spPr>
      </p:pic>
      <p:pic>
        <p:nvPicPr>
          <p:cNvPr id="6147" name="Picture 3" descr="C:\Users\Admin\Pictures\521f7fc621a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2555776" cy="3096344"/>
          </a:xfrm>
          <a:prstGeom prst="rect">
            <a:avLst/>
          </a:prstGeom>
          <a:noFill/>
        </p:spPr>
      </p:pic>
      <p:pic>
        <p:nvPicPr>
          <p:cNvPr id="6148" name="Picture 4" descr="C:\Users\Admin\Pictures\va_pc_2006ap3706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356992"/>
            <a:ext cx="6588224" cy="35010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1412776"/>
            <a:ext cx="6588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He was </a:t>
            </a:r>
            <a:r>
              <a:rPr lang="en-US" sz="2000" b="1" dirty="0" smtClean="0">
                <a:solidFill>
                  <a:srgbClr val="002060"/>
                </a:solidFill>
              </a:rPr>
              <a:t>an English portrait and landscape painter.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/>
              <a:t>He surpassed his rival Reynolds  to become the dominant British portraitist </a:t>
            </a:r>
            <a:r>
              <a:rPr lang="en-US" sz="2000" b="1" dirty="0" smtClean="0">
                <a:solidFill>
                  <a:srgbClr val="002060"/>
                </a:solidFill>
              </a:rPr>
              <a:t>of the second half of the 18th centur</a:t>
            </a:r>
            <a:r>
              <a:rPr lang="en-US" sz="2000" dirty="0" smtClean="0"/>
              <a:t>y. He painted quickly, and the works of his maturity are </a:t>
            </a:r>
            <a:r>
              <a:rPr lang="en-US" sz="2000" dirty="0" err="1" smtClean="0"/>
              <a:t>characterised</a:t>
            </a:r>
            <a:r>
              <a:rPr lang="en-US" sz="2000" dirty="0" smtClean="0"/>
              <a:t> by a light palette and easy strokes. </a:t>
            </a:r>
            <a:r>
              <a:rPr lang="en-US" sz="2000" b="1" dirty="0" smtClean="0">
                <a:solidFill>
                  <a:srgbClr val="002060"/>
                </a:solidFill>
              </a:rPr>
              <a:t>He preferred landscapes to portraits.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20079" cy="8367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6-4 He was a spaceman and the first person to walk on the Moon.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Admin\Pictures\imgpreview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464496" cy="5301208"/>
          </a:xfrm>
          <a:prstGeom prst="rect">
            <a:avLst/>
          </a:prstGeom>
          <a:noFill/>
        </p:spPr>
      </p:pic>
      <p:pic>
        <p:nvPicPr>
          <p:cNvPr id="6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5557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1916832"/>
            <a:ext cx="35283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Neil Alden Armstrong (August 5, 1930 – August 25, 2012) was an American astronaut and the first person to walk on the Moon.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6-5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Who wrote 75 detective stories?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dmin\Pictures\Agatha-Chris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2928" cy="558924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6000" b="1" dirty="0" err="1" smtClean="0">
                <a:solidFill>
                  <a:schemeClr val="accent2">
                    <a:lumMod val="50000"/>
                  </a:schemeClr>
                </a:solidFill>
              </a:rPr>
              <a:t>Well-Known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Writers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Pictures\imgpreview (2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1944216" cy="3168352"/>
          </a:xfrm>
          <a:prstGeom prst="rect">
            <a:avLst/>
          </a:prstGeom>
          <a:noFill/>
        </p:spPr>
      </p:pic>
      <p:pic>
        <p:nvPicPr>
          <p:cNvPr id="1028" name="Picture 4" descr="C:\Users\Admin\Pictures\Agata_Kri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123728" cy="3212976"/>
          </a:xfrm>
          <a:prstGeom prst="rect">
            <a:avLst/>
          </a:prstGeom>
          <a:noFill/>
        </p:spPr>
      </p:pic>
      <p:pic>
        <p:nvPicPr>
          <p:cNvPr id="1029" name="Picture 5" descr="C:\Users\Admin\Pictures\holm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653136"/>
            <a:ext cx="1619672" cy="2204864"/>
          </a:xfrm>
          <a:prstGeom prst="rect">
            <a:avLst/>
          </a:prstGeom>
          <a:noFill/>
        </p:spPr>
      </p:pic>
      <p:pic>
        <p:nvPicPr>
          <p:cNvPr id="9" name="Picture 2" descr="C:\Users\Admin\Pictures\CharlesDickens_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653136"/>
            <a:ext cx="2664296" cy="2204864"/>
          </a:xfrm>
          <a:prstGeom prst="rect">
            <a:avLst/>
          </a:prstGeom>
          <a:noFill/>
        </p:spPr>
      </p:pic>
      <p:pic>
        <p:nvPicPr>
          <p:cNvPr id="10" name="Picture 3" descr="C:\Users\Admin\Pictures\558px-INF3-75_pt2_Winston_Churchi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412776"/>
            <a:ext cx="2843808" cy="3240360"/>
          </a:xfrm>
          <a:prstGeom prst="rect">
            <a:avLst/>
          </a:prstGeom>
          <a:noFill/>
        </p:spPr>
      </p:pic>
      <p:pic>
        <p:nvPicPr>
          <p:cNvPr id="11" name="Picture 2" descr="C:\Users\Admin\Pictures\imgpreview (2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1484784"/>
            <a:ext cx="2232248" cy="3168352"/>
          </a:xfrm>
          <a:prstGeom prst="rect">
            <a:avLst/>
          </a:prstGeom>
          <a:noFill/>
        </p:spPr>
      </p:pic>
      <p:pic>
        <p:nvPicPr>
          <p:cNvPr id="1031" name="Picture 7" descr="C:\Users\Admin\Pictures\imgpreview (2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653136"/>
            <a:ext cx="2123728" cy="2204864"/>
          </a:xfrm>
          <a:prstGeom prst="rect">
            <a:avLst/>
          </a:prstGeom>
          <a:noFill/>
        </p:spPr>
      </p:pic>
      <p:pic>
        <p:nvPicPr>
          <p:cNvPr id="10242" name="Picture 2" descr="C:\Users\Admin\Pictures\167_20_04_2011_tv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653136"/>
            <a:ext cx="2771800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7-1 She </a:t>
            </a:r>
            <a:r>
              <a:rPr lang="ru-RU" sz="3200" b="1" dirty="0" err="1" smtClean="0">
                <a:solidFill>
                  <a:srgbClr val="C00000"/>
                </a:solidFill>
              </a:rPr>
              <a:t>is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a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British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novelist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best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known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as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the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author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of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the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Harry Potter </a:t>
            </a:r>
            <a:r>
              <a:rPr lang="ru-RU" sz="3200" b="1" dirty="0" err="1" smtClean="0">
                <a:solidFill>
                  <a:srgbClr val="C00000"/>
                </a:solidFill>
              </a:rPr>
              <a:t>fantasy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series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C:\Users\Admin\Pictures\AVT_J-K-Rowling_926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57400"/>
            <a:ext cx="5256584" cy="54006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8670" cy="692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7-2  </a:t>
            </a:r>
            <a:r>
              <a:rPr lang="en-US" b="1" dirty="0" smtClean="0">
                <a:solidFill>
                  <a:srgbClr val="002060"/>
                </a:solidFill>
              </a:rPr>
              <a:t>This famous writer was born in 1835 in a small American town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/>
          </a:p>
        </p:txBody>
      </p:sp>
      <p:pic>
        <p:nvPicPr>
          <p:cNvPr id="6" name="Picture 8" descr="C:\Users\Admin\Pictures\mark_tw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707904" cy="5589240"/>
          </a:xfrm>
          <a:prstGeom prst="rect">
            <a:avLst/>
          </a:prstGeom>
          <a:noFill/>
        </p:spPr>
      </p:pic>
      <p:pic>
        <p:nvPicPr>
          <p:cNvPr id="8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8670" cy="6206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11960" y="1844824"/>
            <a:ext cx="4499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He never finished elementary school. Among his best novels are  «The Adventures of Tom Sawyer» (1867) and its sequel, «The Adventures of Huckleberry Finn » (1885).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7 </a:t>
            </a:r>
            <a:r>
              <a:rPr lang="en-US" sz="2400" b="1" dirty="0" smtClean="0">
                <a:solidFill>
                  <a:srgbClr val="002060"/>
                </a:solidFill>
              </a:rPr>
              <a:t>(Bonus!) This English poet, playwright, and actor was widely regarded as the greatest writer in the English language.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/>
          </a:p>
        </p:txBody>
      </p:sp>
      <p:pic>
        <p:nvPicPr>
          <p:cNvPr id="2050" name="Picture 2" descr="C:\Users\Admin\Pictures\141841541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7344816" cy="573325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87624" y="1600200"/>
            <a:ext cx="64807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8670" cy="6926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7 </a:t>
            </a:r>
            <a:r>
              <a:rPr lang="en-US" sz="2400" b="1" dirty="0" smtClean="0">
                <a:solidFill>
                  <a:srgbClr val="7030A0"/>
                </a:solidFill>
              </a:rPr>
              <a:t>(Bonus!) He created some of the world's best-known fictional characters and is regarded as the greatest novelist of  the Victorian era.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Picture 6" descr="C:\Users\Admin\Pictures\dik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4176464" cy="566124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5486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7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(Bonus!) She wrote the world's longest-running play, a murder mystery, 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The Mousetrap.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 In 1971 she was made a Dame for her contribution to literature.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dmin\Pictures\uzn_1394099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0200"/>
            <a:ext cx="7848872" cy="5069160"/>
          </a:xfrm>
          <a:prstGeom prst="rect">
            <a:avLst/>
          </a:prstGeom>
          <a:noFill/>
        </p:spPr>
      </p:pic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692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1-3</a:t>
            </a:r>
            <a:r>
              <a:rPr lang="en-US" sz="4000" b="1" dirty="0" smtClean="0">
                <a:solidFill>
                  <a:srgbClr val="002060"/>
                </a:solidFill>
              </a:rPr>
              <a:t> What country lies to the north of the USA? 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Pictures\Kanada-i-ee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00187"/>
            <a:ext cx="8784976" cy="4953149"/>
          </a:xfrm>
          <a:prstGeom prst="rect">
            <a:avLst/>
          </a:prstGeom>
          <a:noFill/>
        </p:spPr>
      </p:pic>
      <p:pic>
        <p:nvPicPr>
          <p:cNvPr id="8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807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7-3 This American writer was born in 1899. The book «Stuart Little» was written by him in 1945.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C:\Users\Admin\Pictures\iphone360_21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528392" cy="492392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2411760" y="2564904"/>
            <a:ext cx="4968552" cy="410445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67544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7-4 He was born in 1859 in Scotland. He was a doctor, then he began to write detective stories. The famous character Sherlock Holmes was created by him.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C:\Users\Admin\Pictures\sovas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1156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Pictures\fc44a37810440c2fbc0b7008db7819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41682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7-5 He was born in 1874. He was the British Prime Minister. For his historical studies he was given the Noble Prize for Literature in 1953.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Admin\Pictures\KFtbirH6W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624736" cy="4896544"/>
          </a:xfrm>
          <a:prstGeom prst="rect">
            <a:avLst/>
          </a:prstGeom>
          <a:noFill/>
        </p:spPr>
      </p:pic>
      <p:pic>
        <p:nvPicPr>
          <p:cNvPr id="4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8 Guess the Home-Reading Characters</a:t>
            </a:r>
            <a:r>
              <a:rPr lang="ru-RU" sz="3600" b="1" dirty="0" smtClean="0">
                <a:solidFill>
                  <a:srgbClr val="C00000"/>
                </a:solidFill>
              </a:rPr>
              <a:t>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Pictures\imgpreview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25752"/>
            <a:ext cx="2267744" cy="2232248"/>
          </a:xfrm>
          <a:prstGeom prst="rect">
            <a:avLst/>
          </a:prstGeom>
          <a:noFill/>
        </p:spPr>
      </p:pic>
      <p:pic>
        <p:nvPicPr>
          <p:cNvPr id="1027" name="Picture 3" descr="C:\Users\Admin\Pictures\6185_760x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052736"/>
            <a:ext cx="1656184" cy="1916832"/>
          </a:xfrm>
          <a:prstGeom prst="rect">
            <a:avLst/>
          </a:prstGeom>
          <a:noFill/>
        </p:spPr>
      </p:pic>
      <p:pic>
        <p:nvPicPr>
          <p:cNvPr id="1028" name="Picture 4" descr="C:\Users\Admin\Pictures\f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1187624" cy="1844824"/>
          </a:xfrm>
          <a:prstGeom prst="rect">
            <a:avLst/>
          </a:prstGeom>
          <a:noFill/>
        </p:spPr>
      </p:pic>
      <p:pic>
        <p:nvPicPr>
          <p:cNvPr id="1029" name="Picture 5" descr="C:\Users\Admin\Pictures\Пуаро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653136"/>
            <a:ext cx="1440160" cy="2204864"/>
          </a:xfrm>
          <a:prstGeom prst="rect">
            <a:avLst/>
          </a:prstGeom>
          <a:noFill/>
        </p:spPr>
      </p:pic>
      <p:pic>
        <p:nvPicPr>
          <p:cNvPr id="1030" name="Picture 6" descr="C:\Users\Admin\Pictures\page_30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052736"/>
            <a:ext cx="1296144" cy="1844824"/>
          </a:xfrm>
          <a:prstGeom prst="rect">
            <a:avLst/>
          </a:prstGeom>
          <a:noFill/>
        </p:spPr>
      </p:pic>
      <p:pic>
        <p:nvPicPr>
          <p:cNvPr id="1031" name="Picture 7" descr="C:\Users\Admin\Pictures\imgpreview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2936"/>
            <a:ext cx="2543175" cy="1800200"/>
          </a:xfrm>
          <a:prstGeom prst="rect">
            <a:avLst/>
          </a:prstGeom>
          <a:noFill/>
        </p:spPr>
      </p:pic>
      <p:pic>
        <p:nvPicPr>
          <p:cNvPr id="1032" name="Picture 8" descr="C:\Users\Admin\Pictures\holm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852936"/>
            <a:ext cx="2088232" cy="1800200"/>
          </a:xfrm>
          <a:prstGeom prst="rect">
            <a:avLst/>
          </a:prstGeom>
          <a:noFill/>
        </p:spPr>
      </p:pic>
      <p:pic>
        <p:nvPicPr>
          <p:cNvPr id="1034" name="Picture 10" descr="C:\Users\Admin\Pictures\sherlockholmes_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1632" y="1052736"/>
            <a:ext cx="3312368" cy="1872208"/>
          </a:xfrm>
          <a:prstGeom prst="rect">
            <a:avLst/>
          </a:prstGeom>
          <a:noFill/>
        </p:spPr>
      </p:pic>
      <p:pic>
        <p:nvPicPr>
          <p:cNvPr id="1035" name="Picture 11" descr="C:\Users\Admin\Pictures\alice-170602-thum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1052736"/>
            <a:ext cx="1835696" cy="1800200"/>
          </a:xfrm>
          <a:prstGeom prst="rect">
            <a:avLst/>
          </a:prstGeom>
          <a:noFill/>
        </p:spPr>
      </p:pic>
      <p:pic>
        <p:nvPicPr>
          <p:cNvPr id="1036" name="Picture 12" descr="C:\Users\Admin\Pictures\1318539751doktor-dulit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852936"/>
            <a:ext cx="2232248" cy="1800200"/>
          </a:xfrm>
          <a:prstGeom prst="rect">
            <a:avLst/>
          </a:prstGeom>
          <a:noFill/>
        </p:spPr>
      </p:pic>
      <p:pic>
        <p:nvPicPr>
          <p:cNvPr id="1037" name="Picture 13" descr="C:\Users\Admin\Pictures\gulliv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4653136"/>
            <a:ext cx="1368152" cy="2204864"/>
          </a:xfrm>
          <a:prstGeom prst="rect">
            <a:avLst/>
          </a:prstGeom>
          <a:noFill/>
        </p:spPr>
      </p:pic>
      <p:pic>
        <p:nvPicPr>
          <p:cNvPr id="1038" name="Picture 14" descr="C:\Users\Admin\Pictures\img20100109032021_941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62750" y="2852936"/>
            <a:ext cx="2381250" cy="1800200"/>
          </a:xfrm>
          <a:prstGeom prst="rect">
            <a:avLst/>
          </a:prstGeom>
          <a:noFill/>
        </p:spPr>
      </p:pic>
      <p:pic>
        <p:nvPicPr>
          <p:cNvPr id="1039" name="Picture 15" descr="C:\Users\Admin\Pictures\ef6fe7cb0597efa6730baba92d19c8e1_kruz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064" y="4653136"/>
            <a:ext cx="1080120" cy="2204864"/>
          </a:xfrm>
          <a:prstGeom prst="rect">
            <a:avLst/>
          </a:prstGeom>
          <a:noFill/>
        </p:spPr>
      </p:pic>
      <p:pic>
        <p:nvPicPr>
          <p:cNvPr id="1040" name="Picture 16" descr="C:\Users\Admin\Pictures\pan_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04181" y="4653136"/>
            <a:ext cx="2939819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8-1 </a:t>
            </a:r>
            <a:r>
              <a:rPr lang="en-US" b="1" dirty="0" smtClean="0">
                <a:solidFill>
                  <a:srgbClr val="C00000"/>
                </a:solidFill>
              </a:rPr>
              <a:t>Who is this character?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err="1" smtClean="0">
                <a:solidFill>
                  <a:srgbClr val="002060"/>
                </a:solidFill>
              </a:rPr>
              <a:t>He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is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an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orphan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who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discovers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at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the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age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of</a:t>
            </a:r>
            <a:r>
              <a:rPr lang="ru-RU" sz="2800" b="1" dirty="0" smtClean="0">
                <a:solidFill>
                  <a:srgbClr val="002060"/>
                </a:solidFill>
              </a:rPr>
              <a:t> 11 </a:t>
            </a:r>
            <a:r>
              <a:rPr lang="ru-RU" sz="2800" b="1" dirty="0" err="1" smtClean="0">
                <a:solidFill>
                  <a:srgbClr val="002060"/>
                </a:solidFill>
              </a:rPr>
              <a:t>that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he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is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a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wizard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who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lives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within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the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ordinary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world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of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non-magical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people</a:t>
            </a:r>
            <a:r>
              <a:rPr lang="en-US" sz="2800" b="1" dirty="0" smtClean="0">
                <a:solidFill>
                  <a:srgbClr val="002060"/>
                </a:solidFill>
              </a:rPr>
              <a:t>. H</a:t>
            </a:r>
            <a:r>
              <a:rPr lang="ru-RU" sz="2800" b="1" dirty="0" err="1" smtClean="0">
                <a:solidFill>
                  <a:srgbClr val="002060"/>
                </a:solidFill>
              </a:rPr>
              <a:t>is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ability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is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inborn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he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is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invited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to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attend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an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exclusive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magic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school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to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succeed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in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the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wizarding</a:t>
            </a:r>
            <a:r>
              <a:rPr lang="en-US" sz="2800" b="1" dirty="0" smtClean="0">
                <a:solidFill>
                  <a:srgbClr val="002060"/>
                </a:solidFill>
              </a:rPr>
              <a:t> world </a:t>
            </a:r>
            <a:r>
              <a:rPr lang="ru-RU" sz="2800" b="1" dirty="0" err="1" smtClean="0">
                <a:solidFill>
                  <a:srgbClr val="002060"/>
                </a:solidFill>
              </a:rPr>
              <a:t>and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it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is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there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where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most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of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the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events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in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the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series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take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place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980728"/>
          </a:xfrm>
          <a:prstGeom prst="rect">
            <a:avLst/>
          </a:prstGeom>
          <a:noFill/>
        </p:spPr>
      </p:pic>
      <p:pic>
        <p:nvPicPr>
          <p:cNvPr id="3075" name="Picture 3" descr="C:\Users\Admin\Pictures\book_image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76872"/>
            <a:ext cx="2915816" cy="458112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8-2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is this character?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1340768"/>
          </a:xfrm>
          <a:prstGeom prst="rect">
            <a:avLst/>
          </a:prstGeom>
          <a:noFill/>
        </p:spPr>
      </p:pic>
      <p:pic>
        <p:nvPicPr>
          <p:cNvPr id="4098" name="Picture 2" descr="C:\Users\Admin\Pictures\gullivers-travels-112512l-NK579661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132856"/>
            <a:ext cx="2555776" cy="47251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340768"/>
            <a:ext cx="5904656" cy="5725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He enjoys travelling. During his first voyage, he is washed ashore after a shipwreck and finds himself a prisoner of a race of tiny people, less than 6 inches tall, who are inhabitants of the island country. After giving assurances of his good </a:t>
            </a:r>
            <a:r>
              <a:rPr lang="en-US" sz="3200" b="1" dirty="0" err="1" smtClean="0">
                <a:solidFill>
                  <a:srgbClr val="002060"/>
                </a:solidFill>
              </a:rPr>
              <a:t>behaviour</a:t>
            </a:r>
            <a:r>
              <a:rPr lang="en-US" sz="3200" b="1" dirty="0" smtClean="0">
                <a:solidFill>
                  <a:srgbClr val="002060"/>
                </a:solidFill>
              </a:rPr>
              <a:t>, he is given a residence in this country and becomes a </a:t>
            </a:r>
            <a:r>
              <a:rPr lang="en-US" sz="3200" b="1" dirty="0" err="1" smtClean="0">
                <a:solidFill>
                  <a:srgbClr val="002060"/>
                </a:solidFill>
              </a:rPr>
              <a:t>favourite</a:t>
            </a:r>
            <a:r>
              <a:rPr lang="en-US" sz="3200" b="1" dirty="0" smtClean="0">
                <a:solidFill>
                  <a:srgbClr val="002060"/>
                </a:solidFill>
              </a:rPr>
              <a:t> of the court. 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(Bonus!)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is this character?</a:t>
            </a:r>
            <a:endParaRPr lang="ru-RU" dirty="0"/>
          </a:p>
        </p:txBody>
      </p:sp>
      <p:pic>
        <p:nvPicPr>
          <p:cNvPr id="2050" name="Picture 2" descr="C:\Users\Admin\Pictures\robinz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988840"/>
            <a:ext cx="2843808" cy="4869160"/>
          </a:xfrm>
          <a:prstGeom prst="rect">
            <a:avLst/>
          </a:prstGeom>
          <a:noFill/>
        </p:spPr>
      </p:pic>
      <p:pic>
        <p:nvPicPr>
          <p:cNvPr id="5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624" cy="11247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340768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He was a sailor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en-US" sz="3200" b="1" dirty="0" smtClean="0">
                <a:solidFill>
                  <a:srgbClr val="002060"/>
                </a:solidFill>
              </a:rPr>
              <a:t>One day there was a storm in the sea </a:t>
            </a:r>
            <a:r>
              <a:rPr lang="ru-RU" sz="3200" b="1" dirty="0" err="1" smtClean="0">
                <a:solidFill>
                  <a:srgbClr val="002060"/>
                </a:solidFill>
              </a:rPr>
              <a:t>and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the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ship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was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wrecked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</a:rPr>
              <a:t>He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swam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to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an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island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</a:rPr>
              <a:t>He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lived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on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the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island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alone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for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a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long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time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and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he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had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a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friend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called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Friday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8-3 </a:t>
            </a:r>
            <a:r>
              <a:rPr lang="en-US" b="1" dirty="0" smtClean="0">
                <a:solidFill>
                  <a:srgbClr val="C00000"/>
                </a:solidFill>
              </a:rPr>
              <a:t>Who is this character?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  </a:t>
            </a:r>
            <a:r>
              <a:rPr lang="en-US" sz="4000" b="1" dirty="0" smtClean="0">
                <a:solidFill>
                  <a:srgbClr val="7030A0"/>
                </a:solidFill>
              </a:rPr>
              <a:t>One of the main characters of the book is a mouse. His life is full of adventures and funny episodes.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59632" cy="1412776"/>
          </a:xfrm>
          <a:prstGeom prst="rect">
            <a:avLst/>
          </a:prstGeom>
          <a:noFill/>
        </p:spPr>
      </p:pic>
      <p:pic>
        <p:nvPicPr>
          <p:cNvPr id="5122" name="Picture 2" descr="C:\Users\Admin\Pictures\imgpreview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060848"/>
            <a:ext cx="3275856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8-4 </a:t>
            </a:r>
            <a:r>
              <a:rPr lang="en-US" b="1" dirty="0" smtClean="0">
                <a:solidFill>
                  <a:srgbClr val="C00000"/>
                </a:solidFill>
              </a:rPr>
              <a:t>Who is this character?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556792"/>
            <a:ext cx="5400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He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lives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with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his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half-brother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Sid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his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cousin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Mary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his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stern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Aunt Polly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in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fictional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town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Petersburg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Missouri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There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mention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Tom's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father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Tom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son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Aunt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Polly’s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dead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sister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C:\Users\Admin\Pictures\sovas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\Pictures\b448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3131840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8-5 </a:t>
            </a:r>
            <a:r>
              <a:rPr lang="en-US" b="1" dirty="0" smtClean="0">
                <a:solidFill>
                  <a:srgbClr val="C00000"/>
                </a:solidFill>
              </a:rPr>
              <a:t>Who is this character?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She looked after children. The wind had brought her over. She usually had a bag and an umbrella in her hands. In her bag she had an armchair, a piano and a magic bottle.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 descr="C:\Users\Admin\Pictures\sova1s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\Pictures\Mary_Popp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564904"/>
            <a:ext cx="2843808" cy="42930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1-4</a:t>
            </a:r>
            <a:r>
              <a:rPr lang="en-US" b="1" dirty="0" smtClean="0">
                <a:solidFill>
                  <a:srgbClr val="002060"/>
                </a:solidFill>
              </a:rPr>
              <a:t> What country lies to the north of England?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Admin\Pictures\scotla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352928" cy="4824536"/>
          </a:xfrm>
          <a:prstGeom prst="rect">
            <a:avLst/>
          </a:prstGeom>
          <a:noFill/>
        </p:spPr>
      </p:pic>
      <p:pic>
        <p:nvPicPr>
          <p:cNvPr id="4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Pictures\owl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488832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Pictures\imgpreview (2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5086290" cy="6453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260648"/>
            <a:ext cx="36311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9 </a:t>
            </a:r>
            <a:r>
              <a:rPr lang="en-US" sz="6000" b="1" dirty="0" smtClean="0">
                <a:solidFill>
                  <a:srgbClr val="002060"/>
                </a:solidFill>
              </a:rPr>
              <a:t>The Final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060848"/>
            <a:ext cx="3953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If necessary</a:t>
            </a:r>
            <a:endParaRPr lang="ru-RU" sz="60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9</a:t>
            </a:r>
            <a:r>
              <a:rPr lang="en-US" b="1" smtClean="0">
                <a:solidFill>
                  <a:srgbClr val="002060"/>
                </a:solidFill>
              </a:rPr>
              <a:t>–1 The </a:t>
            </a:r>
            <a:r>
              <a:rPr lang="en-US" b="1" dirty="0" smtClean="0">
                <a:solidFill>
                  <a:srgbClr val="002060"/>
                </a:solidFill>
              </a:rPr>
              <a:t>Final</a:t>
            </a:r>
            <a:endParaRPr lang="ru-RU" dirty="0"/>
          </a:p>
        </p:txBody>
      </p:sp>
      <p:pic>
        <p:nvPicPr>
          <p:cNvPr id="2051" name="Picture 3" descr="C:\Users\Admin\Pictures\3841-sova_-_chto_gde_kog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788024" cy="558924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340768"/>
            <a:ext cx="36724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en-US" sz="4000" b="1" dirty="0" smtClean="0">
                <a:solidFill>
                  <a:srgbClr val="002060"/>
                </a:solidFill>
              </a:rPr>
              <a:t>Make as many words as you can out of the word </a:t>
            </a:r>
            <a:r>
              <a:rPr lang="en-US" sz="4000" b="1" i="1" dirty="0" smtClean="0">
                <a:solidFill>
                  <a:srgbClr val="C00000"/>
                </a:solidFill>
              </a:rPr>
              <a:t>Sportsmen. </a:t>
            </a:r>
            <a:r>
              <a:rPr lang="en-US" sz="4000" b="1" dirty="0" smtClean="0">
                <a:solidFill>
                  <a:srgbClr val="002060"/>
                </a:solidFill>
              </a:rPr>
              <a:t>Write them down.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565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  </a:t>
            </a:r>
            <a:r>
              <a:rPr lang="en-US" sz="4800" b="1" dirty="0" smtClean="0">
                <a:solidFill>
                  <a:srgbClr val="002060"/>
                </a:solidFill>
              </a:rPr>
              <a:t>The best result is </a:t>
            </a:r>
            <a:r>
              <a:rPr lang="en-US" sz="4800" b="1" i="1" dirty="0" smtClean="0">
                <a:solidFill>
                  <a:srgbClr val="002060"/>
                </a:solidFill>
              </a:rPr>
              <a:t>23 words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Key: </a:t>
            </a:r>
            <a:r>
              <a:rPr lang="en-US" sz="4400" b="1" dirty="0" smtClean="0">
                <a:solidFill>
                  <a:srgbClr val="002060"/>
                </a:solidFill>
              </a:rPr>
              <a:t>Sport, or,  port, men, sort, to, ten, rose, nose, stop, pot, post, most, on, no, not, pet, more, rest, nest, pen, note, top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endParaRPr lang="ru-RU" sz="4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Pictures\0463_fca68ba0b87a05d8e47cc0b4749727ed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272808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Pictures\imgpreview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6334780"/>
            <a:ext cx="332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best player is  …..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Thank You for Attention!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Pictures\3076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752528" cy="5373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4005064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Good Luck!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1-5</a:t>
            </a:r>
            <a:r>
              <a:rPr lang="en-US" b="1" dirty="0" smtClean="0">
                <a:solidFill>
                  <a:srgbClr val="002060"/>
                </a:solidFill>
              </a:rPr>
              <a:t> What country lies to the south of Scotland?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6562" name="Picture 2" descr="C:\Users\Admin\Pictures\LAMBERTstgEstgenglandgb-eng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496944" cy="4824536"/>
          </a:xfrm>
          <a:prstGeom prst="rect">
            <a:avLst/>
          </a:prstGeom>
          <a:noFill/>
        </p:spPr>
      </p:pic>
      <p:pic>
        <p:nvPicPr>
          <p:cNvPr id="8" name="Picture 4" descr="C:\Users\Admin\Pictures\sova1s_en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62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2</a:t>
            </a:r>
            <a:r>
              <a:rPr lang="ru-RU" sz="6600" b="1" dirty="0" smtClean="0">
                <a:solidFill>
                  <a:srgbClr val="C00000"/>
                </a:solidFill>
              </a:rPr>
              <a:t>  </a:t>
            </a:r>
            <a:r>
              <a:rPr lang="en-US" sz="6600" b="1" dirty="0" smtClean="0">
                <a:solidFill>
                  <a:srgbClr val="C00000"/>
                </a:solidFill>
              </a:rPr>
              <a:t>Symbols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Pictures\Без_імені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712967" cy="2479104"/>
          </a:xfrm>
          <a:prstGeom prst="rect">
            <a:avLst/>
          </a:prstGeom>
          <a:noFill/>
        </p:spPr>
      </p:pic>
      <p:pic>
        <p:nvPicPr>
          <p:cNvPr id="1027" name="Picture 3" descr="C:\Users\Admin\Pictures\bald-eagle-head-and-american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4392488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460432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 smtClean="0">
                <a:solidFill>
                  <a:srgbClr val="C00000"/>
                </a:solidFill>
              </a:rPr>
              <a:t>2-1 </a:t>
            </a:r>
            <a:r>
              <a:rPr lang="ru-RU" sz="4000" b="1" dirty="0" err="1" smtClean="0">
                <a:solidFill>
                  <a:srgbClr val="C00000"/>
                </a:solidFill>
              </a:rPr>
              <a:t>What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is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the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national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symbol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of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the</a:t>
            </a:r>
            <a:r>
              <a:rPr lang="en-US" sz="4000" b="1" dirty="0" smtClean="0">
                <a:solidFill>
                  <a:srgbClr val="C00000"/>
                </a:solidFill>
              </a:rPr>
              <a:t> United States of America</a:t>
            </a:r>
            <a:r>
              <a:rPr lang="ru-RU" sz="4000" b="1" dirty="0" smtClean="0">
                <a:solidFill>
                  <a:srgbClr val="C00000"/>
                </a:solidFill>
              </a:rPr>
              <a:t>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Admin\Pictures\bald-eagle-34001-400x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264696" cy="5256584"/>
          </a:xfrm>
          <a:prstGeom prst="rect">
            <a:avLst/>
          </a:prstGeom>
          <a:noFill/>
        </p:spPr>
      </p:pic>
      <p:pic>
        <p:nvPicPr>
          <p:cNvPr id="3074" name="Picture 2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1259</Words>
  <Application>Microsoft Office PowerPoint</Application>
  <PresentationFormat>Экран (4:3)</PresentationFormat>
  <Paragraphs>96</Paragraphs>
  <Slides>66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Слайд 1</vt:lpstr>
      <vt:lpstr>1 Flags </vt:lpstr>
      <vt:lpstr>1-1 Which continent was the first to be discovered? </vt:lpstr>
      <vt:lpstr>1-2 What country consists of 4 parts?  </vt:lpstr>
      <vt:lpstr>1-3 What country lies to the north of the USA?  </vt:lpstr>
      <vt:lpstr>1-4 What country lies to the north of England? </vt:lpstr>
      <vt:lpstr>1-5 What country lies to the south of Scotland? </vt:lpstr>
      <vt:lpstr>2  Symbols</vt:lpstr>
      <vt:lpstr>2-1 What is the national symbol of the United States of America?  </vt:lpstr>
      <vt:lpstr>2-2 What is the national symbol of Scotland?</vt:lpstr>
      <vt:lpstr>2-3 What is the national symbol of England?  </vt:lpstr>
      <vt:lpstr>2-4 What is the national symbol of Wales? </vt:lpstr>
      <vt:lpstr>2-5 What is the national symbol of Ireland?</vt:lpstr>
      <vt:lpstr> 3  London Sights</vt:lpstr>
      <vt:lpstr>3-1 What building has Big Ben? </vt:lpstr>
      <vt:lpstr>3-2  It was a fortress , a prison, the royal palace. Now it is a museum and a Royal Treasury.</vt:lpstr>
      <vt:lpstr>3 (Bonus!) Nelson's Column is in the centre of the square.</vt:lpstr>
      <vt:lpstr>3-3 It is a royal church. There are tombs of many British kings and queens and other famous people there. </vt:lpstr>
      <vt:lpstr>3-4 What is the home of the Queen? </vt:lpstr>
      <vt:lpstr>3-5 This building is the seat of the Bishop of London, one of the most famous and most recognizable sights in London.</vt:lpstr>
      <vt:lpstr>4  Holidays</vt:lpstr>
      <vt:lpstr>4-1 It is not so popular in England as in Russia, but it is rather popular in Scotland. </vt:lpstr>
      <vt:lpstr>4-2 This holiday is celebrated on the 14-th of February as a day of love and friendship.</vt:lpstr>
      <vt:lpstr>4 (Bonus!) This holiday comes on the second Sunday in May. It is a day when Americans honour their mothers. </vt:lpstr>
      <vt:lpstr>4 (Bonus!) This is an occasion to express gratitude towards your dad for all his love and support. </vt:lpstr>
      <vt:lpstr>4-3 Parents put their presents into stockings. The traditional meal is roast turkey and pudding. They also decorate streets, rooms and a tree. </vt:lpstr>
      <vt:lpstr>4-4 Children usually eat chocolate eggs and Cross Buns on this day. </vt:lpstr>
      <vt:lpstr>4-5 Children make lanterns out of pumpkins, dress as witches and ghosts and go from house to house and say: “Trick or Treat!”  </vt:lpstr>
      <vt:lpstr> 5 Dates</vt:lpstr>
      <vt:lpstr>5-1 When did Elizabeth II come to throne? </vt:lpstr>
      <vt:lpstr>5-2 When did the Norman Conquest of England happen? </vt:lpstr>
      <vt:lpstr>5 (Bonus!)  He was an English military and political leader and later Lord Protector of the Commonwealth of England, Scotland and Ireland. When did he become Lord Protector ?</vt:lpstr>
      <vt:lpstr>5-3 When was Thomas Becket murdered in Canterbury Cathedral? </vt:lpstr>
      <vt:lpstr>5-4   Who and when introduced a printing press into England? </vt:lpstr>
      <vt:lpstr>5-5 When did the first stamp “Penny Black” appear?</vt:lpstr>
      <vt:lpstr>6  Famous People</vt:lpstr>
      <vt:lpstr>6-1 The real fame came to him when he started to write plays and pieces of poetry.</vt:lpstr>
      <vt:lpstr>6-2 When she was 17, the whole Australia voted for her as the best actress of the year.</vt:lpstr>
      <vt:lpstr>6 (Bonus!) He was a Scottish  writer and physician, most noted for his fictional stories about the detective Sherlock Holmes in the field of crime fiction.</vt:lpstr>
      <vt:lpstr>6 (Bonus!) He was as a key figure in the scientific revolution (described in his own way as a “natural philosopher ")</vt:lpstr>
      <vt:lpstr>6-3 Who became the dominant British portraitist   of the second half of the 18th century? </vt:lpstr>
      <vt:lpstr>6-4 He was a spaceman and the first person to walk on the Moon. </vt:lpstr>
      <vt:lpstr>6-5 Who wrote 75 detective stories? </vt:lpstr>
      <vt:lpstr>7  Well-Known Writers</vt:lpstr>
      <vt:lpstr>7-1 She is a British novelist best known as the author of the Harry Potter fantasy series. </vt:lpstr>
      <vt:lpstr>7-2  This famous writer was born in 1835 in a small American town. </vt:lpstr>
      <vt:lpstr>7 (Bonus!) This English poet, playwright, and actor was widely regarded as the greatest writer in the English language. </vt:lpstr>
      <vt:lpstr>7 (Bonus!) He created some of the world's best-known fictional characters and is regarded as the greatest novelist of  the Victorian era.</vt:lpstr>
      <vt:lpstr>7 (Bonus!) She wrote the world's longest-running play, a murder mystery, The Mousetrap. In 1971 she was made a Dame for her contribution to literature.</vt:lpstr>
      <vt:lpstr>7-3 This American writer was born in 1899. The book «Stuart Little» was written by him in 1945.</vt:lpstr>
      <vt:lpstr>7-4 He was born in 1859 in Scotland. He was a doctor, then he began to write detective stories. The famous character Sherlock Holmes was created by him.  </vt:lpstr>
      <vt:lpstr>7-5 He was born in 1874. He was the British Prime Minister. For his historical studies he was given the Noble Prize for Literature in 1953. </vt:lpstr>
      <vt:lpstr>8 Guess the Home-Reading Characters:</vt:lpstr>
      <vt:lpstr>8-1 Who is this character?</vt:lpstr>
      <vt:lpstr>8-2 Who is this character?</vt:lpstr>
      <vt:lpstr>8 (Bonus!) Who is this character?</vt:lpstr>
      <vt:lpstr>8-3 Who is this character?</vt:lpstr>
      <vt:lpstr>8-4 Who is this character?</vt:lpstr>
      <vt:lpstr>8-5 Who is this character?</vt:lpstr>
      <vt:lpstr>Слайд 60</vt:lpstr>
      <vt:lpstr>Слайд 61</vt:lpstr>
      <vt:lpstr>9–1 The Final</vt:lpstr>
      <vt:lpstr>    The best result is 23 words.</vt:lpstr>
      <vt:lpstr>Слайд 64</vt:lpstr>
      <vt:lpstr>Слайд 65</vt:lpstr>
      <vt:lpstr>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208</cp:revision>
  <dcterms:created xsi:type="dcterms:W3CDTF">2015-12-28T19:03:26Z</dcterms:created>
  <dcterms:modified xsi:type="dcterms:W3CDTF">2016-01-18T18:31:09Z</dcterms:modified>
</cp:coreProperties>
</file>