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60" r:id="rId5"/>
    <p:sldId id="258" r:id="rId6"/>
    <p:sldId id="259" r:id="rId7"/>
    <p:sldId id="261" r:id="rId8"/>
    <p:sldId id="262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FF"/>
    <a:srgbClr val="FF0066"/>
    <a:srgbClr val="800080"/>
    <a:srgbClr val="00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85;&#1080;&#1085;&#1072;\&#1056;&#1072;&#1073;&#1086;&#1095;&#1080;&#1081;%20&#1089;&#1090;&#1086;&#1083;\&#1060;&#1077;&#1089;&#1090;&#1080;&#1074;&#1072;&#1083;&#1100;%20&#1086;&#1090;&#1082;&#1088;&#1099;&#1090;&#1099;&#1081;%20&#1091;&#1088;&#1086;&#1082;%202016\&#1055;&#1088;&#1077;&#1079;&#1077;&#1085;&#1090;&#1072;&#1094;&#1080;&#1103;1\&#1055;&#1088;&#1080;&#1083;&#1086;&#1078;&#1077;&#1085;&#1080;&#1077;%201\rrr.mp3" TargetMode="Externa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85;&#1080;&#1085;&#1072;\&#1056;&#1072;&#1073;&#1086;&#1095;&#1080;&#1081;%20&#1089;&#1090;&#1086;&#1083;\&#1060;&#1077;&#1089;&#1090;&#1080;&#1074;&#1072;&#1083;&#1100;%20&#1086;&#1090;&#1082;&#1088;&#1099;&#1090;&#1099;&#1081;%20&#1091;&#1088;&#1086;&#1082;%202016\&#1055;&#1088;&#1077;&#1079;&#1077;&#1085;&#1090;&#1072;&#1094;&#1080;&#1103;1\&#1055;&#1088;&#1080;&#1083;&#1086;&#1078;&#1077;&#1085;&#1080;&#1077;%201\rr.mp3" TargetMode="Externa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G:\школа года Помолимся за родителей\фото\962-Bible_Sce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28596" y="1357298"/>
            <a:ext cx="407196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  <a:latin typeface="Comic Sans MS" pitchFamily="66" charset="0"/>
              </a:rPr>
              <a:t>МИР</a:t>
            </a:r>
            <a:br>
              <a:rPr lang="ru-RU" sz="7200" b="1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7200" b="1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ru-RU" sz="7200" b="1" dirty="0" smtClean="0">
                <a:solidFill>
                  <a:srgbClr val="FF0000"/>
                </a:solidFill>
                <a:latin typeface="Comic Sans MS" pitchFamily="66" charset="0"/>
              </a:rPr>
            </a:br>
            <a:endParaRPr lang="ru-RU" sz="7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5786" y="3000372"/>
            <a:ext cx="31432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  <a:latin typeface="Comic Sans MS" pitchFamily="66" charset="0"/>
              </a:rPr>
              <a:t>ДОМА</a:t>
            </a:r>
            <a:endParaRPr lang="ru-RU" sz="7200" dirty="0"/>
          </a:p>
        </p:txBody>
      </p:sp>
      <p:sp>
        <p:nvSpPr>
          <p:cNvPr id="8" name="TextBox 7"/>
          <p:cNvSpPr txBox="1"/>
          <p:nvPr/>
        </p:nvSpPr>
        <p:spPr>
          <a:xfrm>
            <a:off x="428596" y="4572008"/>
            <a:ext cx="41434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  <a:latin typeface="Comic Sans MS" pitchFamily="66" charset="0"/>
              </a:rPr>
              <a:t>ТВОЕГО</a:t>
            </a:r>
            <a:endParaRPr lang="ru-RU" sz="7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86446" y="2357430"/>
            <a:ext cx="314327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Comic Sans MS" pitchFamily="66" charset="0"/>
              </a:rPr>
              <a:t>Презентацию подготовили:</a:t>
            </a:r>
          </a:p>
          <a:p>
            <a:pPr algn="ctr"/>
            <a:r>
              <a:rPr lang="ru-RU" sz="2400" dirty="0" smtClean="0">
                <a:solidFill>
                  <a:srgbClr val="FFFF00"/>
                </a:solidFill>
                <a:latin typeface="Comic Sans MS" pitchFamily="66" charset="0"/>
              </a:rPr>
              <a:t>Н.П.Ковалевская, Л.В.Чикало, Е.А.Гурова, </a:t>
            </a:r>
          </a:p>
          <a:p>
            <a:pPr algn="ctr"/>
            <a:r>
              <a:rPr lang="ru-RU" sz="2400" dirty="0" smtClean="0">
                <a:solidFill>
                  <a:srgbClr val="FFFF00"/>
                </a:solidFill>
                <a:latin typeface="Comic Sans MS" pitchFamily="66" charset="0"/>
              </a:rPr>
              <a:t>С.А. </a:t>
            </a:r>
            <a:r>
              <a:rPr lang="ru-RU" sz="2400" dirty="0" err="1" smtClean="0">
                <a:solidFill>
                  <a:srgbClr val="FFFF00"/>
                </a:solidFill>
                <a:latin typeface="Comic Sans MS" pitchFamily="66" charset="0"/>
              </a:rPr>
              <a:t>Долженкова</a:t>
            </a:r>
            <a:r>
              <a:rPr lang="ru-RU" sz="2400" dirty="0" smtClean="0">
                <a:solidFill>
                  <a:srgbClr val="FFFF00"/>
                </a:solidFill>
                <a:latin typeface="Comic Sans MS" pitchFamily="66" charset="0"/>
              </a:rPr>
              <a:t>, Н.Г.Новикова, Н.Г.Чернышева</a:t>
            </a:r>
            <a:endParaRPr lang="ru-RU" sz="2400" dirty="0">
              <a:solidFill>
                <a:srgbClr val="FFFF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нина\Desktop\3453201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79"/>
            <a:ext cx="9144000" cy="685622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11560" y="836712"/>
            <a:ext cx="49685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Comic Sans MS" pitchFamily="66" charset="0"/>
              </a:rPr>
              <a:t>ПОМОЛИМСЯ ЗА</a:t>
            </a:r>
          </a:p>
          <a:p>
            <a:endParaRPr lang="ru-RU" sz="4000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r>
              <a:rPr lang="ru-RU" sz="4000" dirty="0" smtClean="0">
                <a:solidFill>
                  <a:srgbClr val="FF0000"/>
                </a:solidFill>
                <a:latin typeface="Comic Sans MS" pitchFamily="66" charset="0"/>
              </a:rPr>
              <a:t> РОДИТЕЛЕЙ…</a:t>
            </a:r>
            <a:endParaRPr lang="ru-RU" sz="40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5" name="rrr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85786" y="435769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822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нина\Desktop\12282515_22427912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09315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39552" y="260648"/>
            <a:ext cx="38164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Comic Sans MS" pitchFamily="66" charset="0"/>
              </a:rPr>
              <a:t>Рецепт счастья:</a:t>
            </a:r>
            <a:endParaRPr lang="ru-RU" sz="3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71600" y="1124744"/>
            <a:ext cx="6912768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ru-RU" sz="2000" dirty="0" smtClean="0">
                <a:solidFill>
                  <a:srgbClr val="FF00FF"/>
                </a:solidFill>
                <a:latin typeface="Comic Sans MS" pitchFamily="66" charset="0"/>
              </a:rPr>
              <a:t>В просторную чашу терпения осторожно поместите свое полное любви и нежности сердце.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000" dirty="0" smtClean="0">
                <a:solidFill>
                  <a:srgbClr val="FFC000"/>
                </a:solidFill>
                <a:latin typeface="Comic Sans MS" pitchFamily="66" charset="0"/>
              </a:rPr>
              <a:t>Добавьте по две пригоршни доброты и щедрости.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000" dirty="0" smtClean="0">
                <a:solidFill>
                  <a:srgbClr val="0000FF"/>
                </a:solidFill>
                <a:latin typeface="Comic Sans MS" pitchFamily="66" charset="0"/>
              </a:rPr>
              <a:t>Плесните свежего юмора (по вкусу).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000" dirty="0" smtClean="0">
                <a:solidFill>
                  <a:schemeClr val="bg1"/>
                </a:solidFill>
                <a:latin typeface="Comic Sans MS" pitchFamily="66" charset="0"/>
              </a:rPr>
              <a:t>Побольше лейте веры и надежды.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0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omic Sans MS" pitchFamily="66" charset="0"/>
              </a:rPr>
              <a:t>Хорошенько перемешайте и дайте немного настояться.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000" dirty="0" smtClean="0">
                <a:solidFill>
                  <a:srgbClr val="0000FF"/>
                </a:solidFill>
                <a:latin typeface="Comic Sans MS" pitchFamily="66" charset="0"/>
              </a:rPr>
              <a:t>Намажьте толстым слоем на кусок оставшейся жизни, украсьте сверху лучезарной улыбкой – и в путь!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>Принимайте счастье маленькими порциями, чтобы не закружилась голова (хотя от счастья еще никто не умирал).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://t1.gstatic.com/images?q=tbn:ANd9GcTf8VGs_gEOPcM_eZJmuFcuchm3UrdSp_n_LOKJs5zGQ1Wy37q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85720" y="214290"/>
            <a:ext cx="88582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  <a:latin typeface="Comic Sans MS" pitchFamily="66" charset="0"/>
              </a:rPr>
              <a:t>   Сто раз любовь …</a:t>
            </a:r>
            <a:endParaRPr lang="ru-RU" sz="66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928802"/>
            <a:ext cx="88582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00B0F0"/>
                </a:solidFill>
                <a:latin typeface="Comic Sans MS" pitchFamily="66" charset="0"/>
              </a:rPr>
              <a:t> Сто раз прощение…</a:t>
            </a:r>
            <a:endParaRPr lang="ru-RU" sz="6600" b="1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5787868"/>
            <a:ext cx="88582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FFFF00"/>
                </a:solidFill>
                <a:latin typeface="Comic Sans MS" pitchFamily="66" charset="0"/>
              </a:rPr>
              <a:t>  Сто раз терпение…</a:t>
            </a:r>
            <a:endParaRPr lang="ru-RU" sz="6600" b="1" dirty="0">
              <a:solidFill>
                <a:srgbClr val="FFFF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нина\Desktop\MainCarousel-Images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00808"/>
            <a:ext cx="9144000" cy="515719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66"/>
                </a:solidFill>
                <a:latin typeface="Comic Sans MS" pitchFamily="66" charset="0"/>
              </a:rPr>
              <a:t>Упражнение «Ассоциации»</a:t>
            </a:r>
            <a:br>
              <a:rPr lang="ru-RU" b="1" dirty="0" smtClean="0">
                <a:solidFill>
                  <a:srgbClr val="FF0066"/>
                </a:solidFill>
                <a:latin typeface="Comic Sans MS" pitchFamily="66" charset="0"/>
              </a:rPr>
            </a:br>
            <a:r>
              <a:rPr lang="ru-RU" b="1" dirty="0" smtClean="0">
                <a:solidFill>
                  <a:srgbClr val="0000FF"/>
                </a:solidFill>
                <a:latin typeface="Comic Sans MS" pitchFamily="66" charset="0"/>
              </a:rPr>
              <a:t>СЕМЬЯ - ЭТО</a:t>
            </a:r>
            <a:endParaRPr lang="ru-RU" b="1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FF00FF"/>
                </a:solidFill>
                <a:latin typeface="Comic Sans MS" pitchFamily="66" charset="0"/>
              </a:rPr>
              <a:t>Очаг</a:t>
            </a:r>
          </a:p>
          <a:p>
            <a:pPr>
              <a:buNone/>
            </a:pPr>
            <a:r>
              <a:rPr lang="ru-RU" b="1" dirty="0" smtClean="0">
                <a:solidFill>
                  <a:srgbClr val="FF00FF"/>
                </a:solidFill>
                <a:latin typeface="Comic Sans MS" pitchFamily="66" charset="0"/>
              </a:rPr>
              <a:t>Любовь</a:t>
            </a:r>
          </a:p>
          <a:p>
            <a:pPr>
              <a:buNone/>
            </a:pPr>
            <a:r>
              <a:rPr lang="ru-RU" b="1" dirty="0" smtClean="0">
                <a:solidFill>
                  <a:srgbClr val="FF00FF"/>
                </a:solidFill>
                <a:latin typeface="Comic Sans MS" pitchFamily="66" charset="0"/>
              </a:rPr>
              <a:t>Счастье</a:t>
            </a:r>
          </a:p>
          <a:p>
            <a:pPr>
              <a:buNone/>
            </a:pPr>
            <a:r>
              <a:rPr lang="ru-RU" b="1" dirty="0" smtClean="0">
                <a:solidFill>
                  <a:srgbClr val="FF00FF"/>
                </a:solidFill>
                <a:latin typeface="Comic Sans MS" pitchFamily="66" charset="0"/>
              </a:rPr>
              <a:t>Родные люди</a:t>
            </a:r>
          </a:p>
          <a:p>
            <a:pPr>
              <a:buNone/>
            </a:pPr>
            <a:r>
              <a:rPr lang="ru-RU" b="1" dirty="0" smtClean="0">
                <a:solidFill>
                  <a:srgbClr val="FF00FF"/>
                </a:solidFill>
                <a:latin typeface="Comic Sans MS" pitchFamily="66" charset="0"/>
              </a:rPr>
              <a:t>Покой</a:t>
            </a:r>
          </a:p>
          <a:p>
            <a:pPr>
              <a:buNone/>
            </a:pPr>
            <a:r>
              <a:rPr lang="ru-RU" b="1" dirty="0" smtClean="0">
                <a:solidFill>
                  <a:srgbClr val="FF00FF"/>
                </a:solidFill>
                <a:latin typeface="Comic Sans MS" pitchFamily="66" charset="0"/>
              </a:rPr>
              <a:t>Самое дорогое в жизни человека</a:t>
            </a:r>
          </a:p>
          <a:p>
            <a:pPr>
              <a:buNone/>
            </a:pPr>
            <a:r>
              <a:rPr lang="ru-RU" b="1" dirty="0" smtClean="0">
                <a:solidFill>
                  <a:srgbClr val="FF00FF"/>
                </a:solidFill>
                <a:latin typeface="Comic Sans MS" pitchFamily="66" charset="0"/>
              </a:rPr>
              <a:t>Взаимопонимание и поддержка…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G:\фото для семинара\2175212d6b45a3ea0a5e02dc757b9db4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5719"/>
            <a:ext cx="9191625" cy="689371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28596" y="857232"/>
            <a:ext cx="521497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0000FF"/>
                </a:solidFill>
                <a:latin typeface="Comic Sans MS" pitchFamily="66" charset="0"/>
              </a:rPr>
              <a:t>холодные</a:t>
            </a:r>
            <a:endParaRPr lang="ru-RU" sz="6600" b="1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4348" y="2357430"/>
            <a:ext cx="78581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006600"/>
                </a:solidFill>
                <a:latin typeface="Comic Sans MS" pitchFamily="66" charset="0"/>
              </a:rPr>
              <a:t>и</a:t>
            </a:r>
            <a:endParaRPr lang="ru-RU" sz="6600" b="1" dirty="0">
              <a:solidFill>
                <a:srgbClr val="006600"/>
              </a:solidFill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3108" y="3143248"/>
            <a:ext cx="38576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FF0066"/>
                </a:solidFill>
                <a:latin typeface="Comic Sans MS" pitchFamily="66" charset="0"/>
              </a:rPr>
              <a:t>тёплые</a:t>
            </a:r>
            <a:endParaRPr lang="ru-RU" sz="6600" b="1" dirty="0">
              <a:solidFill>
                <a:srgbClr val="FF0066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71604" y="4643446"/>
            <a:ext cx="64294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800080"/>
                </a:solidFill>
                <a:latin typeface="Comic Sans MS" pitchFamily="66" charset="0"/>
              </a:rPr>
              <a:t>воспоминания</a:t>
            </a:r>
            <a:endParaRPr lang="ru-RU" sz="6600" b="1" dirty="0">
              <a:solidFill>
                <a:srgbClr val="80008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5362" name="AutoShape 2" descr="https://million-wallpapers.ru/wallpapers/4/83/15126754519829445271/romashki-v-pole-na-fone-neba.jpg"/>
          <p:cNvSpPr>
            <a:spLocks noChangeAspect="1" noChangeArrowheads="1"/>
          </p:cNvSpPr>
          <p:nvPr/>
        </p:nvSpPr>
        <p:spPr bwMode="auto">
          <a:xfrm>
            <a:off x="155575" y="-1538288"/>
            <a:ext cx="4552950" cy="32194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4" name="AutoShape 4" descr="https://million-wallpapers.ru/wallpapers/4/83/15126754519829445271/romashki-v-pole-na-fone-neba.jpg"/>
          <p:cNvSpPr>
            <a:spLocks noChangeAspect="1" noChangeArrowheads="1"/>
          </p:cNvSpPr>
          <p:nvPr/>
        </p:nvSpPr>
        <p:spPr bwMode="auto">
          <a:xfrm>
            <a:off x="155575" y="-1538288"/>
            <a:ext cx="4552950" cy="32194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6" name="AutoShape 6" descr="https://million-wallpapers.ru/wallpapers/4/83/15126754519829445271/romashki-v-pole-na-fone-neba.jpg"/>
          <p:cNvSpPr>
            <a:spLocks noChangeAspect="1" noChangeArrowheads="1"/>
          </p:cNvSpPr>
          <p:nvPr/>
        </p:nvSpPr>
        <p:spPr bwMode="auto">
          <a:xfrm>
            <a:off x="155575" y="-2651125"/>
            <a:ext cx="7810500" cy="55245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8" name="AutoShape 8" descr="https://million-wallpapers.ru/wallpapers/4/83/15126754519829445271/romashki-v-pole-na-fone-neba.jpg"/>
          <p:cNvSpPr>
            <a:spLocks noChangeAspect="1" noChangeArrowheads="1"/>
          </p:cNvSpPr>
          <p:nvPr/>
        </p:nvSpPr>
        <p:spPr bwMode="auto">
          <a:xfrm>
            <a:off x="155575" y="-2651125"/>
            <a:ext cx="7810500" cy="55245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69" name="Picture 9" descr="G:\фото для семинара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940"/>
            <a:ext cx="9144000" cy="6876940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3714744" y="2500306"/>
            <a:ext cx="4857784" cy="321471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Равнобедренный треугольник 13"/>
          <p:cNvSpPr/>
          <p:nvPr/>
        </p:nvSpPr>
        <p:spPr>
          <a:xfrm>
            <a:off x="3786182" y="428604"/>
            <a:ext cx="4786346" cy="2071702"/>
          </a:xfrm>
          <a:prstGeom prst="triangle">
            <a:avLst>
              <a:gd name="adj" fmla="val 4902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286248" y="2928934"/>
            <a:ext cx="928694" cy="128588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5857884" y="2928934"/>
            <a:ext cx="857256" cy="128588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7429520" y="2928934"/>
            <a:ext cx="785818" cy="128588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7715272" y="1285860"/>
            <a:ext cx="50006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Блок-схема: процесс 18"/>
          <p:cNvSpPr/>
          <p:nvPr/>
        </p:nvSpPr>
        <p:spPr>
          <a:xfrm>
            <a:off x="3428992" y="5715016"/>
            <a:ext cx="5429288" cy="642942"/>
          </a:xfrm>
          <a:prstGeom prst="flowChart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714348" y="571480"/>
            <a:ext cx="3143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latin typeface="Comic Sans MS" pitchFamily="66" charset="0"/>
              </a:rPr>
              <a:t>любовь</a:t>
            </a:r>
            <a:endParaRPr lang="ru-RU" sz="2800" b="1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57224" y="1357298"/>
            <a:ext cx="37862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Comic Sans MS" pitchFamily="66" charset="0"/>
              </a:rPr>
              <a:t>уважение</a:t>
            </a:r>
            <a:endParaRPr lang="ru-RU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14348" y="2285992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FF"/>
                </a:solidFill>
                <a:latin typeface="Comic Sans MS" pitchFamily="66" charset="0"/>
              </a:rPr>
              <a:t>сострадание</a:t>
            </a:r>
            <a:endParaRPr lang="ru-RU" sz="2800" dirty="0">
              <a:solidFill>
                <a:srgbClr val="FF00FF"/>
              </a:solidFill>
              <a:latin typeface="Comic Sans MS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85786" y="3571876"/>
            <a:ext cx="32861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6600"/>
                </a:solidFill>
                <a:latin typeface="Comic Sans MS" pitchFamily="66" charset="0"/>
              </a:rPr>
              <a:t>умение прощать</a:t>
            </a:r>
            <a:endParaRPr lang="ru-RU" sz="2800" b="1" dirty="0">
              <a:solidFill>
                <a:srgbClr val="006600"/>
              </a:solidFill>
              <a:latin typeface="Comic Sans MS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714612" y="1785926"/>
            <a:ext cx="22145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ласка</a:t>
            </a:r>
            <a:endParaRPr lang="ru-RU" sz="2800" b="1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143108" y="2786058"/>
            <a:ext cx="3071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00FF"/>
                </a:solidFill>
                <a:latin typeface="Comic Sans MS" pitchFamily="66" charset="0"/>
              </a:rPr>
              <a:t>взаимовыручка</a:t>
            </a:r>
            <a:endParaRPr lang="ru-RU" sz="2800" b="1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357686" y="714356"/>
            <a:ext cx="2143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92D050"/>
                </a:solidFill>
                <a:latin typeface="Comic Sans MS" pitchFamily="66" charset="0"/>
              </a:rPr>
              <a:t>доброта</a:t>
            </a:r>
            <a:endParaRPr lang="ru-RU" sz="2800" b="1" dirty="0">
              <a:solidFill>
                <a:srgbClr val="92D050"/>
              </a:solidFill>
              <a:latin typeface="Comic Sans MS" pitchFamily="66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57158" y="4643446"/>
            <a:ext cx="3429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66"/>
                </a:solidFill>
                <a:latin typeface="Comic Sans MS" pitchFamily="66" charset="0"/>
              </a:rPr>
              <a:t>взаимопонимание</a:t>
            </a:r>
            <a:endParaRPr lang="ru-RU" sz="2800" b="1" dirty="0">
              <a:solidFill>
                <a:srgbClr val="FF0066"/>
              </a:solidFill>
              <a:latin typeface="Comic Sans MS" pitchFamily="66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57224" y="5715016"/>
            <a:ext cx="27860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800080"/>
                </a:solidFill>
                <a:latin typeface="Comic Sans MS" pitchFamily="66" charset="0"/>
              </a:rPr>
              <a:t>трудолюбие</a:t>
            </a:r>
            <a:endParaRPr lang="ru-RU" sz="2800" b="1" dirty="0">
              <a:solidFill>
                <a:srgbClr val="800080"/>
              </a:solidFill>
              <a:latin typeface="Comic Sans MS" pitchFamily="66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195736" y="260648"/>
            <a:ext cx="66247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Comic Sans MS" pitchFamily="66" charset="0"/>
              </a:rPr>
              <a:t>Упражнение «Строим дом»</a:t>
            </a:r>
            <a:endParaRPr lang="ru-RU" sz="32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G:\фото для семинара\13238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37710"/>
            <a:ext cx="7072330" cy="5320290"/>
          </a:xfrm>
          <a:prstGeom prst="rect">
            <a:avLst/>
          </a:prstGeom>
          <a:noFill/>
        </p:spPr>
      </p:pic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4643438" y="0"/>
            <a:ext cx="450056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66"/>
                </a:solidFill>
                <a:effectLst/>
                <a:latin typeface="Comic Sans MS" pitchFamily="66" charset="0"/>
                <a:ea typeface="Times New Roman" pitchFamily="18" charset="0"/>
              </a:rPr>
              <a:t>В семейном кругу мы с вами растем 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66"/>
              </a:solidFill>
              <a:effectLst/>
              <a:latin typeface="Comic Sans MS" pitchFamily="66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Comic Sans MS" pitchFamily="66" charset="0"/>
                <a:ea typeface="Times New Roman" pitchFamily="18" charset="0"/>
              </a:rPr>
              <a:t>Основа основ – родительский дом. 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latin typeface="Comic Sans MS" pitchFamily="66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800080"/>
                </a:solidFill>
                <a:effectLst/>
                <a:latin typeface="Comic Sans MS" pitchFamily="66" charset="0"/>
                <a:ea typeface="Times New Roman" pitchFamily="18" charset="0"/>
              </a:rPr>
              <a:t>В семейном кругу все корни твои, 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800080"/>
              </a:solidFill>
              <a:effectLst/>
              <a:latin typeface="Comic Sans MS" pitchFamily="66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Comic Sans MS" pitchFamily="66" charset="0"/>
                <a:ea typeface="Times New Roman" pitchFamily="18" charset="0"/>
              </a:rPr>
              <a:t>И в жизнь ты входишь из семьи. 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Comic Sans MS" pitchFamily="66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omic Sans MS" pitchFamily="66" charset="0"/>
                <a:ea typeface="Times New Roman" pitchFamily="18" charset="0"/>
              </a:rPr>
              <a:t>В семейном кругу мы жизнь создаем, 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Comic Sans MS" pitchFamily="66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mic Sans MS" pitchFamily="66" charset="0"/>
                <a:ea typeface="Times New Roman" pitchFamily="18" charset="0"/>
              </a:rPr>
              <a:t>Основа основ – родительский дом.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G:\фото для семинара\b2129f0916b81c241aec527441f762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72" y="0"/>
            <a:ext cx="9136728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483768" y="188640"/>
            <a:ext cx="68580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Comic Sans MS" pitchFamily="66" charset="0"/>
              </a:rPr>
              <a:t>Их было двое – </a:t>
            </a:r>
          </a:p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Comic Sans MS" pitchFamily="66" charset="0"/>
              </a:rPr>
              <a:t>он и она…</a:t>
            </a:r>
            <a:endParaRPr lang="ru-RU" sz="4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C:\Users\нина\Desktop\25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11560" y="476673"/>
            <a:ext cx="7992888" cy="6986528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endParaRPr lang="ru-RU" sz="1400" b="1" dirty="0" smtClean="0">
              <a:latin typeface="Comic Sans MS" pitchFamily="66" charset="0"/>
            </a:endParaRPr>
          </a:p>
          <a:p>
            <a:endParaRPr lang="ru-RU" sz="1400" b="1" dirty="0" smtClean="0">
              <a:latin typeface="Comic Sans MS" pitchFamily="66" charset="0"/>
            </a:endParaRPr>
          </a:p>
          <a:p>
            <a:r>
              <a:rPr lang="ru-RU" sz="1400" b="1" dirty="0" smtClean="0">
                <a:latin typeface="Comic Sans MS" pitchFamily="66" charset="0"/>
              </a:rPr>
              <a:t>Сына мать качала... </a:t>
            </a:r>
            <a:r>
              <a:rPr lang="ru-RU" sz="1400" b="1" dirty="0" err="1" smtClean="0">
                <a:latin typeface="Comic Sans MS" pitchFamily="66" charset="0"/>
              </a:rPr>
              <a:t>баюшки</a:t>
            </a:r>
            <a:r>
              <a:rPr lang="ru-RU" sz="1400" b="1" dirty="0" smtClean="0">
                <a:latin typeface="Comic Sans MS" pitchFamily="66" charset="0"/>
              </a:rPr>
              <a:t> - баю,</a:t>
            </a:r>
            <a:br>
              <a:rPr lang="ru-RU" sz="1400" b="1" dirty="0" smtClean="0">
                <a:latin typeface="Comic Sans MS" pitchFamily="66" charset="0"/>
              </a:rPr>
            </a:br>
            <a:r>
              <a:rPr lang="ru-RU" sz="1400" b="1" dirty="0" smtClean="0">
                <a:latin typeface="Comic Sans MS" pitchFamily="66" charset="0"/>
              </a:rPr>
              <a:t>Вырастешь сыночек... помни мать свою.</a:t>
            </a:r>
            <a:br>
              <a:rPr lang="ru-RU" sz="1400" b="1" dirty="0" smtClean="0">
                <a:latin typeface="Comic Sans MS" pitchFamily="66" charset="0"/>
              </a:rPr>
            </a:br>
            <a:r>
              <a:rPr lang="ru-RU" sz="1400" b="1" dirty="0" smtClean="0">
                <a:latin typeface="Comic Sans MS" pitchFamily="66" charset="0"/>
              </a:rPr>
              <a:t>Ночь уже проходит и встает заря,</a:t>
            </a:r>
            <a:br>
              <a:rPr lang="ru-RU" sz="1400" b="1" dirty="0" smtClean="0">
                <a:latin typeface="Comic Sans MS" pitchFamily="66" charset="0"/>
              </a:rPr>
            </a:br>
            <a:r>
              <a:rPr lang="ru-RU" sz="1400" b="1" dirty="0" smtClean="0">
                <a:latin typeface="Comic Sans MS" pitchFamily="66" charset="0"/>
              </a:rPr>
              <a:t>Мать качала сына... думала - не зря.</a:t>
            </a:r>
            <a:br>
              <a:rPr lang="ru-RU" sz="1400" b="1" dirty="0" smtClean="0">
                <a:latin typeface="Comic Sans MS" pitchFamily="66" charset="0"/>
              </a:rPr>
            </a:br>
            <a:r>
              <a:rPr lang="ru-RU" sz="1400" b="1" dirty="0" smtClean="0">
                <a:latin typeface="Comic Sans MS" pitchFamily="66" charset="0"/>
              </a:rPr>
              <a:t>Все плохие мысли от себя гнала,</a:t>
            </a:r>
            <a:br>
              <a:rPr lang="ru-RU" sz="1400" b="1" dirty="0" smtClean="0">
                <a:latin typeface="Comic Sans MS" pitchFamily="66" charset="0"/>
              </a:rPr>
            </a:br>
            <a:r>
              <a:rPr lang="ru-RU" sz="1400" b="1" dirty="0" smtClean="0">
                <a:latin typeface="Comic Sans MS" pitchFamily="66" charset="0"/>
              </a:rPr>
              <a:t>И с какою гордостью в первый класс вела.</a:t>
            </a:r>
            <a:br>
              <a:rPr lang="ru-RU" sz="1400" b="1" dirty="0" smtClean="0">
                <a:latin typeface="Comic Sans MS" pitchFamily="66" charset="0"/>
              </a:rPr>
            </a:br>
            <a:r>
              <a:rPr lang="ru-RU" sz="1400" b="1" dirty="0" smtClean="0">
                <a:latin typeface="Comic Sans MS" pitchFamily="66" charset="0"/>
              </a:rPr>
              <a:t>Годы пролетели - вниз с горы, рекой,</a:t>
            </a:r>
            <a:br>
              <a:rPr lang="ru-RU" sz="1400" b="1" dirty="0" smtClean="0">
                <a:latin typeface="Comic Sans MS" pitchFamily="66" charset="0"/>
              </a:rPr>
            </a:br>
            <a:r>
              <a:rPr lang="ru-RU" sz="1400" b="1" dirty="0" smtClean="0">
                <a:latin typeface="Comic Sans MS" pitchFamily="66" charset="0"/>
              </a:rPr>
              <a:t>В жизни у мальчишки - первый выпускной.</a:t>
            </a:r>
            <a:br>
              <a:rPr lang="ru-RU" sz="1400" b="1" dirty="0" smtClean="0">
                <a:latin typeface="Comic Sans MS" pitchFamily="66" charset="0"/>
              </a:rPr>
            </a:br>
            <a:r>
              <a:rPr lang="ru-RU" sz="1400" b="1" dirty="0" smtClean="0">
                <a:latin typeface="Comic Sans MS" pitchFamily="66" charset="0"/>
              </a:rPr>
              <a:t>Далее учеба в городе большом,</a:t>
            </a:r>
            <a:br>
              <a:rPr lang="ru-RU" sz="1400" b="1" dirty="0" smtClean="0">
                <a:latin typeface="Comic Sans MS" pitchFamily="66" charset="0"/>
              </a:rPr>
            </a:br>
            <a:r>
              <a:rPr lang="ru-RU" sz="1400" b="1" dirty="0" smtClean="0">
                <a:latin typeface="Comic Sans MS" pitchFamily="66" charset="0"/>
              </a:rPr>
              <a:t>А потом сыночек в армию ушел.</a:t>
            </a:r>
            <a:br>
              <a:rPr lang="ru-RU" sz="1400" b="1" dirty="0" smtClean="0">
                <a:latin typeface="Comic Sans MS" pitchFamily="66" charset="0"/>
              </a:rPr>
            </a:br>
            <a:r>
              <a:rPr lang="ru-RU" sz="1400" b="1" dirty="0" smtClean="0">
                <a:latin typeface="Comic Sans MS" pitchFamily="66" charset="0"/>
              </a:rPr>
              <a:t>Мать переживала... ночи не спала,</a:t>
            </a:r>
            <a:br>
              <a:rPr lang="ru-RU" sz="1400" b="1" dirty="0" smtClean="0">
                <a:latin typeface="Comic Sans MS" pitchFamily="66" charset="0"/>
              </a:rPr>
            </a:br>
            <a:r>
              <a:rPr lang="ru-RU" sz="1400" b="1" dirty="0" smtClean="0">
                <a:latin typeface="Comic Sans MS" pitchFamily="66" charset="0"/>
              </a:rPr>
              <a:t>Каждую копейку сыну берегла.</a:t>
            </a:r>
            <a:br>
              <a:rPr lang="ru-RU" sz="1400" b="1" dirty="0" smtClean="0">
                <a:latin typeface="Comic Sans MS" pitchFamily="66" charset="0"/>
              </a:rPr>
            </a:br>
            <a:r>
              <a:rPr lang="ru-RU" sz="1400" b="1" dirty="0" smtClean="0">
                <a:latin typeface="Comic Sans MS" pitchFamily="66" charset="0"/>
              </a:rPr>
              <a:t>Господа просила... все слова, как стон,</a:t>
            </a:r>
            <a:br>
              <a:rPr lang="ru-RU" sz="1400" b="1" dirty="0" smtClean="0">
                <a:latin typeface="Comic Sans MS" pitchFamily="66" charset="0"/>
              </a:rPr>
            </a:br>
            <a:r>
              <a:rPr lang="ru-RU" sz="1400" b="1" dirty="0" smtClean="0">
                <a:latin typeface="Comic Sans MS" pitchFamily="66" charset="0"/>
              </a:rPr>
              <a:t>О здоровье сына у святых икон.</a:t>
            </a:r>
            <a:br>
              <a:rPr lang="ru-RU" sz="1400" b="1" dirty="0" smtClean="0">
                <a:latin typeface="Comic Sans MS" pitchFamily="66" charset="0"/>
              </a:rPr>
            </a:br>
            <a:r>
              <a:rPr lang="ru-RU" sz="1400" b="1" dirty="0" smtClean="0">
                <a:latin typeface="Comic Sans MS" pitchFamily="66" charset="0"/>
              </a:rPr>
              <a:t>Свадьба отшумела... "Дым стоял столбом"</a:t>
            </a:r>
            <a:br>
              <a:rPr lang="ru-RU" sz="1400" b="1" dirty="0" smtClean="0">
                <a:latin typeface="Comic Sans MS" pitchFamily="66" charset="0"/>
              </a:rPr>
            </a:br>
            <a:r>
              <a:rPr lang="ru-RU" sz="1400" b="1" dirty="0" smtClean="0">
                <a:latin typeface="Comic Sans MS" pitchFamily="66" charset="0"/>
              </a:rPr>
              <a:t>И сынок покинул старый отчий дом.</a:t>
            </a:r>
            <a:br>
              <a:rPr lang="ru-RU" sz="1400" b="1" dirty="0" smtClean="0">
                <a:latin typeface="Comic Sans MS" pitchFamily="66" charset="0"/>
              </a:rPr>
            </a:br>
            <a:r>
              <a:rPr lang="ru-RU" sz="1400" b="1" dirty="0" smtClean="0">
                <a:latin typeface="Comic Sans MS" pitchFamily="66" charset="0"/>
              </a:rPr>
              <a:t>Жизнь его кружила в карусели дней,</a:t>
            </a:r>
            <a:br>
              <a:rPr lang="ru-RU" sz="1400" b="1" dirty="0" smtClean="0">
                <a:latin typeface="Comic Sans MS" pitchFamily="66" charset="0"/>
              </a:rPr>
            </a:br>
            <a:r>
              <a:rPr lang="ru-RU" sz="1400" b="1" dirty="0" smtClean="0">
                <a:latin typeface="Comic Sans MS" pitchFamily="66" charset="0"/>
              </a:rPr>
              <a:t>Не звонит... не пишет матери своей,</a:t>
            </a:r>
          </a:p>
          <a:p>
            <a:endParaRPr lang="ru-RU" sz="1400" b="1" dirty="0" smtClean="0">
              <a:latin typeface="Comic Sans MS" pitchFamily="66" charset="0"/>
            </a:endParaRPr>
          </a:p>
          <a:p>
            <a:endParaRPr lang="ru-RU" sz="1400" b="1" dirty="0" smtClean="0">
              <a:latin typeface="Comic Sans MS" pitchFamily="66" charset="0"/>
            </a:endParaRPr>
          </a:p>
          <a:p>
            <a:endParaRPr lang="ru-RU" sz="1400" b="1" dirty="0" smtClean="0">
              <a:latin typeface="Comic Sans MS" pitchFamily="66" charset="0"/>
            </a:endParaRPr>
          </a:p>
          <a:p>
            <a:endParaRPr lang="ru-RU" sz="1400" b="1" dirty="0" smtClean="0">
              <a:latin typeface="Comic Sans MS" pitchFamily="66" charset="0"/>
            </a:endParaRPr>
          </a:p>
          <a:p>
            <a:endParaRPr lang="ru-RU" sz="1400" b="1" dirty="0" smtClean="0">
              <a:latin typeface="Comic Sans MS" pitchFamily="66" charset="0"/>
            </a:endParaRPr>
          </a:p>
          <a:p>
            <a:endParaRPr lang="ru-RU" sz="1400" b="1" dirty="0" smtClean="0">
              <a:latin typeface="Comic Sans MS" pitchFamily="66" charset="0"/>
            </a:endParaRPr>
          </a:p>
          <a:p>
            <a:endParaRPr lang="ru-RU" sz="1400" b="1" dirty="0" smtClean="0">
              <a:latin typeface="Comic Sans MS" pitchFamily="66" charset="0"/>
            </a:endParaRPr>
          </a:p>
          <a:p>
            <a:endParaRPr lang="ru-RU" sz="1400" b="1" dirty="0" smtClean="0">
              <a:latin typeface="Comic Sans MS" pitchFamily="66" charset="0"/>
            </a:endParaRPr>
          </a:p>
          <a:p>
            <a:endParaRPr lang="ru-RU" sz="1400" b="1" dirty="0" smtClean="0">
              <a:latin typeface="Comic Sans MS" pitchFamily="66" charset="0"/>
            </a:endParaRPr>
          </a:p>
          <a:p>
            <a:endParaRPr lang="ru-RU" sz="1400" b="1" dirty="0" smtClean="0">
              <a:latin typeface="Comic Sans MS" pitchFamily="66" charset="0"/>
            </a:endParaRPr>
          </a:p>
          <a:p>
            <a:endParaRPr lang="ru-RU" sz="1400" b="1" dirty="0" smtClean="0">
              <a:latin typeface="Comic Sans MS" pitchFamily="66" charset="0"/>
            </a:endParaRPr>
          </a:p>
          <a:p>
            <a:endParaRPr lang="ru-RU" sz="1400" b="1" dirty="0" smtClean="0">
              <a:latin typeface="Comic Sans MS" pitchFamily="66" charset="0"/>
            </a:endParaRPr>
          </a:p>
          <a:p>
            <a:endParaRPr lang="ru-RU" sz="1400" b="1" dirty="0" smtClean="0">
              <a:latin typeface="Comic Sans MS" pitchFamily="66" charset="0"/>
            </a:endParaRPr>
          </a:p>
          <a:p>
            <a:endParaRPr lang="ru-RU" sz="1400" b="1" dirty="0" smtClean="0">
              <a:latin typeface="Comic Sans MS" pitchFamily="66" charset="0"/>
            </a:endParaRPr>
          </a:p>
          <a:p>
            <a:endParaRPr lang="ru-RU" sz="1400" b="1" dirty="0" smtClean="0">
              <a:latin typeface="Comic Sans MS" pitchFamily="66" charset="0"/>
            </a:endParaRPr>
          </a:p>
          <a:p>
            <a:r>
              <a:rPr lang="ru-RU" sz="1400" b="1" dirty="0" smtClean="0">
                <a:latin typeface="Comic Sans MS" pitchFamily="66" charset="0"/>
              </a:rPr>
              <a:t/>
            </a:r>
            <a:br>
              <a:rPr lang="ru-RU" sz="1400" b="1" dirty="0" smtClean="0">
                <a:latin typeface="Comic Sans MS" pitchFamily="66" charset="0"/>
              </a:rPr>
            </a:br>
            <a:r>
              <a:rPr lang="ru-RU" sz="1400" b="1" dirty="0" smtClean="0">
                <a:latin typeface="Comic Sans MS" pitchFamily="66" charset="0"/>
              </a:rPr>
              <a:t>А она все плачет сидя у окна,</a:t>
            </a:r>
            <a:br>
              <a:rPr lang="ru-RU" sz="1400" b="1" dirty="0" smtClean="0">
                <a:latin typeface="Comic Sans MS" pitchFamily="66" charset="0"/>
              </a:rPr>
            </a:br>
            <a:r>
              <a:rPr lang="ru-RU" sz="1400" b="1" dirty="0" smtClean="0">
                <a:latin typeface="Comic Sans MS" pitchFamily="66" charset="0"/>
              </a:rPr>
              <a:t>Серенькая кошка... да она - одна.</a:t>
            </a:r>
            <a:br>
              <a:rPr lang="ru-RU" sz="1400" b="1" dirty="0" smtClean="0">
                <a:latin typeface="Comic Sans MS" pitchFamily="66" charset="0"/>
              </a:rPr>
            </a:br>
            <a:r>
              <a:rPr lang="ru-RU" sz="1400" b="1" dirty="0" smtClean="0">
                <a:latin typeface="Comic Sans MS" pitchFamily="66" charset="0"/>
              </a:rPr>
              <a:t>И душа рыдает и под сердцем жжет,</a:t>
            </a:r>
            <a:br>
              <a:rPr lang="ru-RU" sz="1400" b="1" dirty="0" smtClean="0">
                <a:latin typeface="Comic Sans MS" pitchFamily="66" charset="0"/>
              </a:rPr>
            </a:br>
            <a:r>
              <a:rPr lang="ru-RU" sz="1400" b="1" dirty="0" smtClean="0">
                <a:latin typeface="Comic Sans MS" pitchFamily="66" charset="0"/>
              </a:rPr>
              <a:t>Что же сын не едет... внуков не везет?</a:t>
            </a:r>
            <a:br>
              <a:rPr lang="ru-RU" sz="1400" b="1" dirty="0" smtClean="0">
                <a:latin typeface="Comic Sans MS" pitchFamily="66" charset="0"/>
              </a:rPr>
            </a:br>
            <a:r>
              <a:rPr lang="ru-RU" sz="1400" b="1" dirty="0" smtClean="0">
                <a:latin typeface="Comic Sans MS" pitchFamily="66" charset="0"/>
              </a:rPr>
              <a:t>Все у сына в общем в жизни хорошо,</a:t>
            </a:r>
            <a:br>
              <a:rPr lang="ru-RU" sz="1400" b="1" dirty="0" smtClean="0">
                <a:latin typeface="Comic Sans MS" pitchFamily="66" charset="0"/>
              </a:rPr>
            </a:br>
            <a:r>
              <a:rPr lang="ru-RU" sz="1400" b="1" dirty="0" smtClean="0">
                <a:latin typeface="Comic Sans MS" pitchFamily="66" charset="0"/>
              </a:rPr>
              <a:t>Жизнь свою устроил, сам себя нашел.</a:t>
            </a:r>
            <a:br>
              <a:rPr lang="ru-RU" sz="1400" b="1" dirty="0" smtClean="0">
                <a:latin typeface="Comic Sans MS" pitchFamily="66" charset="0"/>
              </a:rPr>
            </a:br>
            <a:r>
              <a:rPr lang="ru-RU" sz="1400" b="1" dirty="0" smtClean="0">
                <a:latin typeface="Comic Sans MS" pitchFamily="66" charset="0"/>
              </a:rPr>
              <a:t>Для семьи трудился не жалея сил</a:t>
            </a:r>
            <a:br>
              <a:rPr lang="ru-RU" sz="1400" b="1" dirty="0" smtClean="0">
                <a:latin typeface="Comic Sans MS" pitchFamily="66" charset="0"/>
              </a:rPr>
            </a:br>
            <a:r>
              <a:rPr lang="ru-RU" sz="1400" b="1" dirty="0" smtClean="0">
                <a:latin typeface="Comic Sans MS" pitchFamily="66" charset="0"/>
              </a:rPr>
              <a:t>...А о ней не вспомнил... а о ней забыл.</a:t>
            </a:r>
            <a:br>
              <a:rPr lang="ru-RU" sz="1400" b="1" dirty="0" smtClean="0">
                <a:latin typeface="Comic Sans MS" pitchFamily="66" charset="0"/>
              </a:rPr>
            </a:br>
            <a:r>
              <a:rPr lang="ru-RU" sz="1400" b="1" dirty="0" smtClean="0">
                <a:latin typeface="Comic Sans MS" pitchFamily="66" charset="0"/>
              </a:rPr>
              <a:t>И никак до сына это не дойдет,</a:t>
            </a:r>
            <a:br>
              <a:rPr lang="ru-RU" sz="1400" b="1" dirty="0" smtClean="0">
                <a:latin typeface="Comic Sans MS" pitchFamily="66" charset="0"/>
              </a:rPr>
            </a:br>
            <a:r>
              <a:rPr lang="ru-RU" sz="1400" b="1" dirty="0" smtClean="0">
                <a:latin typeface="Comic Sans MS" pitchFamily="66" charset="0"/>
              </a:rPr>
              <a:t>Что молитвой мамы, он вот так живет.</a:t>
            </a:r>
            <a:br>
              <a:rPr lang="ru-RU" sz="1400" b="1" dirty="0" smtClean="0">
                <a:latin typeface="Comic Sans MS" pitchFamily="66" charset="0"/>
              </a:rPr>
            </a:br>
            <a:r>
              <a:rPr lang="ru-RU" sz="1400" b="1" dirty="0" smtClean="0">
                <a:latin typeface="Comic Sans MS" pitchFamily="66" charset="0"/>
              </a:rPr>
              <a:t>Плачет сын у гроба... "Мамочка , прости"</a:t>
            </a:r>
            <a:br>
              <a:rPr lang="ru-RU" sz="1400" b="1" dirty="0" smtClean="0">
                <a:latin typeface="Comic Sans MS" pitchFamily="66" charset="0"/>
              </a:rPr>
            </a:br>
            <a:r>
              <a:rPr lang="ru-RU" sz="1400" b="1" dirty="0" smtClean="0">
                <a:latin typeface="Comic Sans MS" pitchFamily="66" charset="0"/>
              </a:rPr>
              <a:t>Ношу эту тяжкую до конца нести.</a:t>
            </a:r>
            <a:br>
              <a:rPr lang="ru-RU" sz="1400" b="1" dirty="0" smtClean="0">
                <a:latin typeface="Comic Sans MS" pitchFamily="66" charset="0"/>
              </a:rPr>
            </a:br>
            <a:r>
              <a:rPr lang="ru-RU" sz="1400" b="1" dirty="0" smtClean="0">
                <a:latin typeface="Comic Sans MS" pitchFamily="66" charset="0"/>
              </a:rPr>
              <a:t>Помнить о родителях - жизненный закон,</a:t>
            </a:r>
            <a:br>
              <a:rPr lang="ru-RU" sz="1400" b="1" dirty="0" smtClean="0">
                <a:latin typeface="Comic Sans MS" pitchFamily="66" charset="0"/>
              </a:rPr>
            </a:br>
            <a:r>
              <a:rPr lang="ru-RU" sz="1400" b="1" dirty="0" smtClean="0">
                <a:latin typeface="Comic Sans MS" pitchFamily="66" charset="0"/>
              </a:rPr>
              <a:t>Он об этом вспомнил после похорон.</a:t>
            </a:r>
            <a:br>
              <a:rPr lang="ru-RU" sz="1400" b="1" dirty="0" smtClean="0">
                <a:latin typeface="Comic Sans MS" pitchFamily="66" charset="0"/>
              </a:rPr>
            </a:br>
            <a:r>
              <a:rPr lang="ru-RU" sz="1400" b="1" dirty="0" smtClean="0">
                <a:latin typeface="Comic Sans MS" pitchFamily="66" charset="0"/>
              </a:rPr>
              <a:t>На глаза попались в тайном уголке,</a:t>
            </a:r>
            <a:br>
              <a:rPr lang="ru-RU" sz="1400" b="1" dirty="0" smtClean="0">
                <a:latin typeface="Comic Sans MS" pitchFamily="66" charset="0"/>
              </a:rPr>
            </a:br>
            <a:r>
              <a:rPr lang="ru-RU" sz="1400" b="1" dirty="0" smtClean="0">
                <a:latin typeface="Comic Sans MS" pitchFamily="66" charset="0"/>
              </a:rPr>
              <a:t>Сбереженья мамы в носовом платке.</a:t>
            </a:r>
            <a:br>
              <a:rPr lang="ru-RU" sz="1400" b="1" dirty="0" smtClean="0">
                <a:latin typeface="Comic Sans MS" pitchFamily="66" charset="0"/>
              </a:rPr>
            </a:br>
            <a:r>
              <a:rPr lang="ru-RU" sz="1400" b="1" dirty="0" smtClean="0">
                <a:latin typeface="Comic Sans MS" pitchFamily="66" charset="0"/>
              </a:rPr>
              <a:t>Рядышком записка... "Я тебя ждала,</a:t>
            </a:r>
            <a:br>
              <a:rPr lang="ru-RU" sz="1400" b="1" dirty="0" smtClean="0">
                <a:latin typeface="Comic Sans MS" pitchFamily="66" charset="0"/>
              </a:rPr>
            </a:br>
            <a:r>
              <a:rPr lang="ru-RU" sz="1400" b="1" dirty="0" smtClean="0">
                <a:latin typeface="Comic Sans MS" pitchFamily="66" charset="0"/>
              </a:rPr>
              <a:t>Здесь насобирала, что, сынок смогла"</a:t>
            </a:r>
            <a:br>
              <a:rPr lang="ru-RU" sz="1400" b="1" dirty="0" smtClean="0">
                <a:latin typeface="Comic Sans MS" pitchFamily="66" charset="0"/>
              </a:rPr>
            </a:br>
            <a:r>
              <a:rPr lang="ru-RU" sz="1400" b="1" dirty="0" smtClean="0">
                <a:latin typeface="Comic Sans MS" pitchFamily="66" charset="0"/>
              </a:rPr>
              <a:t>Плакал над деньгами сам себя кляня,</a:t>
            </a:r>
            <a:br>
              <a:rPr lang="ru-RU" sz="1400" b="1" dirty="0" smtClean="0">
                <a:latin typeface="Comic Sans MS" pitchFamily="66" charset="0"/>
              </a:rPr>
            </a:br>
            <a:r>
              <a:rPr lang="ru-RU" sz="1400" b="1" dirty="0" smtClean="0">
                <a:latin typeface="Comic Sans MS" pitchFamily="66" charset="0"/>
              </a:rPr>
              <a:t>Он такие деньги делал за полдня.</a:t>
            </a:r>
            <a:br>
              <a:rPr lang="ru-RU" sz="1400" b="1" dirty="0" smtClean="0">
                <a:latin typeface="Comic Sans MS" pitchFamily="66" charset="0"/>
              </a:rPr>
            </a:br>
            <a:r>
              <a:rPr lang="ru-RU" sz="1400" b="1" dirty="0" smtClean="0">
                <a:latin typeface="Comic Sans MS" pitchFamily="66" charset="0"/>
              </a:rPr>
              <a:t>И душа рыдает... и прощенья нет,</a:t>
            </a:r>
            <a:br>
              <a:rPr lang="ru-RU" sz="1400" b="1" dirty="0" smtClean="0">
                <a:latin typeface="Comic Sans MS" pitchFamily="66" charset="0"/>
              </a:rPr>
            </a:br>
            <a:r>
              <a:rPr lang="ru-RU" sz="1400" b="1" dirty="0" smtClean="0">
                <a:latin typeface="Comic Sans MS" pitchFamily="66" charset="0"/>
              </a:rPr>
              <a:t>Мать их собирала целых десять лет</a:t>
            </a:r>
            <a:endParaRPr lang="ru-RU" sz="1400" b="1" dirty="0"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19872" y="260648"/>
            <a:ext cx="4968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Comic Sans MS" pitchFamily="66" charset="0"/>
              </a:rPr>
              <a:t>Сына мать качала…</a:t>
            </a:r>
            <a:endParaRPr lang="ru-RU" sz="3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нина\Desktop\put_v_detstv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726" y="0"/>
            <a:ext cx="9162726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99592" y="332656"/>
            <a:ext cx="4968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Comic Sans MS" pitchFamily="66" charset="0"/>
              </a:rPr>
              <a:t>Вернёмся в «детство»</a:t>
            </a:r>
            <a:endParaRPr lang="ru-RU" sz="3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980728"/>
            <a:ext cx="4104456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Comic Sans MS" pitchFamily="66" charset="0"/>
              </a:rPr>
              <a:t>Поток времени уносит вас в детство – в то время, когда вы были маленькими. Вы сидите в своей комнате с любимой игрушкой в руках. Вечер. Тишина.  Из окна падает луч солнца, он гладит вас по волосам, лицу, очищая от плохих мыслей.  А теперь  вы уже  сами проведите этим теплым лучом сверху вниз по своему телу, от макушки до пят. Скажите себе: «Мне легко и спокойно». </a:t>
            </a:r>
          </a:p>
          <a:p>
            <a:r>
              <a:rPr lang="ru-RU" dirty="0" smtClean="0">
                <a:solidFill>
                  <a:schemeClr val="bg1"/>
                </a:solidFill>
                <a:latin typeface="Comic Sans MS" pitchFamily="66" charset="0"/>
              </a:rPr>
              <a:t>Посмотрите, что на вас надето, какая обувь, какая одежда. </a:t>
            </a:r>
          </a:p>
          <a:p>
            <a:r>
              <a:rPr lang="ru-RU" dirty="0" smtClean="0">
                <a:solidFill>
                  <a:schemeClr val="bg1"/>
                </a:solidFill>
                <a:latin typeface="Comic Sans MS" pitchFamily="66" charset="0"/>
              </a:rPr>
              <a:t>Рядом с вами близкий человек. Посмотрите, кто это. Вы берете его за руку и чувствуете его тепло и надежность. Вспомните свое детство. Какого оно цвета? Какие звуки преобладают в нем? 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" name="rr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001024" y="550070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317</Words>
  <Application>Microsoft Office PowerPoint</Application>
  <PresentationFormat>Экран (4:3)</PresentationFormat>
  <Paragraphs>74</Paragraphs>
  <Slides>11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Упражнение «Ассоциации» СЕМЬЯ - ЭТО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нина</cp:lastModifiedBy>
  <cp:revision>22</cp:revision>
  <dcterms:modified xsi:type="dcterms:W3CDTF">2016-02-26T12:35:19Z</dcterms:modified>
</cp:coreProperties>
</file>