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sldIdLst>
    <p:sldId id="256" r:id="rId2"/>
    <p:sldId id="28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8" r:id="rId13"/>
    <p:sldId id="270" r:id="rId14"/>
    <p:sldId id="271" r:id="rId15"/>
    <p:sldId id="289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8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/>
  </p:normalViewPr>
  <p:slideViewPr>
    <p:cSldViewPr>
      <p:cViewPr varScale="1">
        <p:scale>
          <a:sx n="69" d="100"/>
          <a:sy n="69" d="100"/>
        </p:scale>
        <p:origin x="-7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CB2404-6D1D-44C5-872B-D77E08580D78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AB7362-DC79-4498-88BA-E3FE1218A53B}">
      <dgm:prSet phldrT="[Текст]"/>
      <dgm:spPr/>
      <dgm:t>
        <a:bodyPr/>
        <a:lstStyle/>
        <a:p>
          <a:r>
            <a:rPr lang="ru-RU" dirty="0" smtClean="0"/>
            <a:t> Все работы были тесно связанны с потребностями развития производительных сил в России</a:t>
          </a:r>
          <a:endParaRPr lang="ru-RU" dirty="0"/>
        </a:p>
      </dgm:t>
    </dgm:pt>
    <dgm:pt modelId="{5CF99F65-25D1-4F5C-8BEC-9530B04F99FC}" type="parTrans" cxnId="{3F8E6CE9-3F20-496D-B52C-B50AC8814549}">
      <dgm:prSet/>
      <dgm:spPr/>
      <dgm:t>
        <a:bodyPr/>
        <a:lstStyle/>
        <a:p>
          <a:endParaRPr lang="ru-RU"/>
        </a:p>
      </dgm:t>
    </dgm:pt>
    <dgm:pt modelId="{2AC0E95C-96C2-43B8-871B-957BFD27EDA5}" type="sibTrans" cxnId="{3F8E6CE9-3F20-496D-B52C-B50AC8814549}">
      <dgm:prSet/>
      <dgm:spPr/>
      <dgm:t>
        <a:bodyPr/>
        <a:lstStyle/>
        <a:p>
          <a:endParaRPr lang="ru-RU"/>
        </a:p>
      </dgm:t>
    </dgm:pt>
    <dgm:pt modelId="{9F7C3FBB-41AC-49A2-A2AA-10DB51EF016D}">
      <dgm:prSet phldrT="[Текст]"/>
      <dgm:spPr/>
      <dgm:t>
        <a:bodyPr/>
        <a:lstStyle/>
        <a:p>
          <a:r>
            <a:rPr lang="ru-RU" dirty="0" smtClean="0"/>
            <a:t>Фундаментальные исследования по химии, химической технологии </a:t>
          </a:r>
          <a:endParaRPr lang="ru-RU" dirty="0"/>
        </a:p>
      </dgm:t>
    </dgm:pt>
    <dgm:pt modelId="{336AB162-E078-411E-A3A0-1CA89260A09C}" type="parTrans" cxnId="{C7F4E9E6-AA32-423C-A609-B56395310DDE}">
      <dgm:prSet/>
      <dgm:spPr/>
      <dgm:t>
        <a:bodyPr/>
        <a:lstStyle/>
        <a:p>
          <a:endParaRPr lang="ru-RU"/>
        </a:p>
      </dgm:t>
    </dgm:pt>
    <dgm:pt modelId="{E8CEE254-6B88-40AA-8AE6-2836656FF57D}" type="sibTrans" cxnId="{C7F4E9E6-AA32-423C-A609-B56395310DDE}">
      <dgm:prSet/>
      <dgm:spPr/>
      <dgm:t>
        <a:bodyPr/>
        <a:lstStyle/>
        <a:p>
          <a:endParaRPr lang="ru-RU"/>
        </a:p>
      </dgm:t>
    </dgm:pt>
    <dgm:pt modelId="{578EE77E-4603-477F-948B-DDA1ADB02AB4}">
      <dgm:prSet phldrT="[Текст]"/>
      <dgm:spPr/>
      <dgm:t>
        <a:bodyPr/>
        <a:lstStyle/>
        <a:p>
          <a:r>
            <a:rPr lang="ru-RU" dirty="0" smtClean="0"/>
            <a:t>педагогике, физике</a:t>
          </a:r>
          <a:endParaRPr lang="ru-RU" dirty="0"/>
        </a:p>
      </dgm:t>
    </dgm:pt>
    <dgm:pt modelId="{51E0DF67-0F80-4A9E-95CF-3C9365AE4CEC}" type="parTrans" cxnId="{11BF49A7-B23E-4419-B4FE-C9FBFF63BE0D}">
      <dgm:prSet/>
      <dgm:spPr/>
      <dgm:t>
        <a:bodyPr/>
        <a:lstStyle/>
        <a:p>
          <a:endParaRPr lang="ru-RU"/>
        </a:p>
      </dgm:t>
    </dgm:pt>
    <dgm:pt modelId="{A5A590A5-F3D1-422F-B05E-F819B0B804D2}" type="sibTrans" cxnId="{11BF49A7-B23E-4419-B4FE-C9FBFF63BE0D}">
      <dgm:prSet/>
      <dgm:spPr/>
      <dgm:t>
        <a:bodyPr/>
        <a:lstStyle/>
        <a:p>
          <a:endParaRPr lang="ru-RU"/>
        </a:p>
      </dgm:t>
    </dgm:pt>
    <dgm:pt modelId="{3226AFC6-C29C-44B0-B003-DF82E3BBBF54}">
      <dgm:prSet phldrT="[Текст]"/>
      <dgm:spPr/>
      <dgm:t>
        <a:bodyPr/>
        <a:lstStyle/>
        <a:p>
          <a:r>
            <a:rPr lang="ru-RU" dirty="0" smtClean="0"/>
            <a:t>минералогии, метрологии</a:t>
          </a:r>
          <a:endParaRPr lang="ru-RU" dirty="0"/>
        </a:p>
      </dgm:t>
    </dgm:pt>
    <dgm:pt modelId="{E4FE303C-8674-4D29-9F0D-6D7085A45360}" type="parTrans" cxnId="{38E296B3-B6AC-42DC-A894-52847B74245F}">
      <dgm:prSet/>
      <dgm:spPr/>
      <dgm:t>
        <a:bodyPr/>
        <a:lstStyle/>
        <a:p>
          <a:endParaRPr lang="ru-RU"/>
        </a:p>
      </dgm:t>
    </dgm:pt>
    <dgm:pt modelId="{1E2B71ED-0CFE-4F49-AB91-7AD5148D2A0C}" type="sibTrans" cxnId="{38E296B3-B6AC-42DC-A894-52847B74245F}">
      <dgm:prSet/>
      <dgm:spPr/>
      <dgm:t>
        <a:bodyPr/>
        <a:lstStyle/>
        <a:p>
          <a:endParaRPr lang="ru-RU"/>
        </a:p>
      </dgm:t>
    </dgm:pt>
    <dgm:pt modelId="{6112EB2B-FD59-4668-AB5B-80D1003505BF}">
      <dgm:prSet phldrT="[Текст]"/>
      <dgm:spPr/>
      <dgm:t>
        <a:bodyPr/>
        <a:lstStyle/>
        <a:p>
          <a:r>
            <a:rPr lang="ru-RU" dirty="0" smtClean="0"/>
            <a:t>воздухоплаванию, метеорологии</a:t>
          </a:r>
          <a:endParaRPr lang="ru-RU" dirty="0"/>
        </a:p>
      </dgm:t>
    </dgm:pt>
    <dgm:pt modelId="{0335EBB1-4B60-4165-B7DB-CD8A1E6111C7}" type="parTrans" cxnId="{AEE2079A-4F6F-46A3-9559-C2CEFEB5C29A}">
      <dgm:prSet/>
      <dgm:spPr/>
      <dgm:t>
        <a:bodyPr/>
        <a:lstStyle/>
        <a:p>
          <a:endParaRPr lang="ru-RU"/>
        </a:p>
      </dgm:t>
    </dgm:pt>
    <dgm:pt modelId="{81F530AD-EB82-4A33-819E-7272E3DBD2D7}" type="sibTrans" cxnId="{AEE2079A-4F6F-46A3-9559-C2CEFEB5C29A}">
      <dgm:prSet/>
      <dgm:spPr/>
      <dgm:t>
        <a:bodyPr/>
        <a:lstStyle/>
        <a:p>
          <a:endParaRPr lang="ru-RU"/>
        </a:p>
      </dgm:t>
    </dgm:pt>
    <dgm:pt modelId="{1386E9AE-8C5B-4334-B339-4E2E09BD2290}">
      <dgm:prSet phldrT="[Текст]"/>
      <dgm:spPr/>
      <dgm:t>
        <a:bodyPr/>
        <a:lstStyle/>
        <a:p>
          <a:r>
            <a:rPr lang="ru-RU" dirty="0" smtClean="0"/>
            <a:t>сельскому хозяйству, экономике</a:t>
          </a:r>
          <a:endParaRPr lang="ru-RU" dirty="0"/>
        </a:p>
      </dgm:t>
    </dgm:pt>
    <dgm:pt modelId="{67C79145-29FA-44F1-A6DA-1F295299AC9F}" type="parTrans" cxnId="{7940DA0A-B19F-42A0-9B65-70FBE19B519C}">
      <dgm:prSet/>
      <dgm:spPr/>
      <dgm:t>
        <a:bodyPr/>
        <a:lstStyle/>
        <a:p>
          <a:endParaRPr lang="ru-RU"/>
        </a:p>
      </dgm:t>
    </dgm:pt>
    <dgm:pt modelId="{8CB17A5F-65DD-4862-A69D-B0924970C657}" type="sibTrans" cxnId="{7940DA0A-B19F-42A0-9B65-70FBE19B519C}">
      <dgm:prSet/>
      <dgm:spPr/>
      <dgm:t>
        <a:bodyPr/>
        <a:lstStyle/>
        <a:p>
          <a:endParaRPr lang="ru-RU"/>
        </a:p>
      </dgm:t>
    </dgm:pt>
    <dgm:pt modelId="{4C3FC767-3208-48E6-819E-64E21DD8288B}">
      <dgm:prSet phldrT="[Текст]"/>
      <dgm:spPr/>
      <dgm:t>
        <a:bodyPr/>
        <a:lstStyle/>
        <a:p>
          <a:r>
            <a:rPr lang="ru-RU" dirty="0" smtClean="0"/>
            <a:t>Собирал худ. коллекции, редактировал словарь Брокгауза, проектировал ледокол «Ермак»</a:t>
          </a:r>
          <a:endParaRPr lang="ru-RU" dirty="0"/>
        </a:p>
      </dgm:t>
    </dgm:pt>
    <dgm:pt modelId="{AEB486CC-1DDD-4775-8B0D-8068E1824BA3}" type="parTrans" cxnId="{0DAE5380-7008-40B7-96A0-4113FB5EAFA0}">
      <dgm:prSet/>
      <dgm:spPr/>
      <dgm:t>
        <a:bodyPr/>
        <a:lstStyle/>
        <a:p>
          <a:endParaRPr lang="ru-RU"/>
        </a:p>
      </dgm:t>
    </dgm:pt>
    <dgm:pt modelId="{FAEC15D0-5E05-49E0-81EF-A1E0F6C7C64A}" type="sibTrans" cxnId="{0DAE5380-7008-40B7-96A0-4113FB5EAFA0}">
      <dgm:prSet/>
      <dgm:spPr/>
      <dgm:t>
        <a:bodyPr/>
        <a:lstStyle/>
        <a:p>
          <a:endParaRPr lang="ru-RU"/>
        </a:p>
      </dgm:t>
    </dgm:pt>
    <dgm:pt modelId="{2CFED85C-F62E-4B4D-87ED-4C36F7788D7E}" type="pres">
      <dgm:prSet presAssocID="{05CB2404-6D1D-44C5-872B-D77E08580D7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7132FBD-5DA8-45B7-A914-206CF4A110B6}" type="pres">
      <dgm:prSet presAssocID="{36AB7362-DC79-4498-88BA-E3FE1218A53B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A40954EA-89A6-4EF0-A241-D17446550F21}" type="pres">
      <dgm:prSet presAssocID="{9F7C3FBB-41AC-49A2-A2AA-10DB51EF016D}" presName="Accent1" presStyleCnt="0"/>
      <dgm:spPr/>
    </dgm:pt>
    <dgm:pt modelId="{D5D50BA9-8B24-4385-ABD1-C551F8D9DA3F}" type="pres">
      <dgm:prSet presAssocID="{9F7C3FBB-41AC-49A2-A2AA-10DB51EF016D}" presName="Accent" presStyleLbl="bgShp" presStyleIdx="0" presStyleCnt="6"/>
      <dgm:spPr/>
    </dgm:pt>
    <dgm:pt modelId="{E8264A56-1B21-4D1B-8F5A-32A81EA0DF41}" type="pres">
      <dgm:prSet presAssocID="{9F7C3FBB-41AC-49A2-A2AA-10DB51EF016D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12DB3-8AEF-4F48-A604-05B0D414CF09}" type="pres">
      <dgm:prSet presAssocID="{578EE77E-4603-477F-948B-DDA1ADB02AB4}" presName="Accent2" presStyleCnt="0"/>
      <dgm:spPr/>
    </dgm:pt>
    <dgm:pt modelId="{854633F6-0F1C-4CC2-B4B1-B74D959C2737}" type="pres">
      <dgm:prSet presAssocID="{578EE77E-4603-477F-948B-DDA1ADB02AB4}" presName="Accent" presStyleLbl="bgShp" presStyleIdx="1" presStyleCnt="6"/>
      <dgm:spPr/>
    </dgm:pt>
    <dgm:pt modelId="{2CC7C00F-65A6-4C4C-B9A8-A8DB05273C13}" type="pres">
      <dgm:prSet presAssocID="{578EE77E-4603-477F-948B-DDA1ADB02AB4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3454FC-39B0-49D2-93CF-D78562414B09}" type="pres">
      <dgm:prSet presAssocID="{3226AFC6-C29C-44B0-B003-DF82E3BBBF54}" presName="Accent3" presStyleCnt="0"/>
      <dgm:spPr/>
    </dgm:pt>
    <dgm:pt modelId="{EA47C1F5-F307-4BFD-AE0D-0EE4383B76C5}" type="pres">
      <dgm:prSet presAssocID="{3226AFC6-C29C-44B0-B003-DF82E3BBBF54}" presName="Accent" presStyleLbl="bgShp" presStyleIdx="2" presStyleCnt="6"/>
      <dgm:spPr/>
    </dgm:pt>
    <dgm:pt modelId="{3F5483BA-6C05-4704-B090-A01844D4A4A3}" type="pres">
      <dgm:prSet presAssocID="{3226AFC6-C29C-44B0-B003-DF82E3BBBF54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72568E-FEFD-46BD-B8FB-8DB2ED55944F}" type="pres">
      <dgm:prSet presAssocID="{6112EB2B-FD59-4668-AB5B-80D1003505BF}" presName="Accent4" presStyleCnt="0"/>
      <dgm:spPr/>
    </dgm:pt>
    <dgm:pt modelId="{1B5389B2-BDF4-4C33-AD69-A3016F9E0B4D}" type="pres">
      <dgm:prSet presAssocID="{6112EB2B-FD59-4668-AB5B-80D1003505BF}" presName="Accent" presStyleLbl="bgShp" presStyleIdx="3" presStyleCnt="6"/>
      <dgm:spPr/>
    </dgm:pt>
    <dgm:pt modelId="{99EB4329-9F13-4E8C-9EB6-2E83D1008F61}" type="pres">
      <dgm:prSet presAssocID="{6112EB2B-FD59-4668-AB5B-80D1003505BF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3F5C54-CA91-4DC6-A6CE-08A4EE756196}" type="pres">
      <dgm:prSet presAssocID="{1386E9AE-8C5B-4334-B339-4E2E09BD2290}" presName="Accent5" presStyleCnt="0"/>
      <dgm:spPr/>
    </dgm:pt>
    <dgm:pt modelId="{BD9EB041-42E4-4FF1-98FC-46075F02E165}" type="pres">
      <dgm:prSet presAssocID="{1386E9AE-8C5B-4334-B339-4E2E09BD2290}" presName="Accent" presStyleLbl="bgShp" presStyleIdx="4" presStyleCnt="6"/>
      <dgm:spPr/>
    </dgm:pt>
    <dgm:pt modelId="{0FD23F11-39D3-4AD8-9969-6931B2A95767}" type="pres">
      <dgm:prSet presAssocID="{1386E9AE-8C5B-4334-B339-4E2E09BD2290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1DEC3-E5E7-4D83-BD49-489102F69B70}" type="pres">
      <dgm:prSet presAssocID="{4C3FC767-3208-48E6-819E-64E21DD8288B}" presName="Accent6" presStyleCnt="0"/>
      <dgm:spPr/>
    </dgm:pt>
    <dgm:pt modelId="{063C0A89-4DDC-4176-B037-ED394AFB6D65}" type="pres">
      <dgm:prSet presAssocID="{4C3FC767-3208-48E6-819E-64E21DD8288B}" presName="Accent" presStyleLbl="bgShp" presStyleIdx="5" presStyleCnt="6"/>
      <dgm:spPr/>
    </dgm:pt>
    <dgm:pt modelId="{EA69A281-09A3-4ABF-BC0E-95BBAA2C86DA}" type="pres">
      <dgm:prSet presAssocID="{4C3FC767-3208-48E6-819E-64E21DD8288B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BF49A7-B23E-4419-B4FE-C9FBFF63BE0D}" srcId="{36AB7362-DC79-4498-88BA-E3FE1218A53B}" destId="{578EE77E-4603-477F-948B-DDA1ADB02AB4}" srcOrd="1" destOrd="0" parTransId="{51E0DF67-0F80-4A9E-95CF-3C9365AE4CEC}" sibTransId="{A5A590A5-F3D1-422F-B05E-F819B0B804D2}"/>
    <dgm:cxn modelId="{AA72C48C-698A-46EE-AE6F-0AE62C584430}" type="presOf" srcId="{36AB7362-DC79-4498-88BA-E3FE1218A53B}" destId="{B7132FBD-5DA8-45B7-A914-206CF4A110B6}" srcOrd="0" destOrd="0" presId="urn:microsoft.com/office/officeart/2011/layout/HexagonRadial"/>
    <dgm:cxn modelId="{C7228E1B-51DF-4211-816D-7D45327CF3BB}" type="presOf" srcId="{1386E9AE-8C5B-4334-B339-4E2E09BD2290}" destId="{0FD23F11-39D3-4AD8-9969-6931B2A95767}" srcOrd="0" destOrd="0" presId="urn:microsoft.com/office/officeart/2011/layout/HexagonRadial"/>
    <dgm:cxn modelId="{E1CC59DF-A95F-4A49-8115-2D906604D7CC}" type="presOf" srcId="{05CB2404-6D1D-44C5-872B-D77E08580D78}" destId="{2CFED85C-F62E-4B4D-87ED-4C36F7788D7E}" srcOrd="0" destOrd="0" presId="urn:microsoft.com/office/officeart/2011/layout/HexagonRadial"/>
    <dgm:cxn modelId="{C7F4E9E6-AA32-423C-A609-B56395310DDE}" srcId="{36AB7362-DC79-4498-88BA-E3FE1218A53B}" destId="{9F7C3FBB-41AC-49A2-A2AA-10DB51EF016D}" srcOrd="0" destOrd="0" parTransId="{336AB162-E078-411E-A3A0-1CA89260A09C}" sibTransId="{E8CEE254-6B88-40AA-8AE6-2836656FF57D}"/>
    <dgm:cxn modelId="{3CF4FF73-B363-4D91-898E-ACADBA084FCD}" type="presOf" srcId="{6112EB2B-FD59-4668-AB5B-80D1003505BF}" destId="{99EB4329-9F13-4E8C-9EB6-2E83D1008F61}" srcOrd="0" destOrd="0" presId="urn:microsoft.com/office/officeart/2011/layout/HexagonRadial"/>
    <dgm:cxn modelId="{1BBBD6D9-D73B-41ED-B831-4427F6621283}" type="presOf" srcId="{9F7C3FBB-41AC-49A2-A2AA-10DB51EF016D}" destId="{E8264A56-1B21-4D1B-8F5A-32A81EA0DF41}" srcOrd="0" destOrd="0" presId="urn:microsoft.com/office/officeart/2011/layout/HexagonRadial"/>
    <dgm:cxn modelId="{7940DA0A-B19F-42A0-9B65-70FBE19B519C}" srcId="{36AB7362-DC79-4498-88BA-E3FE1218A53B}" destId="{1386E9AE-8C5B-4334-B339-4E2E09BD2290}" srcOrd="4" destOrd="0" parTransId="{67C79145-29FA-44F1-A6DA-1F295299AC9F}" sibTransId="{8CB17A5F-65DD-4862-A69D-B0924970C657}"/>
    <dgm:cxn modelId="{4EE8B1CD-E1BA-4605-B882-FDB8C12CA332}" type="presOf" srcId="{4C3FC767-3208-48E6-819E-64E21DD8288B}" destId="{EA69A281-09A3-4ABF-BC0E-95BBAA2C86DA}" srcOrd="0" destOrd="0" presId="urn:microsoft.com/office/officeart/2011/layout/HexagonRadial"/>
    <dgm:cxn modelId="{399B9B85-52F9-4071-8F6A-C66916D9B3A3}" type="presOf" srcId="{578EE77E-4603-477F-948B-DDA1ADB02AB4}" destId="{2CC7C00F-65A6-4C4C-B9A8-A8DB05273C13}" srcOrd="0" destOrd="0" presId="urn:microsoft.com/office/officeart/2011/layout/HexagonRadial"/>
    <dgm:cxn modelId="{38E296B3-B6AC-42DC-A894-52847B74245F}" srcId="{36AB7362-DC79-4498-88BA-E3FE1218A53B}" destId="{3226AFC6-C29C-44B0-B003-DF82E3BBBF54}" srcOrd="2" destOrd="0" parTransId="{E4FE303C-8674-4D29-9F0D-6D7085A45360}" sibTransId="{1E2B71ED-0CFE-4F49-AB91-7AD5148D2A0C}"/>
    <dgm:cxn modelId="{F81E6755-7B04-4452-8A3A-0BF16A2F467E}" type="presOf" srcId="{3226AFC6-C29C-44B0-B003-DF82E3BBBF54}" destId="{3F5483BA-6C05-4704-B090-A01844D4A4A3}" srcOrd="0" destOrd="0" presId="urn:microsoft.com/office/officeart/2011/layout/HexagonRadial"/>
    <dgm:cxn modelId="{0DAE5380-7008-40B7-96A0-4113FB5EAFA0}" srcId="{36AB7362-DC79-4498-88BA-E3FE1218A53B}" destId="{4C3FC767-3208-48E6-819E-64E21DD8288B}" srcOrd="5" destOrd="0" parTransId="{AEB486CC-1DDD-4775-8B0D-8068E1824BA3}" sibTransId="{FAEC15D0-5E05-49E0-81EF-A1E0F6C7C64A}"/>
    <dgm:cxn modelId="{3F8E6CE9-3F20-496D-B52C-B50AC8814549}" srcId="{05CB2404-6D1D-44C5-872B-D77E08580D78}" destId="{36AB7362-DC79-4498-88BA-E3FE1218A53B}" srcOrd="0" destOrd="0" parTransId="{5CF99F65-25D1-4F5C-8BEC-9530B04F99FC}" sibTransId="{2AC0E95C-96C2-43B8-871B-957BFD27EDA5}"/>
    <dgm:cxn modelId="{AEE2079A-4F6F-46A3-9559-C2CEFEB5C29A}" srcId="{36AB7362-DC79-4498-88BA-E3FE1218A53B}" destId="{6112EB2B-FD59-4668-AB5B-80D1003505BF}" srcOrd="3" destOrd="0" parTransId="{0335EBB1-4B60-4165-B7DB-CD8A1E6111C7}" sibTransId="{81F530AD-EB82-4A33-819E-7272E3DBD2D7}"/>
    <dgm:cxn modelId="{8F432FD2-A64D-463A-8365-1BE508B68C00}" type="presParOf" srcId="{2CFED85C-F62E-4B4D-87ED-4C36F7788D7E}" destId="{B7132FBD-5DA8-45B7-A914-206CF4A110B6}" srcOrd="0" destOrd="0" presId="urn:microsoft.com/office/officeart/2011/layout/HexagonRadial"/>
    <dgm:cxn modelId="{6CB815E1-0E97-4D77-9E6F-CCE90DE5C65A}" type="presParOf" srcId="{2CFED85C-F62E-4B4D-87ED-4C36F7788D7E}" destId="{A40954EA-89A6-4EF0-A241-D17446550F21}" srcOrd="1" destOrd="0" presId="urn:microsoft.com/office/officeart/2011/layout/HexagonRadial"/>
    <dgm:cxn modelId="{30D97811-E49B-4625-8073-C4907B6D2228}" type="presParOf" srcId="{A40954EA-89A6-4EF0-A241-D17446550F21}" destId="{D5D50BA9-8B24-4385-ABD1-C551F8D9DA3F}" srcOrd="0" destOrd="0" presId="urn:microsoft.com/office/officeart/2011/layout/HexagonRadial"/>
    <dgm:cxn modelId="{6C09FDE6-4D31-4BAA-A11C-5195BBAB9CD0}" type="presParOf" srcId="{2CFED85C-F62E-4B4D-87ED-4C36F7788D7E}" destId="{E8264A56-1B21-4D1B-8F5A-32A81EA0DF41}" srcOrd="2" destOrd="0" presId="urn:microsoft.com/office/officeart/2011/layout/HexagonRadial"/>
    <dgm:cxn modelId="{97417AB7-14CE-405A-8ABE-6C717EFC399D}" type="presParOf" srcId="{2CFED85C-F62E-4B4D-87ED-4C36F7788D7E}" destId="{2BC12DB3-8AEF-4F48-A604-05B0D414CF09}" srcOrd="3" destOrd="0" presId="urn:microsoft.com/office/officeart/2011/layout/HexagonRadial"/>
    <dgm:cxn modelId="{51A8C1E4-20DA-4FD9-B3D8-62CC7BBE5448}" type="presParOf" srcId="{2BC12DB3-8AEF-4F48-A604-05B0D414CF09}" destId="{854633F6-0F1C-4CC2-B4B1-B74D959C2737}" srcOrd="0" destOrd="0" presId="urn:microsoft.com/office/officeart/2011/layout/HexagonRadial"/>
    <dgm:cxn modelId="{DE255BBE-45A5-4E90-A606-8950518B3F1D}" type="presParOf" srcId="{2CFED85C-F62E-4B4D-87ED-4C36F7788D7E}" destId="{2CC7C00F-65A6-4C4C-B9A8-A8DB05273C13}" srcOrd="4" destOrd="0" presId="urn:microsoft.com/office/officeart/2011/layout/HexagonRadial"/>
    <dgm:cxn modelId="{62676145-B2B2-4CCC-9197-3A6923BCA573}" type="presParOf" srcId="{2CFED85C-F62E-4B4D-87ED-4C36F7788D7E}" destId="{373454FC-39B0-49D2-93CF-D78562414B09}" srcOrd="5" destOrd="0" presId="urn:microsoft.com/office/officeart/2011/layout/HexagonRadial"/>
    <dgm:cxn modelId="{B9842453-A5A6-43A0-9C90-75FB518620DC}" type="presParOf" srcId="{373454FC-39B0-49D2-93CF-D78562414B09}" destId="{EA47C1F5-F307-4BFD-AE0D-0EE4383B76C5}" srcOrd="0" destOrd="0" presId="urn:microsoft.com/office/officeart/2011/layout/HexagonRadial"/>
    <dgm:cxn modelId="{977B5547-76F6-4BE1-9F99-6A64A01FD728}" type="presParOf" srcId="{2CFED85C-F62E-4B4D-87ED-4C36F7788D7E}" destId="{3F5483BA-6C05-4704-B090-A01844D4A4A3}" srcOrd="6" destOrd="0" presId="urn:microsoft.com/office/officeart/2011/layout/HexagonRadial"/>
    <dgm:cxn modelId="{5ACEB212-88BE-449D-8639-55B41964EAF5}" type="presParOf" srcId="{2CFED85C-F62E-4B4D-87ED-4C36F7788D7E}" destId="{7172568E-FEFD-46BD-B8FB-8DB2ED55944F}" srcOrd="7" destOrd="0" presId="urn:microsoft.com/office/officeart/2011/layout/HexagonRadial"/>
    <dgm:cxn modelId="{CB1D68A3-ED31-492B-89E4-01DCD00898E2}" type="presParOf" srcId="{7172568E-FEFD-46BD-B8FB-8DB2ED55944F}" destId="{1B5389B2-BDF4-4C33-AD69-A3016F9E0B4D}" srcOrd="0" destOrd="0" presId="urn:microsoft.com/office/officeart/2011/layout/HexagonRadial"/>
    <dgm:cxn modelId="{CC7943AC-C6DC-4A64-B964-D3EEF2CCB4AC}" type="presParOf" srcId="{2CFED85C-F62E-4B4D-87ED-4C36F7788D7E}" destId="{99EB4329-9F13-4E8C-9EB6-2E83D1008F61}" srcOrd="8" destOrd="0" presId="urn:microsoft.com/office/officeart/2011/layout/HexagonRadial"/>
    <dgm:cxn modelId="{4049E11C-B595-4A36-8DA2-F099AC57DF0D}" type="presParOf" srcId="{2CFED85C-F62E-4B4D-87ED-4C36F7788D7E}" destId="{4D3F5C54-CA91-4DC6-A6CE-08A4EE756196}" srcOrd="9" destOrd="0" presId="urn:microsoft.com/office/officeart/2011/layout/HexagonRadial"/>
    <dgm:cxn modelId="{A197906C-D64F-4CB7-9C9A-7EB6B5984C98}" type="presParOf" srcId="{4D3F5C54-CA91-4DC6-A6CE-08A4EE756196}" destId="{BD9EB041-42E4-4FF1-98FC-46075F02E165}" srcOrd="0" destOrd="0" presId="urn:microsoft.com/office/officeart/2011/layout/HexagonRadial"/>
    <dgm:cxn modelId="{2484EF66-8372-4733-B64A-4AF14F21CB8B}" type="presParOf" srcId="{2CFED85C-F62E-4B4D-87ED-4C36F7788D7E}" destId="{0FD23F11-39D3-4AD8-9969-6931B2A95767}" srcOrd="10" destOrd="0" presId="urn:microsoft.com/office/officeart/2011/layout/HexagonRadial"/>
    <dgm:cxn modelId="{8C8867DC-8978-425B-84BF-FCA57C77A932}" type="presParOf" srcId="{2CFED85C-F62E-4B4D-87ED-4C36F7788D7E}" destId="{13A1DEC3-E5E7-4D83-BD49-489102F69B70}" srcOrd="11" destOrd="0" presId="urn:microsoft.com/office/officeart/2011/layout/HexagonRadial"/>
    <dgm:cxn modelId="{C283C278-4B6D-4834-B992-34FC484B3ABE}" type="presParOf" srcId="{13A1DEC3-E5E7-4D83-BD49-489102F69B70}" destId="{063C0A89-4DDC-4176-B037-ED394AFB6D65}" srcOrd="0" destOrd="0" presId="urn:microsoft.com/office/officeart/2011/layout/HexagonRadial"/>
    <dgm:cxn modelId="{8B2F8F37-6CFE-4F4F-87C5-63CCFB56C201}" type="presParOf" srcId="{2CFED85C-F62E-4B4D-87ED-4C36F7788D7E}" destId="{EA69A281-09A3-4ABF-BC0E-95BBAA2C86DA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32FBD-5DA8-45B7-A914-206CF4A110B6}">
      <dsp:nvSpPr>
        <dsp:cNvPr id="0" name=""/>
        <dsp:cNvSpPr/>
      </dsp:nvSpPr>
      <dsp:spPr>
        <a:xfrm>
          <a:off x="1456848" y="1975807"/>
          <a:ext cx="2197541" cy="190096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 Все работы были тесно связанны с потребностями развития производительных сил в России</a:t>
          </a:r>
          <a:endParaRPr lang="ru-RU" sz="1000" kern="1200" dirty="0"/>
        </a:p>
      </dsp:txBody>
      <dsp:txXfrm>
        <a:off x="1821011" y="2290823"/>
        <a:ext cx="1469215" cy="1270930"/>
      </dsp:txXfrm>
    </dsp:sp>
    <dsp:sp modelId="{854633F6-0F1C-4CC2-B4B1-B74D959C2737}">
      <dsp:nvSpPr>
        <dsp:cNvPr id="0" name=""/>
        <dsp:cNvSpPr/>
      </dsp:nvSpPr>
      <dsp:spPr>
        <a:xfrm>
          <a:off x="2832931" y="1066325"/>
          <a:ext cx="829125" cy="71440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264A56-1B21-4D1B-8F5A-32A81EA0DF41}">
      <dsp:nvSpPr>
        <dsp:cNvPr id="0" name=""/>
        <dsp:cNvSpPr/>
      </dsp:nvSpPr>
      <dsp:spPr>
        <a:xfrm>
          <a:off x="1659274" y="246880"/>
          <a:ext cx="1800869" cy="155796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Фундаментальные исследования по химии, химической технологии </a:t>
          </a:r>
          <a:endParaRPr lang="ru-RU" sz="1000" kern="1200" dirty="0"/>
        </a:p>
      </dsp:txBody>
      <dsp:txXfrm>
        <a:off x="1957716" y="505068"/>
        <a:ext cx="1203985" cy="1041587"/>
      </dsp:txXfrm>
    </dsp:sp>
    <dsp:sp modelId="{EA47C1F5-F307-4BFD-AE0D-0EE4383B76C5}">
      <dsp:nvSpPr>
        <dsp:cNvPr id="0" name=""/>
        <dsp:cNvSpPr/>
      </dsp:nvSpPr>
      <dsp:spPr>
        <a:xfrm>
          <a:off x="3800586" y="2401875"/>
          <a:ext cx="829125" cy="71440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C7C00F-65A6-4C4C-B9A8-A8DB05273C13}">
      <dsp:nvSpPr>
        <dsp:cNvPr id="0" name=""/>
        <dsp:cNvSpPr/>
      </dsp:nvSpPr>
      <dsp:spPr>
        <a:xfrm>
          <a:off x="3310880" y="1205132"/>
          <a:ext cx="1800869" cy="155796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педагогике, физике</a:t>
          </a:r>
          <a:endParaRPr lang="ru-RU" sz="1000" kern="1200" dirty="0"/>
        </a:p>
      </dsp:txBody>
      <dsp:txXfrm>
        <a:off x="3609322" y="1463320"/>
        <a:ext cx="1203985" cy="1041587"/>
      </dsp:txXfrm>
    </dsp:sp>
    <dsp:sp modelId="{1B5389B2-BDF4-4C33-AD69-A3016F9E0B4D}">
      <dsp:nvSpPr>
        <dsp:cNvPr id="0" name=""/>
        <dsp:cNvSpPr/>
      </dsp:nvSpPr>
      <dsp:spPr>
        <a:xfrm>
          <a:off x="3128391" y="3909461"/>
          <a:ext cx="829125" cy="71440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483BA-6C05-4704-B090-A01844D4A4A3}">
      <dsp:nvSpPr>
        <dsp:cNvPr id="0" name=""/>
        <dsp:cNvSpPr/>
      </dsp:nvSpPr>
      <dsp:spPr>
        <a:xfrm>
          <a:off x="3310880" y="3088944"/>
          <a:ext cx="1800869" cy="155796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минералогии, метрологии</a:t>
          </a:r>
          <a:endParaRPr lang="ru-RU" sz="1000" kern="1200" dirty="0"/>
        </a:p>
      </dsp:txBody>
      <dsp:txXfrm>
        <a:off x="3609322" y="3347132"/>
        <a:ext cx="1203985" cy="1041587"/>
      </dsp:txXfrm>
    </dsp:sp>
    <dsp:sp modelId="{BD9EB041-42E4-4FF1-98FC-46075F02E165}">
      <dsp:nvSpPr>
        <dsp:cNvPr id="0" name=""/>
        <dsp:cNvSpPr/>
      </dsp:nvSpPr>
      <dsp:spPr>
        <a:xfrm>
          <a:off x="1460938" y="4065954"/>
          <a:ext cx="829125" cy="71440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EB4329-9F13-4E8C-9EB6-2E83D1008F61}">
      <dsp:nvSpPr>
        <dsp:cNvPr id="0" name=""/>
        <dsp:cNvSpPr/>
      </dsp:nvSpPr>
      <dsp:spPr>
        <a:xfrm>
          <a:off x="1659274" y="4048268"/>
          <a:ext cx="1800869" cy="155796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воздухоплаванию, метеорологии</a:t>
          </a:r>
          <a:endParaRPr lang="ru-RU" sz="1000" kern="1200" dirty="0"/>
        </a:p>
      </dsp:txBody>
      <dsp:txXfrm>
        <a:off x="1957716" y="4306456"/>
        <a:ext cx="1203985" cy="1041587"/>
      </dsp:txXfrm>
    </dsp:sp>
    <dsp:sp modelId="{063C0A89-4DDC-4176-B037-ED394AFB6D65}">
      <dsp:nvSpPr>
        <dsp:cNvPr id="0" name=""/>
        <dsp:cNvSpPr/>
      </dsp:nvSpPr>
      <dsp:spPr>
        <a:xfrm>
          <a:off x="477437" y="2730940"/>
          <a:ext cx="829125" cy="71440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D23F11-39D3-4AD8-9969-6931B2A95767}">
      <dsp:nvSpPr>
        <dsp:cNvPr id="0" name=""/>
        <dsp:cNvSpPr/>
      </dsp:nvSpPr>
      <dsp:spPr>
        <a:xfrm>
          <a:off x="0" y="3090016"/>
          <a:ext cx="1800869" cy="155796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сельскому хозяйству, экономике</a:t>
          </a:r>
          <a:endParaRPr lang="ru-RU" sz="1000" kern="1200" dirty="0"/>
        </a:p>
      </dsp:txBody>
      <dsp:txXfrm>
        <a:off x="298442" y="3348204"/>
        <a:ext cx="1203985" cy="1041587"/>
      </dsp:txXfrm>
    </dsp:sp>
    <dsp:sp modelId="{EA69A281-09A3-4ABF-BC0E-95BBAA2C86DA}">
      <dsp:nvSpPr>
        <dsp:cNvPr id="0" name=""/>
        <dsp:cNvSpPr/>
      </dsp:nvSpPr>
      <dsp:spPr>
        <a:xfrm>
          <a:off x="0" y="1202988"/>
          <a:ext cx="1800869" cy="155796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Собирал худ. коллекции, редактировал словарь Брокгауза, проектировал ледокол «Ермак»</a:t>
          </a:r>
          <a:endParaRPr lang="ru-RU" sz="1000" kern="1200" dirty="0"/>
        </a:p>
      </dsp:txBody>
      <dsp:txXfrm>
        <a:off x="298442" y="1461176"/>
        <a:ext cx="1203985" cy="1041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027C-DF8F-4CC3-9228-6E4F943C5DA2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E0CE-6C67-4D3C-B3C1-CDFD8A10973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027C-DF8F-4CC3-9228-6E4F943C5DA2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E0CE-6C67-4D3C-B3C1-CDFD8A1097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027C-DF8F-4CC3-9228-6E4F943C5DA2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E0CE-6C67-4D3C-B3C1-CDFD8A1097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027C-DF8F-4CC3-9228-6E4F943C5DA2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E0CE-6C67-4D3C-B3C1-CDFD8A10973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027C-DF8F-4CC3-9228-6E4F943C5DA2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E0CE-6C67-4D3C-B3C1-CDFD8A1097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027C-DF8F-4CC3-9228-6E4F943C5DA2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E0CE-6C67-4D3C-B3C1-CDFD8A10973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027C-DF8F-4CC3-9228-6E4F943C5DA2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E0CE-6C67-4D3C-B3C1-CDFD8A10973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027C-DF8F-4CC3-9228-6E4F943C5DA2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E0CE-6C67-4D3C-B3C1-CDFD8A1097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027C-DF8F-4CC3-9228-6E4F943C5DA2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E0CE-6C67-4D3C-B3C1-CDFD8A1097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027C-DF8F-4CC3-9228-6E4F943C5DA2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E0CE-6C67-4D3C-B3C1-CDFD8A1097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027C-DF8F-4CC3-9228-6E4F943C5DA2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E0CE-6C67-4D3C-B3C1-CDFD8A10973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014027C-DF8F-4CC3-9228-6E4F943C5DA2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746E0CE-6C67-4D3C-B3C1-CDFD8A1097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science.spb.ru/media/k2/items/src/81b6b9d786160f9e0fbe112ee9324a8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7200800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59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Его звали…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ru-RU" dirty="0"/>
              <a:t>Он виртуозно играл на лире.</a:t>
            </a:r>
          </a:p>
          <a:p>
            <a:pPr lvl="0"/>
            <a:r>
              <a:rPr lang="ru-RU" dirty="0"/>
              <a:t>Первым смог научно объяснить синеву неба.</a:t>
            </a:r>
          </a:p>
          <a:p>
            <a:pPr lvl="0"/>
            <a:r>
              <a:rPr lang="ru-RU" dirty="0"/>
              <a:t>Первым установил, что свет Луны – это отраженный свет Солнца.</a:t>
            </a:r>
          </a:p>
          <a:p>
            <a:pPr lvl="0"/>
            <a:r>
              <a:rPr lang="ru-RU" dirty="0"/>
              <a:t>Создал теорию шлюзов, портов канализации, проверив идеи на практике.</a:t>
            </a:r>
          </a:p>
          <a:p>
            <a:pPr lvl="0"/>
            <a:r>
              <a:rPr lang="ru-RU" dirty="0"/>
              <a:t>Писал басни, притчи, сказки. Рукописи его бесценны. Их полностью опубликовали лишь в 19-20 веках.</a:t>
            </a:r>
          </a:p>
          <a:p>
            <a:pPr lvl="0"/>
            <a:r>
              <a:rPr lang="ru-RU" dirty="0"/>
              <a:t>Невероятно, но в числе его интересов были  кулинария и искусство сервировки. На протяжении 13-ти лет он был распорядителем придворных пиров.</a:t>
            </a:r>
          </a:p>
          <a:p>
            <a:pPr lvl="0"/>
            <a:r>
              <a:rPr lang="ru-RU" dirty="0"/>
              <a:t>Он изобрел несколько кулинарных приспособлений, облегчающих жизнь поваров. Это устройство для колки орехов, хлеборезка, штопор для левшей, механическую давилку для чеснока, автоматический вертел для жарки мяса с пропеллером, а также оригинальное блюдо - тонко нарезанное мясо, тушеное с уложенными сверху овощами, которое пользовалось большой популярностью на придворных пирах. Но сам при этом был вегетарианцем!</a:t>
            </a:r>
          </a:p>
          <a:p>
            <a:pPr lvl="0"/>
            <a:r>
              <a:rPr lang="ru-RU" dirty="0"/>
              <a:t>Вопреки религиозным запретам изучал анатомию человека. Его рисунки на много веков стали единственным наглядным пособием для медиков.</a:t>
            </a:r>
          </a:p>
          <a:p>
            <a:pPr lvl="0"/>
            <a:r>
              <a:rPr lang="ru-RU" dirty="0"/>
              <a:t>Одинаково хорошо работал обеими руками.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44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Его звали…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ru-RU" dirty="0"/>
              <a:t>Он виртуозно играл на лире.</a:t>
            </a:r>
          </a:p>
          <a:p>
            <a:pPr lvl="0"/>
            <a:r>
              <a:rPr lang="ru-RU" dirty="0"/>
              <a:t>Первым смог научно объяснить синеву неба.</a:t>
            </a:r>
          </a:p>
          <a:p>
            <a:pPr lvl="0"/>
            <a:r>
              <a:rPr lang="ru-RU" dirty="0"/>
              <a:t>Первым установил, что свет Луны – это отраженный свет Солнца.</a:t>
            </a:r>
          </a:p>
          <a:p>
            <a:pPr lvl="0"/>
            <a:r>
              <a:rPr lang="ru-RU" dirty="0"/>
              <a:t>Создал теорию шлюзов, портов канализации, проверив идеи на практике.</a:t>
            </a:r>
          </a:p>
          <a:p>
            <a:pPr lvl="0"/>
            <a:r>
              <a:rPr lang="ru-RU" dirty="0"/>
              <a:t>Писал басни, притчи, сказки. Рукописи его бесценны. Их полностью опубликовали лишь в 19-20 веках.</a:t>
            </a:r>
          </a:p>
          <a:p>
            <a:pPr lvl="0"/>
            <a:r>
              <a:rPr lang="ru-RU" dirty="0"/>
              <a:t>Невероятно, но в числе его интересов были  кулинария и искусство сервировки. На протяжении 13-ти лет он был распорядителем придворных пиров.</a:t>
            </a:r>
          </a:p>
          <a:p>
            <a:pPr lvl="0"/>
            <a:r>
              <a:rPr lang="ru-RU" dirty="0"/>
              <a:t>Он изобрел несколько кулинарных приспособлений, облегчающих жизнь поваров. Это устройство для колки орехов, хлеборезка, штопор для левшей, механическую давилку для чеснока, автоматический вертел для жарки мяса с пропеллером, а также оригинальное блюдо - тонко нарезанное мясо, тушеное с уложенными сверху овощами, которое пользовалось большой популярностью на придворных пирах. Но сам при этом был вегетарианцем!</a:t>
            </a:r>
          </a:p>
          <a:p>
            <a:pPr lvl="0"/>
            <a:r>
              <a:rPr lang="ru-RU" dirty="0"/>
              <a:t>Вопреки религиозным запретам изучал анатомию человека. Его рисунки на много веков стали единственным наглядным пособием для медиков.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05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Его звали…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ru-RU" dirty="0"/>
              <a:t>Он виртуозно играл на лире.</a:t>
            </a:r>
          </a:p>
          <a:p>
            <a:pPr lvl="0"/>
            <a:r>
              <a:rPr lang="ru-RU" dirty="0"/>
              <a:t>Первым смог научно объяснить синеву неба.</a:t>
            </a:r>
          </a:p>
          <a:p>
            <a:pPr lvl="0"/>
            <a:r>
              <a:rPr lang="ru-RU" dirty="0"/>
              <a:t>Первым установил, что свет Луны – это отраженный свет Солнца.</a:t>
            </a:r>
          </a:p>
          <a:p>
            <a:pPr lvl="0"/>
            <a:r>
              <a:rPr lang="ru-RU" dirty="0"/>
              <a:t>Создал теорию шлюзов, портов канализации, проверив идеи на практике.</a:t>
            </a:r>
          </a:p>
          <a:p>
            <a:pPr lvl="0"/>
            <a:r>
              <a:rPr lang="ru-RU" dirty="0"/>
              <a:t>Писал басни, притчи, сказки. Рукописи его бесценны. Их полностью опубликовали лишь в 19-20 веках.</a:t>
            </a:r>
          </a:p>
          <a:p>
            <a:pPr lvl="0"/>
            <a:r>
              <a:rPr lang="ru-RU" dirty="0"/>
              <a:t>Невероятно, но в числе его интересов были  кулинария и искусство сервировки. На протяжении 13-ти лет он был распорядителем придворных пиров.</a:t>
            </a:r>
          </a:p>
          <a:p>
            <a:pPr lvl="0"/>
            <a:r>
              <a:rPr lang="ru-RU" dirty="0"/>
              <a:t>Он изобрел несколько кулинарных приспособлений, облегчающих жизнь поваров. Это устройство для колки орехов, хлеборезка, штопор для левшей, механическую давилку для чеснока, автоматический вертел для жарки мяса с пропеллером, а также оригинальное блюдо - тонко нарезанное мясо, тушеное с уложенными сверху овощами, которое пользовалось большой популярностью на придворных пирах. Но сам при этом был вегетарианцем!</a:t>
            </a:r>
          </a:p>
          <a:p>
            <a:pPr lvl="0"/>
            <a:r>
              <a:rPr lang="ru-RU" dirty="0"/>
              <a:t>Вопреки религиозным запретам изучал анатомию человека. Его рисунки на много веков стали единственным наглядным пособием для медиков.</a:t>
            </a:r>
          </a:p>
          <a:p>
            <a:pPr lvl="0"/>
            <a:r>
              <a:rPr lang="ru-RU" dirty="0"/>
              <a:t>Одинаково хорошо работал обеими руками.</a:t>
            </a:r>
          </a:p>
          <a:p>
            <a:pPr lvl="0"/>
            <a:r>
              <a:rPr lang="ru-RU" dirty="0"/>
              <a:t>Дневники писал в зеркальном отражении. Произведения живописи зашифровывал.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58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Его звали…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ru-RU" dirty="0"/>
              <a:t>Он виртуозно играл на лире.</a:t>
            </a:r>
          </a:p>
          <a:p>
            <a:pPr lvl="0"/>
            <a:r>
              <a:rPr lang="ru-RU" dirty="0"/>
              <a:t>Первым смог научно объяснить синеву неба.</a:t>
            </a:r>
          </a:p>
          <a:p>
            <a:pPr lvl="0"/>
            <a:r>
              <a:rPr lang="ru-RU" dirty="0"/>
              <a:t>Первым установил, что свет Луны – это отраженный свет Солнца.</a:t>
            </a:r>
          </a:p>
          <a:p>
            <a:pPr lvl="0"/>
            <a:r>
              <a:rPr lang="ru-RU" dirty="0"/>
              <a:t>Создал теорию шлюзов, портов канализации, проверив идеи на практике.</a:t>
            </a:r>
          </a:p>
          <a:p>
            <a:pPr lvl="0"/>
            <a:r>
              <a:rPr lang="ru-RU" dirty="0"/>
              <a:t>Писал басни, притчи, сказки. Рукописи его бесценны. Их полностью опубликовали лишь в 19-20 веках.</a:t>
            </a:r>
          </a:p>
          <a:p>
            <a:pPr lvl="0"/>
            <a:r>
              <a:rPr lang="ru-RU" dirty="0"/>
              <a:t>Невероятно, но в числе его интересов были  кулинария и искусство сервировки. На протяжении 13-ти лет он был распорядителем придворных пиров.</a:t>
            </a:r>
          </a:p>
          <a:p>
            <a:pPr lvl="0"/>
            <a:r>
              <a:rPr lang="ru-RU" dirty="0"/>
              <a:t>Он изобрел несколько кулинарных приспособлений, облегчающих жизнь поваров. Это устройство для колки орехов, хлеборезка, штопор для левшей, механическую давилку для чеснока, автоматический вертел для жарки мяса с пропеллером, а также оригинальное блюдо - тонко нарезанное мясо, тушеное с уложенными сверху овощами, которое пользовалось большой популярностью на придворных пирах. Но сам при этом был вегетарианцем!</a:t>
            </a:r>
          </a:p>
          <a:p>
            <a:pPr lvl="0"/>
            <a:r>
              <a:rPr lang="ru-RU" dirty="0"/>
              <a:t>Вопреки религиозным запретам изучал анатомию человека. Его рисунки на много веков стали единственным наглядным пособием для медиков.</a:t>
            </a:r>
          </a:p>
          <a:p>
            <a:pPr lvl="0"/>
            <a:r>
              <a:rPr lang="ru-RU" dirty="0"/>
              <a:t>Одинаково хорошо работал обеими руками.</a:t>
            </a:r>
          </a:p>
          <a:p>
            <a:pPr lvl="0"/>
            <a:r>
              <a:rPr lang="ru-RU" dirty="0"/>
              <a:t>Дневники писал в зеркальном отражении. Произведения живописи зашифровывал.</a:t>
            </a:r>
          </a:p>
          <a:p>
            <a:pPr lvl="0"/>
            <a:r>
              <a:rPr lang="ru-RU" dirty="0"/>
              <a:t>Разработал летательный аппарат на основе крыльев, создал чертежи прообраза аэроплана и вертолета, первой подводной лодки, танка и парашюта.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633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Его звали…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0000" lnSpcReduction="20000"/>
          </a:bodyPr>
          <a:lstStyle/>
          <a:p>
            <a:pPr lvl="0"/>
            <a:r>
              <a:rPr lang="ru-RU" dirty="0"/>
              <a:t>Он виртуозно играл на лире.</a:t>
            </a:r>
          </a:p>
          <a:p>
            <a:pPr lvl="0"/>
            <a:r>
              <a:rPr lang="ru-RU" dirty="0"/>
              <a:t>Первым смог научно объяснить синеву неба.</a:t>
            </a:r>
          </a:p>
          <a:p>
            <a:pPr lvl="0"/>
            <a:r>
              <a:rPr lang="ru-RU" dirty="0"/>
              <a:t>Первым установил, что свет Луны – это отраженный свет Солнца.</a:t>
            </a:r>
          </a:p>
          <a:p>
            <a:pPr lvl="0"/>
            <a:r>
              <a:rPr lang="ru-RU" dirty="0"/>
              <a:t>Создал теорию шлюзов, портов канализации, проверив идеи на практике.</a:t>
            </a:r>
          </a:p>
          <a:p>
            <a:pPr lvl="0"/>
            <a:r>
              <a:rPr lang="ru-RU" dirty="0"/>
              <a:t>Писал басни, притчи, сказки. Рукописи его бесценны. Их полностью опубликовали лишь в 19-20 веках.</a:t>
            </a:r>
          </a:p>
          <a:p>
            <a:pPr lvl="0"/>
            <a:r>
              <a:rPr lang="ru-RU" dirty="0"/>
              <a:t>Невероятно, но в числе его интересов были  кулинария и искусство сервировки. На протяжении 13-ти лет он был распорядителем придворных пиров.</a:t>
            </a:r>
          </a:p>
          <a:p>
            <a:pPr lvl="0"/>
            <a:r>
              <a:rPr lang="ru-RU" dirty="0"/>
              <a:t>Он изобрел несколько кулинарных приспособлений, облегчающих жизнь поваров. Это устройство для колки орехов, хлеборезка, штопор для левшей, механическую давилку для чеснока, автоматический вертел для жарки мяса с пропеллером, а также оригинальное блюдо - тонко нарезанное мясо, тушеное с уложенными сверху овощами, которое пользовалось большой популярностью на придворных пирах. Но сам при этом был вегетарианцем!</a:t>
            </a:r>
          </a:p>
          <a:p>
            <a:pPr lvl="0"/>
            <a:r>
              <a:rPr lang="ru-RU" dirty="0"/>
              <a:t>Вопреки религиозным запретам изучал анатомию человека. Его рисунки на много веков стали единственным наглядным пособием для медиков.</a:t>
            </a:r>
          </a:p>
          <a:p>
            <a:pPr lvl="0"/>
            <a:r>
              <a:rPr lang="ru-RU" dirty="0"/>
              <a:t>Одинаково хорошо работал обеими руками.</a:t>
            </a:r>
          </a:p>
          <a:p>
            <a:pPr lvl="0"/>
            <a:r>
              <a:rPr lang="ru-RU" dirty="0"/>
              <a:t>Дневники писал в зеркальном отражении. Произведения живописи зашифровывал.</a:t>
            </a:r>
          </a:p>
          <a:p>
            <a:pPr lvl="0"/>
            <a:r>
              <a:rPr lang="ru-RU" dirty="0"/>
              <a:t>Разработал летательный аппарат на основе крыльев, создал чертежи прообраза аэроплана и вертолета, первой подводной лодки, танка и парашюта.</a:t>
            </a:r>
          </a:p>
          <a:p>
            <a:pPr lvl="0"/>
            <a:r>
              <a:rPr lang="ru-RU" dirty="0"/>
              <a:t>Скульптор, архитектор, живописец. За отсутствием материала для работы первую картину написал на ставне для окна. Самые знаменитые его работы «Джоконда», «Тайная вечеря», «Мадонна с горностаем», «</a:t>
            </a:r>
            <a:r>
              <a:rPr lang="ru-RU" dirty="0" err="1"/>
              <a:t>Мона</a:t>
            </a:r>
            <a:r>
              <a:rPr lang="ru-RU" dirty="0"/>
              <a:t> Лиза».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46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71601" y="5661248"/>
            <a:ext cx="7334200" cy="936104"/>
          </a:xfrm>
        </p:spPr>
        <p:txBody>
          <a:bodyPr/>
          <a:lstStyle/>
          <a:p>
            <a:pPr algn="ctr"/>
            <a:r>
              <a:rPr lang="ru-RU" dirty="0" smtClean="0"/>
              <a:t>Леонардо да Винчи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836712"/>
            <a:ext cx="676875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55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cs typeface="Times New Roman" panose="02020603050405020304" pitchFamily="18" charset="0"/>
              </a:rPr>
              <a:t>Его звали…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В свободное от работы время он погружался в чтение философской и художественной литературы, восхищался прозой Толстого, Достоевского и пьесами Брехта.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217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Его звали…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dirty="0"/>
              <a:t>В свободное от работы время он погружался в чтение философской и художественной литературы, восхищался прозой Толстого, Достоевского и пьесами Брехта.</a:t>
            </a:r>
          </a:p>
          <a:p>
            <a:pPr lvl="0"/>
            <a:r>
              <a:rPr lang="ru-RU" dirty="0"/>
              <a:t>Он был страстным любителем морских путешествий. Когда финансовое положение ему позволило, он приобрел яхту. Как настоящий ученый, он также опубликовал статью о теории управления яхтой.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93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Его звали…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dirty="0"/>
              <a:t> </a:t>
            </a:r>
          </a:p>
          <a:p>
            <a:pPr lvl="0"/>
            <a:r>
              <a:rPr lang="ru-RU" dirty="0"/>
              <a:t>В свободное от работы время он погружался в чтение философской и художественной литературы, восхищался прозой Толстого, Достоевского и пьесами Брехта.</a:t>
            </a:r>
          </a:p>
          <a:p>
            <a:pPr lvl="0"/>
            <a:r>
              <a:rPr lang="ru-RU" dirty="0"/>
              <a:t>Он был страстным любителем морских путешествий. Когда финансовое положение ему позволило, он приобрел яхту. Как настоящий ученый, он также опубликовал статью о теории управления яхтой.</a:t>
            </a:r>
          </a:p>
          <a:p>
            <a:pPr lvl="0"/>
            <a:r>
              <a:rPr lang="ru-RU" dirty="0"/>
              <a:t>Он так и не купил телевизор и не водил автомобиль. Ему доставляло удовольствие проводить время в саду, где, ухаживая за растениями, он продолжал размышлять над своими проектами.</a:t>
            </a:r>
          </a:p>
          <a:p>
            <a:pPr marL="0" lv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5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Его звали…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В свободное от работы время он погружался в чтение философской и художественной литературы, восхищался прозой Толстого, Достоевского и пьесами Брехта.</a:t>
            </a:r>
          </a:p>
          <a:p>
            <a:pPr lvl="0"/>
            <a:r>
              <a:rPr lang="ru-RU" dirty="0"/>
              <a:t>Он был страстным любителем морских путешествий. Когда финансовое положение ему позволило, он приобрел яхту. Как настоящий ученый, он также опубликовал статью о теории управления яхтой.</a:t>
            </a:r>
          </a:p>
          <a:p>
            <a:pPr lvl="0"/>
            <a:r>
              <a:rPr lang="ru-RU" dirty="0"/>
              <a:t>Он так и не купил телевизор и не водил автомобиль. Ему доставляло удовольствие проводить время в саду, где, ухаживая за растениями, он продолжал размышлять над своими проектами.</a:t>
            </a:r>
          </a:p>
          <a:p>
            <a:pPr lvl="0"/>
            <a:r>
              <a:rPr lang="ru-RU" dirty="0"/>
              <a:t>Страсть к систематизации привела его к новому увлечению — коллекционированию марок. «В этом мире есть только физика и коллекционирование марок», говорил он. Создавая коллекцию, он сочинял новый мир вокруг себя, воображал новую космологию.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150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5" y="188640"/>
            <a:ext cx="871296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0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Его звали…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/>
              <a:t>В свободное от работы время он погружался в чтение философской и художественной литературы, восхищался прозой Толстого, Достоевского и пьесами Брехта.</a:t>
            </a:r>
          </a:p>
          <a:p>
            <a:pPr lvl="0"/>
            <a:r>
              <a:rPr lang="ru-RU" dirty="0"/>
              <a:t>Он был страстным любителем морских путешествий. Когда финансовое положение ему позволило, он приобрел яхту. Как настоящий ученый, он также опубликовал статью о теории управления яхтой.</a:t>
            </a:r>
          </a:p>
          <a:p>
            <a:pPr lvl="0"/>
            <a:r>
              <a:rPr lang="ru-RU" dirty="0"/>
              <a:t>Он так и не купил телевизор и не водил автомобиль. Ему доставляло удовольствие проводить время в саду, где, ухаживая за растениями, он продолжал размышлять над своими проектами.</a:t>
            </a:r>
          </a:p>
          <a:p>
            <a:pPr lvl="0"/>
            <a:r>
              <a:rPr lang="ru-RU" dirty="0"/>
              <a:t>Страсть к систематизации привела его к новому увлечению — коллекционированию марок. «В этом мире есть только физика и коллекционирование марок», говорил он. Создавая коллекцию, он сочинял новый мир вокруг себя, воображал новую космологию.</a:t>
            </a:r>
          </a:p>
          <a:p>
            <a:pPr lvl="0"/>
            <a:r>
              <a:rPr lang="ru-RU" dirty="0"/>
              <a:t>"Я верю в интуицию и вдохновение".  Смысл его жизни составляла Наука. Ей он был предан, в ней он находил убежище, она была причиной его обособленности.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98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Его звали…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/>
              <a:t>В свободное от работы время он погружался в чтение философской и художественной литературы, восхищался прозой Толстого, Достоевского и пьесами Брехта.</a:t>
            </a:r>
          </a:p>
          <a:p>
            <a:pPr lvl="0"/>
            <a:r>
              <a:rPr lang="ru-RU" dirty="0"/>
              <a:t>Он был страстным любителем морских путешествий. Когда финансовое положение ему позволило, он приобрел яхту. Как настоящий ученый, он также опубликовал статью о теории управления яхтой.</a:t>
            </a:r>
          </a:p>
          <a:p>
            <a:pPr lvl="0"/>
            <a:r>
              <a:rPr lang="ru-RU" dirty="0"/>
              <a:t>Он так и не купил телевизор и не водил автомобиль. Ему доставляло удовольствие проводить время в саду, где, ухаживая за растениями, он продолжал размышлять над своими проектами.</a:t>
            </a:r>
          </a:p>
          <a:p>
            <a:pPr lvl="0"/>
            <a:r>
              <a:rPr lang="ru-RU" dirty="0"/>
              <a:t>Страсть к систематизации привела его к новому увлечению — коллекционированию марок. «В этом мире есть только физика и коллекционирование марок», говорил он. Создавая коллекцию, он сочинял новый мир вокруг себя, воображал новую космологию.</a:t>
            </a:r>
          </a:p>
          <a:p>
            <a:pPr lvl="0"/>
            <a:r>
              <a:rPr lang="ru-RU" dirty="0"/>
              <a:t>"Я верю в интуицию и вдохновение".  Смысл его жизни составляла Наука. Ей он был предан, в ней он находил убежище, она была причиной его обособленности. </a:t>
            </a:r>
          </a:p>
          <a:p>
            <a:pPr lvl="0"/>
            <a:r>
              <a:rPr lang="ru-RU" dirty="0"/>
              <a:t> Но и музыка была его любовью. Как от образа Планка неотделим рояль, так от образа этого ученого неотделима скрипка...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1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Его звали…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lvl="0"/>
            <a:r>
              <a:rPr lang="ru-RU" dirty="0"/>
              <a:t>В свободное от работы время он погружался в чтение философской и художественной литературы, восхищался прозой Толстого, Достоевского и пьесами Брехта.</a:t>
            </a:r>
          </a:p>
          <a:p>
            <a:pPr lvl="0"/>
            <a:r>
              <a:rPr lang="ru-RU" dirty="0"/>
              <a:t>Он был страстным любителем морских путешествий. Когда финансовое положение ему позволило, он приобрел яхту. Как настоящий ученый, он также опубликовал статью о теории управления яхтой.</a:t>
            </a:r>
          </a:p>
          <a:p>
            <a:pPr lvl="0"/>
            <a:r>
              <a:rPr lang="ru-RU" dirty="0"/>
              <a:t>Он так и не купил телевизор и не водил автомобиль. Ему доставляло удовольствие проводить время в саду, где, ухаживая за растениями, он продолжал размышлять над своими проектами.</a:t>
            </a:r>
          </a:p>
          <a:p>
            <a:pPr lvl="0"/>
            <a:r>
              <a:rPr lang="ru-RU" dirty="0"/>
              <a:t>Страсть к систематизации привела его к новому увлечению — коллекционированию марок. «В этом мире есть только физика и коллекционирование марок», говорил он. Создавая коллекцию, он сочинял новый мир вокруг себя, воображал новую космологию.</a:t>
            </a:r>
          </a:p>
          <a:p>
            <a:pPr lvl="0"/>
            <a:r>
              <a:rPr lang="ru-RU" dirty="0"/>
              <a:t>"Я верю в интуицию и вдохновение".  Смысл его жизни составляла Наука. Ей он был предан, в ней он находил убежище, она была причиной его обособленности. </a:t>
            </a:r>
          </a:p>
          <a:p>
            <a:pPr lvl="0"/>
            <a:r>
              <a:rPr lang="ru-RU" dirty="0"/>
              <a:t> Но и музыка была его любовью. Как от образа Планка неотделим рояль, так от образа этого ученого неотделима скрипка... </a:t>
            </a:r>
            <a:endParaRPr lang="ru-RU" dirty="0" smtClean="0"/>
          </a:p>
          <a:p>
            <a:pPr lvl="0"/>
            <a:r>
              <a:rPr lang="ru-RU" dirty="0" smtClean="0"/>
              <a:t>Он создал физические теории:</a:t>
            </a:r>
          </a:p>
          <a:p>
            <a:pPr marL="0" lvl="0" indent="0">
              <a:buNone/>
            </a:pPr>
            <a:r>
              <a:rPr lang="ru-RU" dirty="0" smtClean="0"/>
              <a:t>         Специальную теорию относительности;</a:t>
            </a:r>
          </a:p>
          <a:p>
            <a:pPr marL="0" lvl="0" indent="0">
              <a:buNone/>
            </a:pPr>
            <a:r>
              <a:rPr lang="ru-RU" dirty="0" smtClean="0"/>
              <a:t>         Общую теорию относительности;</a:t>
            </a:r>
          </a:p>
          <a:p>
            <a:pPr marL="0" lvl="0" indent="0">
              <a:buNone/>
            </a:pPr>
            <a:r>
              <a:rPr lang="ru-RU" dirty="0" smtClean="0"/>
              <a:t>         Квантовую теорию фотоэффекта;</a:t>
            </a:r>
          </a:p>
          <a:p>
            <a:pPr marL="0" lvl="0" indent="0">
              <a:buNone/>
            </a:pPr>
            <a:r>
              <a:rPr lang="ru-RU" dirty="0" smtClean="0"/>
              <a:t>         Квантовую теорию теплоемкости;</a:t>
            </a:r>
          </a:p>
          <a:p>
            <a:pPr marL="0" lvl="0" indent="0">
              <a:buNone/>
            </a:pPr>
            <a:r>
              <a:rPr lang="ru-RU" dirty="0" smtClean="0"/>
              <a:t>         Теорию броуновского движения;</a:t>
            </a:r>
          </a:p>
          <a:p>
            <a:pPr marL="0" lvl="0" indent="0">
              <a:buNone/>
            </a:pPr>
            <a:r>
              <a:rPr lang="ru-RU" dirty="0" smtClean="0"/>
              <a:t>         Теорию индуцированного излучения;</a:t>
            </a:r>
          </a:p>
          <a:p>
            <a:pPr marL="0" lvl="0" indent="0">
              <a:buNone/>
            </a:pPr>
            <a:r>
              <a:rPr lang="ru-RU" dirty="0" smtClean="0"/>
              <a:t>         Теорию рассеяния света.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25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55576" y="5661248"/>
            <a:ext cx="7573888" cy="6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Альберт Эйнштейн</a:t>
            </a:r>
            <a:endParaRPr lang="ru-RU" dirty="0"/>
          </a:p>
        </p:txBody>
      </p:sp>
      <p:pic>
        <p:nvPicPr>
          <p:cNvPr id="9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31838"/>
            <a:ext cx="6408712" cy="456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0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5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94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260648"/>
            <a:ext cx="2664296" cy="1800200"/>
          </a:xfrm>
        </p:spPr>
        <p:txBody>
          <a:bodyPr>
            <a:noAutofit/>
          </a:bodyPr>
          <a:lstStyle/>
          <a:p>
            <a:pPr algn="r"/>
            <a:r>
              <a:rPr lang="ru-RU" sz="1800" dirty="0"/>
              <a:t>«Я и сам удивляюсь, чего я только не делывал на своей жизни. И сделано, я думаю, недурно».</a:t>
            </a:r>
            <a:br>
              <a:rPr lang="ru-RU" sz="1800" dirty="0"/>
            </a:br>
            <a:r>
              <a:rPr lang="ru-RU" sz="1800" dirty="0"/>
              <a:t>Д.И. Менделеев</a:t>
            </a:r>
            <a:endParaRPr lang="ru-RU" sz="1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65120"/>
              </p:ext>
            </p:extLst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3" y="2204864"/>
            <a:ext cx="3024336" cy="43924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04864"/>
            <a:ext cx="331236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83568" y="188640"/>
            <a:ext cx="3744416" cy="576064"/>
          </a:xfrm>
        </p:spPr>
        <p:txBody>
          <a:bodyPr/>
          <a:lstStyle/>
          <a:p>
            <a:r>
              <a:rPr lang="ru-RU" dirty="0" smtClean="0"/>
              <a:t>Петр </a:t>
            </a:r>
            <a:r>
              <a:rPr lang="ru-RU" dirty="0" err="1" smtClean="0"/>
              <a:t>Капица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3768766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788024" y="260648"/>
            <a:ext cx="3744416" cy="648072"/>
          </a:xfrm>
        </p:spPr>
        <p:txBody>
          <a:bodyPr/>
          <a:lstStyle/>
          <a:p>
            <a:r>
              <a:rPr lang="ru-RU" dirty="0" smtClean="0"/>
              <a:t>Отто </a:t>
            </a:r>
            <a:r>
              <a:rPr lang="ru-RU" dirty="0" err="1" smtClean="0"/>
              <a:t>Ган</a:t>
            </a:r>
            <a:r>
              <a:rPr lang="ru-RU" dirty="0" smtClean="0"/>
              <a:t> и Фриц </a:t>
            </a:r>
            <a:r>
              <a:rPr lang="ru-RU" dirty="0" err="1" smtClean="0"/>
              <a:t>Штрассман</a:t>
            </a:r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0728"/>
            <a:ext cx="3744416" cy="266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7624" y="3933056"/>
            <a:ext cx="6984776" cy="27363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784887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02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11560" y="260648"/>
            <a:ext cx="3816424" cy="576064"/>
          </a:xfrm>
        </p:spPr>
        <p:txBody>
          <a:bodyPr/>
          <a:lstStyle/>
          <a:p>
            <a:r>
              <a:rPr lang="ru-RU" dirty="0" smtClean="0"/>
              <a:t>Нобелевская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88843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4008" y="260648"/>
            <a:ext cx="3816424" cy="576064"/>
          </a:xfrm>
        </p:spPr>
        <p:txBody>
          <a:bodyPr/>
          <a:lstStyle/>
          <a:p>
            <a:r>
              <a:rPr lang="ru-RU" dirty="0" err="1" smtClean="0"/>
              <a:t>Шнобелевская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3656" y="1398588"/>
            <a:ext cx="31891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27584" y="5661248"/>
            <a:ext cx="7478217" cy="936104"/>
          </a:xfrm>
        </p:spPr>
        <p:txBody>
          <a:bodyPr/>
          <a:lstStyle/>
          <a:p>
            <a:pPr algn="ctr"/>
            <a:r>
              <a:rPr lang="ru-RU" dirty="0" smtClean="0"/>
              <a:t>Премии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06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92888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0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38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Его звали…</a:t>
            </a:r>
            <a:endParaRPr lang="ru-RU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Он </a:t>
            </a:r>
            <a:r>
              <a:rPr lang="ru-RU" dirty="0" smtClean="0"/>
              <a:t>виртуозно </a:t>
            </a:r>
            <a:r>
              <a:rPr lang="ru-RU" dirty="0"/>
              <a:t>играл на </a:t>
            </a:r>
            <a:r>
              <a:rPr lang="ru-RU" dirty="0" smtClean="0"/>
              <a:t>лире.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50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Его звали…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ru-RU" dirty="0"/>
              <a:t>Он виртуозно играл на лире.</a:t>
            </a:r>
          </a:p>
          <a:p>
            <a:pPr lvl="0"/>
            <a:r>
              <a:rPr lang="ru-RU" dirty="0"/>
              <a:t>Первым смог научно объяснить синеву неба.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308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Его звали…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ru-RU" dirty="0"/>
              <a:t>Он виртуозно играл на лире.</a:t>
            </a:r>
          </a:p>
          <a:p>
            <a:pPr lvl="0"/>
            <a:r>
              <a:rPr lang="ru-RU" dirty="0"/>
              <a:t>Первым смог научно объяснить синеву неба.</a:t>
            </a:r>
          </a:p>
          <a:p>
            <a:pPr lvl="0"/>
            <a:r>
              <a:rPr lang="ru-RU" dirty="0"/>
              <a:t>Первым установил, что свет Луны – это отраженный свет Солнца.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6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Его звали…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ru-RU" dirty="0"/>
              <a:t>Он виртуозно играл на лире.</a:t>
            </a:r>
          </a:p>
          <a:p>
            <a:pPr lvl="0"/>
            <a:r>
              <a:rPr lang="ru-RU" dirty="0"/>
              <a:t>Первым смог научно объяснить синеву неба.</a:t>
            </a:r>
          </a:p>
          <a:p>
            <a:pPr lvl="0"/>
            <a:r>
              <a:rPr lang="ru-RU" dirty="0"/>
              <a:t>Первым установил, что свет Луны – это отраженный свет Солнца.</a:t>
            </a:r>
          </a:p>
          <a:p>
            <a:pPr lvl="0"/>
            <a:r>
              <a:rPr lang="ru-RU" dirty="0"/>
              <a:t>Создал теорию шлюзов, портов канализации, проверив идеи на практике.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6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Его звали…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/>
              <a:t>Он виртуозно играл на лире.</a:t>
            </a:r>
          </a:p>
          <a:p>
            <a:pPr lvl="0"/>
            <a:r>
              <a:rPr lang="ru-RU" dirty="0"/>
              <a:t>Первым смог научно объяснить синеву неба.</a:t>
            </a:r>
          </a:p>
          <a:p>
            <a:pPr lvl="0"/>
            <a:r>
              <a:rPr lang="ru-RU" dirty="0"/>
              <a:t>Первым установил, что свет Луны – это отраженный свет Солнца.</a:t>
            </a:r>
          </a:p>
          <a:p>
            <a:pPr lvl="0"/>
            <a:r>
              <a:rPr lang="ru-RU" dirty="0"/>
              <a:t>Создал теорию шлюзов, портов канализации, проверив идеи на практике.</a:t>
            </a:r>
          </a:p>
          <a:p>
            <a:pPr lvl="0"/>
            <a:r>
              <a:rPr lang="ru-RU" dirty="0"/>
              <a:t>Писал басни, притчи, сказки. Рукописи его бесценны. Их полностью опубликовали лишь в 19-20 веках.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88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Его </a:t>
            </a:r>
            <a:r>
              <a:rPr lang="ru-RU" dirty="0" smtClean="0"/>
              <a:t>звали…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Он виртуозно играл на лире.</a:t>
            </a:r>
          </a:p>
          <a:p>
            <a:pPr lvl="0"/>
            <a:r>
              <a:rPr lang="ru-RU" dirty="0"/>
              <a:t>Первым смог научно объяснить синеву неба.</a:t>
            </a:r>
          </a:p>
          <a:p>
            <a:pPr lvl="0"/>
            <a:r>
              <a:rPr lang="ru-RU" dirty="0"/>
              <a:t>Первым установил, что свет Луны – это отраженный свет Солнца.</a:t>
            </a:r>
          </a:p>
          <a:p>
            <a:pPr lvl="0"/>
            <a:r>
              <a:rPr lang="ru-RU" dirty="0"/>
              <a:t>Создал теорию шлюзов, портов канализации, проверив идеи на практике.</a:t>
            </a:r>
          </a:p>
          <a:p>
            <a:pPr lvl="0"/>
            <a:r>
              <a:rPr lang="ru-RU" dirty="0"/>
              <a:t>Писал басни, притчи, сказки. Рукописи его бесценны. Их полностью опубликовали лишь в 19-20 веках.</a:t>
            </a:r>
          </a:p>
          <a:p>
            <a:pPr lvl="0"/>
            <a:r>
              <a:rPr lang="ru-RU" dirty="0"/>
              <a:t>Невероятно, но в числе его интересов были  кулинария и искусство сервировки. На протяжении 13-ти лет он был распорядителем придворных пиров.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8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Его звали…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ru-RU" dirty="0"/>
              <a:t>Он виртуозно играл на лире.</a:t>
            </a:r>
          </a:p>
          <a:p>
            <a:pPr lvl="0"/>
            <a:r>
              <a:rPr lang="ru-RU" dirty="0"/>
              <a:t>Первым смог научно объяснить синеву неба.</a:t>
            </a:r>
          </a:p>
          <a:p>
            <a:pPr lvl="0"/>
            <a:r>
              <a:rPr lang="ru-RU" dirty="0"/>
              <a:t>Первым установил, что свет Луны – это отраженный свет Солнца.</a:t>
            </a:r>
          </a:p>
          <a:p>
            <a:pPr lvl="0"/>
            <a:r>
              <a:rPr lang="ru-RU" dirty="0"/>
              <a:t>Создал теорию шлюзов, портов канализации, проверив идеи на практике.</a:t>
            </a:r>
          </a:p>
          <a:p>
            <a:pPr lvl="0"/>
            <a:r>
              <a:rPr lang="ru-RU" dirty="0"/>
              <a:t>Писал басни, притчи, сказки. Рукописи его бесценны. Их полностью опубликовали лишь в 19-20 веках.</a:t>
            </a:r>
          </a:p>
          <a:p>
            <a:pPr lvl="0"/>
            <a:r>
              <a:rPr lang="ru-RU" dirty="0"/>
              <a:t>Невероятно, но в числе его интересов были  кулинария и искусство сервировки. На протяжении 13-ти лет он был распорядителем придворных пиров.</a:t>
            </a:r>
          </a:p>
          <a:p>
            <a:pPr lvl="0"/>
            <a:r>
              <a:rPr lang="ru-RU" dirty="0"/>
              <a:t>Он изобрел несколько кулинарных приспособлений, облегчающих жизнь поваров. Это устройство для колки орехов, хлеборезка, штопор для левшей, механическую давилку для чеснока, автоматический вертел для жарки мяса с пропеллером, а также оригинальное блюдо - тонко нарезанное мясо, тушеное с уложенными сверху овощами, которое пользовалось большой популярностью на придворных пирах. Но сам при этом был вегетарианцем!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391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176</TotalTime>
  <Words>2209</Words>
  <Application>Microsoft Office PowerPoint</Application>
  <PresentationFormat>Экран (4:3)</PresentationFormat>
  <Paragraphs>149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Воздушный поток</vt:lpstr>
      <vt:lpstr>Презентация PowerPoint</vt:lpstr>
      <vt:lpstr>Презентация PowerPoint</vt:lpstr>
      <vt:lpstr>Его звали…</vt:lpstr>
      <vt:lpstr>Его звали…</vt:lpstr>
      <vt:lpstr>Его звали…</vt:lpstr>
      <vt:lpstr>Его звали…</vt:lpstr>
      <vt:lpstr>Его звали…</vt:lpstr>
      <vt:lpstr>Его звали…</vt:lpstr>
      <vt:lpstr>Его звали…</vt:lpstr>
      <vt:lpstr>Его звали…</vt:lpstr>
      <vt:lpstr>Его звали…</vt:lpstr>
      <vt:lpstr>Его звали…</vt:lpstr>
      <vt:lpstr>Его звали…</vt:lpstr>
      <vt:lpstr>Его звали…</vt:lpstr>
      <vt:lpstr>Леонардо да Винчи</vt:lpstr>
      <vt:lpstr>Его звали…</vt:lpstr>
      <vt:lpstr>Его звали…</vt:lpstr>
      <vt:lpstr>Его звали…</vt:lpstr>
      <vt:lpstr>Его звали…</vt:lpstr>
      <vt:lpstr>Его звали…</vt:lpstr>
      <vt:lpstr>Его звали…</vt:lpstr>
      <vt:lpstr>Его звали…</vt:lpstr>
      <vt:lpstr>Альберт Эйнштейн</vt:lpstr>
      <vt:lpstr>Презентация PowerPoint</vt:lpstr>
      <vt:lpstr>«Я и сам удивляюсь, чего я только не делывал на своей жизни. И сделано, я думаю, недурно». Д.И. Менделеев</vt:lpstr>
      <vt:lpstr>Презентация PowerPoint</vt:lpstr>
      <vt:lpstr>Премии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dcterms:created xsi:type="dcterms:W3CDTF">2016-02-07T14:16:15Z</dcterms:created>
  <dcterms:modified xsi:type="dcterms:W3CDTF">2016-02-07T17:12:37Z</dcterms:modified>
</cp:coreProperties>
</file>