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66" r:id="rId10"/>
    <p:sldId id="267" r:id="rId11"/>
    <p:sldId id="268" r:id="rId12"/>
    <p:sldId id="269" r:id="rId13"/>
    <p:sldId id="270" r:id="rId14"/>
    <p:sldId id="271" r:id="rId15"/>
    <p:sldId id="288" r:id="rId16"/>
    <p:sldId id="289" r:id="rId17"/>
    <p:sldId id="292" r:id="rId18"/>
    <p:sldId id="294" r:id="rId19"/>
    <p:sldId id="295" r:id="rId20"/>
    <p:sldId id="296" r:id="rId21"/>
    <p:sldId id="297" r:id="rId22"/>
    <p:sldId id="298" r:id="rId23"/>
    <p:sldId id="302" r:id="rId24"/>
    <p:sldId id="303" r:id="rId25"/>
    <p:sldId id="300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>
        <p:scale>
          <a:sx n="90" d="100"/>
          <a:sy n="90" d="100"/>
        </p:scale>
        <p:origin x="-3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09C1-9159-4557-8810-89EF63CB441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6AEC-6B92-459F-9851-84F17D940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166-7FF6-4C40-AE40-63CE2B97311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ECE3-D9BF-4455-A43F-00FD7921B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7B6B-B158-4BFC-A6FA-176BB5AD052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89C-E8E6-4CAE-ACA4-68BAFA79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87B9-AF39-4DAC-B38D-751E15055477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F605-9A17-4083-855B-4FDC20A44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9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B8F2-2F0C-4A2E-A2F6-27C058085B9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32C5-81B4-4974-A60D-C38D006B2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AB71-FB99-4065-A488-020ED100582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4C2B-45C0-47F1-ACB3-E193C517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B1E1-2761-4AFF-A9FB-BBEC3B17208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183A-ED8A-49F9-ACCF-678FB88BB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6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B3BB-C6EC-48F7-8DE9-C6CAD36A7E3C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A020-60F1-41ED-AA14-5F66213D7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9CF9-4E18-48C1-89F9-6028D43A2BB8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9725-6D24-4CD3-ABEC-E04F9CBA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5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7F55-9391-4EF9-8821-8513BA6AF60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1397-D079-49DD-9E57-4BC78E93F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40F4-4108-4461-BD1E-1C741C3631AE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AC8A-DF95-426A-B156-685B97DA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3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C10A9-10BE-4BD7-9089-DD83099A68AE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912AE0-D0F4-4B5E-9CFA-399C227C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17" r:id="rId2"/>
    <p:sldLayoutId id="2147484226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7" r:id="rId9"/>
    <p:sldLayoutId id="2147484223" r:id="rId10"/>
    <p:sldLayoutId id="214748422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908050"/>
            <a:ext cx="7245350" cy="528955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endParaRPr lang="ru-RU" sz="7200" b="1" smtClean="0">
              <a:latin typeface="Times New Roman" pitchFamily="18" charset="0"/>
              <a:cs typeface="Times New Roman" pitchFamily="18" charset="0"/>
            </a:endParaRP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Площадь треугольника.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731838"/>
            <a:ext cx="7200900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r>
              <a:rPr lang="ru-RU" smtClean="0"/>
              <a:t>          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marL="44450" indent="0">
              <a:buFont typeface="Georgia" pitchFamily="18" charset="0"/>
              <a:buNone/>
            </a:pP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7</a:t>
            </a:r>
          </a:p>
          <a:p>
            <a:pPr marL="44450" indent="0">
              <a:buFont typeface="Georgia" pitchFamily="18" charset="0"/>
              <a:buNone/>
            </a:pP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21.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411413" y="1125538"/>
            <a:ext cx="3024187" cy="2303462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958013" cy="52181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r>
              <a:rPr lang="ru-RU" dirty="0" smtClean="0"/>
              <a:t>                           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44450" indent="0">
              <a:buFont typeface="Georgia" pitchFamily="18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30°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9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84438" y="1196975"/>
            <a:ext cx="3959225" cy="3024188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940425" y="3789363"/>
            <a:ext cx="215900" cy="431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731838"/>
            <a:ext cx="7272338" cy="52895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r>
              <a:rPr lang="ru-RU" smtClean="0"/>
              <a:t>     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4                            13</a:t>
            </a:r>
          </a:p>
          <a:p>
            <a:pPr marL="44450" indent="0">
              <a:buFont typeface="Georgia" pitchFamily="18" charset="0"/>
              <a:buNone/>
            </a:pP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15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Ответ:24.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692275" y="1628775"/>
            <a:ext cx="4824413" cy="2305050"/>
          </a:xfrm>
          <a:prstGeom prst="triangle">
            <a:avLst>
              <a:gd name="adj" fmla="val 1276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450" y="747713"/>
            <a:ext cx="7345363" cy="514667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S=24, r-?</a:t>
            </a: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r>
              <a:rPr lang="en-US" smtClean="0"/>
              <a:t>           </a:t>
            </a:r>
          </a:p>
          <a:p>
            <a:pPr marL="44450" indent="0">
              <a:buFont typeface="Georgia" pitchFamily="18" charset="0"/>
              <a:buNone/>
            </a:pPr>
            <a:r>
              <a:rPr lang="en-US" smtClean="0"/>
              <a:t>        </a:t>
            </a: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4                        13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r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15</a:t>
            </a: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1,5.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38338" y="2205038"/>
            <a:ext cx="4392612" cy="2087562"/>
          </a:xfrm>
          <a:prstGeom prst="triangle">
            <a:avLst>
              <a:gd name="adj" fmla="val 2102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411413" y="2636838"/>
            <a:ext cx="1692275" cy="1655762"/>
          </a:xfrm>
          <a:prstGeom prst="flowChartConnector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endCxn id="5" idx="4"/>
          </p:cNvCxnSpPr>
          <p:nvPr/>
        </p:nvCxnSpPr>
        <p:spPr>
          <a:xfrm>
            <a:off x="3257550" y="3465513"/>
            <a:ext cx="0" cy="82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57550" y="2708275"/>
            <a:ext cx="444500" cy="75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2484438" y="3087688"/>
            <a:ext cx="773112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860425"/>
            <a:ext cx="6884988" cy="514667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S=17,5   R-?</a:t>
            </a:r>
          </a:p>
          <a:p>
            <a:pPr marL="44450" indent="0">
              <a:buFont typeface="Georgia" pitchFamily="18" charset="0"/>
              <a:buNone/>
            </a:pPr>
            <a:endParaRPr lang="en-US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en-US" sz="7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en-US" sz="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 R      8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7</a:t>
            </a:r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4.</a:t>
            </a:r>
            <a:endParaRPr lang="en-US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835150" y="1916113"/>
            <a:ext cx="2808288" cy="2592387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79613" y="2133600"/>
            <a:ext cx="2520950" cy="1655763"/>
          </a:xfrm>
          <a:prstGeom prst="triangle">
            <a:avLst>
              <a:gd name="adj" fmla="val 2068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endCxn id="5" idx="2"/>
          </p:cNvCxnSpPr>
          <p:nvPr/>
        </p:nvCxnSpPr>
        <p:spPr>
          <a:xfrm flipH="1">
            <a:off x="1979613" y="3284538"/>
            <a:ext cx="1152525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flipH="1" flipV="1">
            <a:off x="2500313" y="2133600"/>
            <a:ext cx="631825" cy="1150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35313" y="3284538"/>
            <a:ext cx="13652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971550" y="731838"/>
            <a:ext cx="7488238" cy="52895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Най­ди­те пло­щадь тре­уголь­ни­ка, две сто­ро­ны ко­то­ро­го равны 8 и 12, а угол между ними равен 30°.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/>
              <a:t>                         А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В                    С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Ре­ше­ние.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Пло­щадь тре­уголь­ни­ка равна по­ло­ви­не про­из­ве­де­ния его сто­рон на синус угла между ними. По­это­му 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24.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/>
          </a:p>
        </p:txBody>
      </p:sp>
      <p:pic>
        <p:nvPicPr>
          <p:cNvPr id="20484" name="Picture 6" descr="44067c123fb498ee2fc14ebc200be1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4699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3098800" y="1773238"/>
            <a:ext cx="1296988" cy="1295400"/>
          </a:xfrm>
          <a:prstGeom prst="triangle">
            <a:avLst>
              <a:gd name="adj" fmla="val 1679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559675" cy="52181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тре­уголь­ни­ка со сто­ро­на­ми 9 и 6 про­ве­де­ны вы­со­ты к этим сто­ро­нам. Вы­со­та, про­ве­ден­ная к пер­вой сто­ро­не, равна 4. Чему равна вы­со­та, про­ве­ден­ная ко вто­рой стороне?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В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Н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К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Вы­ра­зим пло­щадь двумя спо­со­ба­ми:</a:t>
            </a:r>
          </a:p>
          <a:p>
            <a:pPr marL="44450" indent="0">
              <a:buFont typeface="Georgia" pitchFamily="18" charset="0"/>
              <a:buNone/>
            </a:pPr>
            <a:endParaRPr lang="ru-RU" sz="2000" dirty="0" smtClean="0"/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Тогда, 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6.</a:t>
            </a:r>
          </a:p>
        </p:txBody>
      </p:sp>
      <p:pic>
        <p:nvPicPr>
          <p:cNvPr id="21508" name="Picture 4" descr="http://reshuege.ru/formula/b2/b2cdb536b69f7062b85c253eca2a18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292600"/>
            <a:ext cx="3105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reshuege.ru/formula/88/88f227cc11d2020ef9dfe742aea4fd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084763"/>
            <a:ext cx="29733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2703513" y="1989138"/>
            <a:ext cx="1724025" cy="1295400"/>
          </a:xfrm>
          <a:prstGeom prst="triangle">
            <a:avLst>
              <a:gd name="adj" fmla="val 81563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 flipV="1">
            <a:off x="2703513" y="2852738"/>
            <a:ext cx="1652587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4"/>
          </p:cNvCxnSpPr>
          <p:nvPr/>
        </p:nvCxnSpPr>
        <p:spPr>
          <a:xfrm flipH="1" flipV="1">
            <a:off x="3565525" y="2492375"/>
            <a:ext cx="86201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272337" cy="52181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Пло­щадь тре­уголь­ни­ка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равна 4.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МE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сред­няя линия. Най­ди­те пло­щадь тре­уголь­ни­ка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Сред­няя линия от­се­ка­ет от тре­уголь­ни­ка по­доб­ный ему с ко­эф­фи­ци­ен­том по­до­бия 1/2. Пло­ща­ди по­доб­ных фигур от­но­сят­ся как квад­рат ко­эф­фи­ци­ен­та по­до­бия. Тогда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1.</a:t>
            </a:r>
          </a:p>
          <a:p>
            <a:pPr marL="44450" indent="0">
              <a:buFont typeface="Georgia" pitchFamily="18" charset="0"/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reshuege.ru/formula/6b/6b9d85c80ead46d8fc4f1c8ba9703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06925"/>
            <a:ext cx="21605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3132138" y="1700213"/>
            <a:ext cx="1800225" cy="1152525"/>
          </a:xfrm>
          <a:prstGeom prst="triangle">
            <a:avLst>
              <a:gd name="adj" fmla="val 7055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5"/>
          </p:cNvCxnSpPr>
          <p:nvPr/>
        </p:nvCxnSpPr>
        <p:spPr>
          <a:xfrm>
            <a:off x="3767138" y="2276475"/>
            <a:ext cx="9001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827088" y="731838"/>
            <a:ext cx="7345362" cy="514508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Угол при вер­ши­не, про­ти­во­ле­жа­щей ос­но­ва­нию рав­но­бед­рен­но­го тре­уголь­ни­ка, равен 150°. Бо­ко­вая сто­ро­на тре­уголь­ни­ка равна 20. Най­ди­те пло­щадь этого тре­уголь­ни­ка.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Пло­щадь тре­уголь­ни­ка равна по­ло­ви­не про­из­ве­де­ния его сто­рон на синус угла между ними. По­это­му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100.</a:t>
            </a:r>
          </a:p>
          <a:p>
            <a:pPr marL="44450" indent="0">
              <a:buFont typeface="Georgia" pitchFamily="18" charset="0"/>
              <a:buNone/>
            </a:pPr>
            <a:endParaRPr lang="ru-RU" sz="2000" dirty="0" smtClean="0"/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6" descr="http://reshuege.ru/formula/b8/b831d18067ec5e14cc8c314f73efe7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365625"/>
            <a:ext cx="504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2771775" y="1998663"/>
            <a:ext cx="3313113" cy="854075"/>
          </a:xfrm>
          <a:prstGeom prst="triangle">
            <a:avLst>
              <a:gd name="adj" fmla="val 4934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938" y="2320925"/>
            <a:ext cx="71437" cy="100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148263" y="2344738"/>
            <a:ext cx="144462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971550" y="731838"/>
            <a:ext cx="7200900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Пе­ри­метр тре­уголь­ни­ка равен 12, а ра­ди­ус впи­сан­ной окруж­но­сти равен 1. Най­ди­те пло­щадь этого тре­уголь­ни­ка.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С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                     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Ре­ше­ние.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Пло­щадь тре­уголь­ни­ка равна про­из­ве­де­нию его по­лу­пе­ри­мет­ра на ра­ди­ус впи­сан­ной окружности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6.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reshuege.ru/formula/8e/8e384202c49f7a1fe8b80851ba39b2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352925"/>
            <a:ext cx="34575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3059113" y="1628775"/>
            <a:ext cx="1441450" cy="1295400"/>
          </a:xfrm>
          <a:prstGeom prst="triangle">
            <a:avLst>
              <a:gd name="adj" fmla="val 66339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490913" y="2112963"/>
            <a:ext cx="808037" cy="792162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864394" y="908720"/>
            <a:ext cx="7272337" cy="5097462"/>
          </a:xfrm>
          <a:blipFill rotWithShape="1">
            <a:blip r:embed="rId2"/>
            <a:stretch>
              <a:fillRect r="-142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39863" y="3284538"/>
            <a:ext cx="3095625" cy="2232025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0"/>
          </p:cNvCxnSpPr>
          <p:nvPr/>
        </p:nvCxnSpPr>
        <p:spPr>
          <a:xfrm>
            <a:off x="2987675" y="3284538"/>
            <a:ext cx="0" cy="2232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87675" y="4184650"/>
            <a:ext cx="28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700338" y="5373688"/>
            <a:ext cx="28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sz="quarter" idx="13"/>
          </p:nvPr>
        </p:nvSpPr>
        <p:spPr>
          <a:xfrm>
            <a:off x="1042988" y="731838"/>
            <a:ext cx="7058025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Най­ди­те пло­щадь пря­мо­уголь­но­го тре­уголь­ни­ка, если его катет и ги­по­те­ну­за равны со­от­вет­ствен­но 6 и 10.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В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Ре­ше­ние.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Пло­щадь пря­мо­уголь­но­го тре­уголь­ни­ка равна по­ло­ви­не про­из­ве­де­ния его ка­те­тов. По тео­ре­ме Пи­фа­го­ра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 100 − 36 = 64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 8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 вто­рой катет. По­это­му</a:t>
            </a: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24.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reshuege.ru/formula/50/5009683a0a10a2519a0f279c0075ff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0863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>
            <a:off x="3132138" y="1628775"/>
            <a:ext cx="1990725" cy="863600"/>
          </a:xfrm>
          <a:prstGeom prst="rtTriangl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971550" y="731838"/>
            <a:ext cx="7200900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Най­ди­те пло­щадь тре­уголь­ни­ка, вер­ши­ны ко­то­ро­го имеют ко­ор­ди­на­ты (2; 2), (8; 10), (8; 8).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Ре­ше­ние.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Длина сто­ро­ны, со­еди­ня­ю­щий вер­ши­ны с ко­ор­ди­на­та­ми (8; 10) и (8; 8), равна 2. Вы­со­та, про­ве­ден­ная из вер­ши­ны с ко­ор­ди­на­та­ми (2; 2) к про­дол­же­нию этой сто­ро­ны, равна 6. По­это­му пло­щадь тре­уголь­ни­ка равна по­ло­ви­не про­из­ве­де­ния вы­со­ты на сто­ро­ну, к ко­то­рой она про­ве­де­на. По­это­му пло­щадь равна 6. 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6.</a:t>
            </a: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343775" cy="52181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пра­виль­ной тре­уголь­ной пи­ра­ми­де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SABC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се­ре­ди­на ребра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вер­ши­на. Из­вест­но, что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= 6, 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= 5. Най­ди­те пло­щадь бо­ко­вой по­верх­но­сти пи­ра­ми­ды.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L</a:t>
            </a:r>
          </a:p>
          <a:p>
            <a:pPr marL="44450" indent="0">
              <a:buFont typeface="Georgia" pitchFamily="18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A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Ре­ше­ние.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От­ре­зок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яв­ля­ет­ся ме­ди­а­ной пра­виль­но­го тре­уголь­ни­ка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зна­чит, и его вы­со­той. Бо­ко­вые грани пи­ра­ми­ды равны, по­это­му</a:t>
            </a:r>
          </a:p>
          <a:p>
            <a:pPr marL="44450" indent="0">
              <a:buFont typeface="Georgia" pitchFamily="18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45.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reshuege.ru/formula/f4/f4bdc07d4f5acc475a76d19ea0c1fb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941888"/>
            <a:ext cx="52212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859338" y="1962150"/>
            <a:ext cx="150812" cy="14795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827588" y="2806700"/>
            <a:ext cx="681037" cy="63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43438" y="2806700"/>
            <a:ext cx="215900" cy="63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10150" y="1962150"/>
            <a:ext cx="174625" cy="1162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2" name="Прямая соединительная линия 27661"/>
          <p:cNvCxnSpPr/>
          <p:nvPr/>
        </p:nvCxnSpPr>
        <p:spPr>
          <a:xfrm flipH="1">
            <a:off x="4643438" y="1962150"/>
            <a:ext cx="366712" cy="8445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4" name="Прямая соединительная линия 27663"/>
          <p:cNvCxnSpPr/>
          <p:nvPr/>
        </p:nvCxnSpPr>
        <p:spPr>
          <a:xfrm>
            <a:off x="5010150" y="1962150"/>
            <a:ext cx="498475" cy="8445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6" name="Прямая соединительная линия 27665"/>
          <p:cNvCxnSpPr/>
          <p:nvPr/>
        </p:nvCxnSpPr>
        <p:spPr>
          <a:xfrm>
            <a:off x="4643438" y="2806700"/>
            <a:ext cx="865187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731520"/>
                <a:ext cx="7344816" cy="5001736"/>
              </a:xfrm>
            </p:spPr>
            <p:txBody>
              <a:bodyPr/>
              <a:lstStyle/>
              <a:p>
                <a:pPr marL="46037" indent="0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 основания конуса с вершиной Р равен 6, а длина его образующей равна 7. На окружности основания конуса выбраны точки А и В, делящие окружность на две дуги, длины которых относятся как 1:2.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Постройте сечение конуса плоскостью, проходящей через точки А, В и Р.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Найдите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сечения конуса плоскостью АВР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037" indent="0">
                  <a:buNone/>
                </a:pP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endPara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           </a:t>
                </a:r>
              </a:p>
              <a:p>
                <a:pPr marL="46037" indent="0">
                  <a:buNone/>
                </a:pP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Пусть О – центр основания конуса, М – середина хорды АВ. Дуга АВ составляет треть окружности основания, поэтому угол АОВ равен 120° Равнобедренный треугольник АВР – искомое сечение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037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Треугольник АОВ равнобедренный, следовательно,                   АВ=2АМ=2АО·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АОВ</m:t>
                            </m:r>
                          </m:num>
                          <m:den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Отрезок РМ – высота треугольника АРВ, РМ=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АР</m:t>
                            </m:r>
                          </m:e>
                          <m:sup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АМ</m:t>
                            </m:r>
                          </m:e>
                          <m:sup>
                            <m:r>
                              <a:rPr lang="ru-RU" sz="1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22.</m:t>
                        </m:r>
                      </m:e>
                    </m:rad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Площадь искомого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РМ·АВ=3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66</m:t>
                        </m:r>
                      </m:e>
                    </m:rad>
                  </m:oMath>
                </a14:m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037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66</m:t>
                        </m:r>
                      </m:e>
                    </m:rad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endParaRPr lang="ru-RU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731520"/>
                <a:ext cx="7344816" cy="5001736"/>
              </a:xfrm>
              <a:blipFill rotWithShape="1">
                <a:blip r:embed="rId2"/>
                <a:stretch>
                  <a:fillRect t="-366" b="-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414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2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6" y="764704"/>
                <a:ext cx="7416824" cy="5361776"/>
              </a:xfrm>
            </p:spPr>
            <p:txBody>
              <a:bodyPr/>
              <a:lstStyle/>
              <a:p>
                <a:pPr marL="46037" indent="0">
                  <a:buNone/>
                </a:pP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Пло­щадь ос­но­ва­ния пра­виль­ной четырёхуголь­ной пи­ра­ми­ды SABCD равна 64.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По­строй­те пря­мую пе­ре­се­че­ния плос­ко­сти SAC и плос­ко­сти, про­хо­дя­щей через вер­ши­ну S этой пи­ра­ми­ды, се­ре­ди­ну сто­ро­ны АВ и центр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ос­но­ва­ния</a:t>
                </a:r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Най­ди­те пло­щадь бо­ко­вой по­верх­но­сти этой пи­ра­ми­ды, если пло­щадь се­че­ния пи­ра­ми­ды плос­ко­стью SAC равна 64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037" indent="0">
                  <a:buNone/>
                </a:pPr>
                <a:endParaRPr lang="ru-RU" sz="1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endParaRPr lang="ru-RU" sz="16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</a:p>
              <a:p>
                <a:pPr marL="46037" indent="0">
                  <a:buNone/>
                </a:pP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Сто­ро­на ос­но­ва­ния пи­ра­ми­ды равна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диа­го­наль ос­но­ва­ния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AC=8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2.</m:t>
                        </m:r>
                      </m:e>
                    </m:rad>
                  </m:oMath>
                </a14:m>
                <a:endParaRPr lang="ru-RU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вы­со­та пи­ра­ми­ды. Тогда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се­ре­ди­на ос­но­ва­ния пи­ра­ми­ды.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ис­ко­мая пря­мая.</a:t>
                </a:r>
              </a:p>
              <a:p>
                <a:pPr marL="46037" indent="0">
                  <a:buNone/>
                </a:pP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Пло­щадь се­че­ния, про­хо­дя­ще­го через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диа­го­наль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равна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AC·SH=64,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отку­да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2·64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8·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2.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вы­со­та грани 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SAB.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𝑆𝐻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𝐻𝑀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128+16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sz="1600" dirty="0" smtClean="0"/>
                  <a:t>. 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Сле­до­ва­тель­но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𝑆𝑀</m:t>
                        </m:r>
                        <m:r>
                          <a:rPr lang="en-US" sz="1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sz="1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𝑆𝐵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12·4=48.</a:t>
                </a: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Поэтому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600" b="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бок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=48·4=192.</a:t>
                </a:r>
                <a:endParaRPr lang="ru-RU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037" indent="0">
                  <a:buNone/>
                </a:pPr>
                <a:r>
                  <a:rPr lang="ru-RU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192. </a:t>
                </a:r>
              </a:p>
              <a:p>
                <a:pPr marL="46037" indent="0">
                  <a:buNone/>
                </a:pPr>
                <a:endParaRPr lang="ru-RU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6" y="764704"/>
                <a:ext cx="7416824" cy="5361776"/>
              </a:xfrm>
              <a:blipFill rotWithShape="1">
                <a:blip r:embed="rId2"/>
                <a:stretch>
                  <a:fillRect t="-341" b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5253"/>
            <a:ext cx="1368152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900113" y="787400"/>
            <a:ext cx="7632700" cy="51625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5612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1700808"/>
            <a:ext cx="58849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5289768"/>
          </a:xfrm>
        </p:spPr>
        <p:txBody>
          <a:bodyPr/>
          <a:lstStyle/>
          <a:p>
            <a:pPr marL="0" lvl="0" indent="0" algn="ctr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используемой литературы и ресурсов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1.ЕГЭ. Математика. Профильный уровень : типовые экзаменационные варианты: 36 вариантов /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ред.  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В. Ященко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М.: Издательство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«Национальное образование», 2016</a:t>
            </a:r>
          </a:p>
          <a:p>
            <a:pPr marL="342900" lvl="0" indent="-342900">
              <a:spcAft>
                <a:spcPct val="0"/>
              </a:spcAft>
              <a:buClr>
                <a:srgbClr val="0BD0D9"/>
              </a:buClr>
              <a:buSzPct val="95000"/>
              <a:buAutoNum type="arabicPeriod"/>
            </a:pP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mathege.ru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.reshuege.ru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958013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en-US" smtClean="0"/>
              <a:t>       </a:t>
            </a:r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r>
              <a:rPr lang="en-US" smtClean="0"/>
              <a:t>                           </a:t>
            </a:r>
            <a:r>
              <a:rPr lang="en-US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72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908720"/>
            <a:ext cx="3312368" cy="1687770"/>
          </a:xfrm>
          <a:prstGeom prst="rect">
            <a:avLst/>
          </a:prstGeom>
          <a:blipFill rotWithShape="1">
            <a:blip r:embed="rId2"/>
            <a:stretch>
              <a:fillRect l="-6998" r="-8656" b="-1444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2268538" y="2924175"/>
            <a:ext cx="3382962" cy="1800225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63713" y="3716338"/>
            <a:ext cx="360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quarter" idx="13"/>
          </p:nvPr>
        </p:nvSpPr>
        <p:spPr>
          <a:xfrm>
            <a:off x="466725" y="908050"/>
            <a:ext cx="7200900" cy="5218113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r>
              <a:rPr lang="en-US" smtClean="0"/>
              <a:t>                                </a:t>
            </a:r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r>
              <a:rPr lang="en-US" smtClean="0"/>
              <a:t>                         </a:t>
            </a:r>
            <a:r>
              <a:rPr lang="en-US" smtClean="0">
                <a:solidFill>
                  <a:srgbClr val="C00000"/>
                </a:solidFill>
              </a:rPr>
              <a:t>    </a:t>
            </a:r>
            <a:r>
              <a:rPr lang="en-US" smtClean="0"/>
              <a:t>              </a:t>
            </a:r>
            <a:endParaRPr lang="ru-RU" smtClean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908720"/>
            <a:ext cx="4536504" cy="1687450"/>
          </a:xfrm>
          <a:prstGeom prst="rect">
            <a:avLst/>
          </a:prstGeom>
          <a:blipFill rotWithShape="1">
            <a:blip r:embed="rId2"/>
            <a:stretch>
              <a:fillRect l="-10215" r="-8871" b="-1444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63713" y="3284538"/>
            <a:ext cx="3240087" cy="1800225"/>
          </a:xfrm>
          <a:prstGeom prst="triangle">
            <a:avLst>
              <a:gd name="adj" fmla="val 137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835150" y="2708275"/>
            <a:ext cx="433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563938" y="3644900"/>
            <a:ext cx="287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476375" y="5013325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059113" y="5084763"/>
            <a:ext cx="325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932363" y="5013325"/>
            <a:ext cx="576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500563" y="4797425"/>
            <a:ext cx="71437" cy="2873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416800" cy="536098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Формула Герона.</a:t>
            </a:r>
          </a:p>
          <a:p>
            <a:pPr marL="44450" indent="0" algn="ctr">
              <a:buFont typeface="Georgia" pitchFamily="18" charset="0"/>
              <a:buNone/>
            </a:pP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1340768"/>
            <a:ext cx="7128792" cy="1897314"/>
          </a:xfrm>
          <a:prstGeom prst="rect">
            <a:avLst/>
          </a:prstGeom>
          <a:blipFill rotWithShape="1">
            <a:blip r:embed="rId2"/>
            <a:stretch>
              <a:fillRect l="-3507" t="-1286" r="-3165" b="-675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92275" y="3357563"/>
            <a:ext cx="2735263" cy="2159000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92275" y="3789363"/>
            <a:ext cx="71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708400" y="3860800"/>
            <a:ext cx="35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843213" y="5373688"/>
            <a:ext cx="576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884988" cy="50736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052736"/>
            <a:ext cx="6696744" cy="1704249"/>
          </a:xfrm>
          <a:prstGeom prst="rect">
            <a:avLst/>
          </a:prstGeom>
          <a:blipFill rotWithShape="1">
            <a:blip r:embed="rId2"/>
            <a:stretch>
              <a:fillRect l="-6922" b="-143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051050" y="2924175"/>
            <a:ext cx="3168650" cy="2376488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805113" y="3608388"/>
            <a:ext cx="1660525" cy="1692275"/>
          </a:xfrm>
          <a:prstGeom prst="flowChartConnector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4"/>
          </p:cNvCxnSpPr>
          <p:nvPr/>
        </p:nvCxnSpPr>
        <p:spPr>
          <a:xfrm>
            <a:off x="3635375" y="4454525"/>
            <a:ext cx="0" cy="846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635375" y="4005263"/>
            <a:ext cx="720725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916238" y="4005263"/>
            <a:ext cx="719137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25"/>
          <p:cNvSpPr txBox="1">
            <a:spLocks noChangeArrowheads="1"/>
          </p:cNvSpPr>
          <p:nvPr/>
        </p:nvSpPr>
        <p:spPr bwMode="auto">
          <a:xfrm>
            <a:off x="2411413" y="3716338"/>
            <a:ext cx="393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Box 26"/>
          <p:cNvSpPr txBox="1">
            <a:spLocks noChangeArrowheads="1"/>
          </p:cNvSpPr>
          <p:nvPr/>
        </p:nvSpPr>
        <p:spPr bwMode="auto">
          <a:xfrm>
            <a:off x="4465638" y="3789363"/>
            <a:ext cx="538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TextBox 27"/>
          <p:cNvSpPr txBox="1">
            <a:spLocks noChangeArrowheads="1"/>
          </p:cNvSpPr>
          <p:nvPr/>
        </p:nvSpPr>
        <p:spPr bwMode="auto">
          <a:xfrm>
            <a:off x="3635375" y="4335463"/>
            <a:ext cx="36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TextBox 28"/>
          <p:cNvSpPr txBox="1">
            <a:spLocks noChangeArrowheads="1"/>
          </p:cNvSpPr>
          <p:nvPr/>
        </p:nvSpPr>
        <p:spPr bwMode="auto">
          <a:xfrm>
            <a:off x="3348038" y="5157788"/>
            <a:ext cx="28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sz="quarter" idx="13"/>
          </p:nvPr>
        </p:nvSpPr>
        <p:spPr>
          <a:xfrm>
            <a:off x="1042988" y="836613"/>
            <a:ext cx="6886575" cy="514508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en-US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024" y="980727"/>
            <a:ext cx="2952328" cy="1704249"/>
          </a:xfrm>
          <a:prstGeom prst="rect">
            <a:avLst/>
          </a:prstGeom>
          <a:blipFill rotWithShape="1">
            <a:blip r:embed="rId2"/>
            <a:stretch>
              <a:fillRect l="-15464" b="-143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1331913" y="2565400"/>
            <a:ext cx="2879725" cy="2951163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547813" y="2565400"/>
            <a:ext cx="2447925" cy="2232025"/>
          </a:xfrm>
          <a:prstGeom prst="triangl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71775" y="2565400"/>
            <a:ext cx="0" cy="147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2"/>
          </p:cNvCxnSpPr>
          <p:nvPr/>
        </p:nvCxnSpPr>
        <p:spPr>
          <a:xfrm flipV="1">
            <a:off x="1547813" y="4041775"/>
            <a:ext cx="1223962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4"/>
          </p:cNvCxnSpPr>
          <p:nvPr/>
        </p:nvCxnSpPr>
        <p:spPr>
          <a:xfrm flipH="1" flipV="1">
            <a:off x="2771775" y="4041775"/>
            <a:ext cx="1223963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1692275" y="3303588"/>
            <a:ext cx="35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3492500" y="3303588"/>
            <a:ext cx="35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2987675" y="3789363"/>
            <a:ext cx="39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2498725" y="4618038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3"/>
          </p:nvPr>
        </p:nvSpPr>
        <p:spPr>
          <a:xfrm>
            <a:off x="647700" y="722313"/>
            <a:ext cx="7561263" cy="54324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площадей подобных треугольников равно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250" y="1069975"/>
            <a:ext cx="568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квадрату коэффициента подобия.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1580402"/>
            <a:ext cx="4320480" cy="1824987"/>
          </a:xfrm>
          <a:prstGeom prst="rect">
            <a:avLst/>
          </a:prstGeom>
          <a:blipFill rotWithShape="1">
            <a:blip r:embed="rId2"/>
            <a:stretch>
              <a:fillRect b="-5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00113" y="3405188"/>
            <a:ext cx="3384550" cy="2184400"/>
          </a:xfrm>
          <a:prstGeom prst="triangle">
            <a:avLst>
              <a:gd name="adj" fmla="val 6190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1"/>
            <a:endCxn id="6" idx="5"/>
          </p:cNvCxnSpPr>
          <p:nvPr/>
        </p:nvCxnSpPr>
        <p:spPr>
          <a:xfrm>
            <a:off x="1947863" y="4497388"/>
            <a:ext cx="169068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792413" y="2708275"/>
            <a:ext cx="33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428750" y="4005263"/>
            <a:ext cx="519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3638550" y="4008438"/>
            <a:ext cx="360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515938" y="5507038"/>
            <a:ext cx="503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4140200" y="5481638"/>
            <a:ext cx="576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765175"/>
            <a:ext cx="7056437" cy="514508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44450" indent="0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44450" indent="0">
              <a:buFont typeface="Georgia" pitchFamily="18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20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476375" y="1125538"/>
            <a:ext cx="4032250" cy="3024187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3"/>
          </p:cNvCxnSpPr>
          <p:nvPr/>
        </p:nvCxnSpPr>
        <p:spPr>
          <a:xfrm>
            <a:off x="3492500" y="1125538"/>
            <a:ext cx="0" cy="30241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1164</TotalTime>
  <Words>752</Words>
  <Application>Microsoft Office PowerPoint</Application>
  <PresentationFormat>Экран (4:3)</PresentationFormat>
  <Paragraphs>226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Grey Wolf</dc:creator>
  <cp:lastModifiedBy>Надежда Пронская</cp:lastModifiedBy>
  <cp:revision>114</cp:revision>
  <dcterms:created xsi:type="dcterms:W3CDTF">2016-01-06T17:46:12Z</dcterms:created>
  <dcterms:modified xsi:type="dcterms:W3CDTF">2016-03-15T11:48:04Z</dcterms:modified>
</cp:coreProperties>
</file>