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7" r:id="rId1"/>
  </p:sldMasterIdLst>
  <p:sldIdLst>
    <p:sldId id="315" r:id="rId2"/>
    <p:sldId id="256" r:id="rId3"/>
    <p:sldId id="356" r:id="rId4"/>
    <p:sldId id="257" r:id="rId5"/>
    <p:sldId id="258" r:id="rId6"/>
    <p:sldId id="335" r:id="rId7"/>
    <p:sldId id="260" r:id="rId8"/>
    <p:sldId id="357" r:id="rId9"/>
    <p:sldId id="261" r:id="rId10"/>
    <p:sldId id="286" r:id="rId11"/>
    <p:sldId id="340" r:id="rId12"/>
    <p:sldId id="287" r:id="rId13"/>
    <p:sldId id="288" r:id="rId14"/>
    <p:sldId id="289" r:id="rId15"/>
    <p:sldId id="291" r:id="rId16"/>
    <p:sldId id="325" r:id="rId17"/>
    <p:sldId id="316" r:id="rId18"/>
    <p:sldId id="345" r:id="rId19"/>
    <p:sldId id="326" r:id="rId20"/>
    <p:sldId id="327" r:id="rId21"/>
    <p:sldId id="336" r:id="rId22"/>
    <p:sldId id="330" r:id="rId23"/>
    <p:sldId id="264" r:id="rId24"/>
    <p:sldId id="265" r:id="rId25"/>
    <p:sldId id="266" r:id="rId26"/>
    <p:sldId id="328" r:id="rId27"/>
    <p:sldId id="267" r:id="rId28"/>
    <p:sldId id="268" r:id="rId29"/>
    <p:sldId id="349" r:id="rId30"/>
    <p:sldId id="331" r:id="rId31"/>
    <p:sldId id="332" r:id="rId32"/>
    <p:sldId id="269" r:id="rId33"/>
    <p:sldId id="270" r:id="rId34"/>
    <p:sldId id="350" r:id="rId35"/>
    <p:sldId id="351" r:id="rId36"/>
    <p:sldId id="352" r:id="rId37"/>
    <p:sldId id="320" r:id="rId38"/>
    <p:sldId id="329" r:id="rId39"/>
    <p:sldId id="318" r:id="rId40"/>
    <p:sldId id="319" r:id="rId41"/>
    <p:sldId id="348" r:id="rId42"/>
    <p:sldId id="271" r:id="rId43"/>
    <p:sldId id="346" r:id="rId44"/>
    <p:sldId id="317" r:id="rId45"/>
    <p:sldId id="347" r:id="rId46"/>
    <p:sldId id="337" r:id="rId47"/>
    <p:sldId id="300" r:id="rId48"/>
    <p:sldId id="339" r:id="rId49"/>
    <p:sldId id="272" r:id="rId50"/>
    <p:sldId id="273" r:id="rId51"/>
    <p:sldId id="354" r:id="rId52"/>
    <p:sldId id="353" r:id="rId53"/>
    <p:sldId id="274" r:id="rId54"/>
    <p:sldId id="275" r:id="rId55"/>
    <p:sldId id="301" r:id="rId56"/>
    <p:sldId id="302" r:id="rId57"/>
    <p:sldId id="342" r:id="rId58"/>
    <p:sldId id="303" r:id="rId59"/>
    <p:sldId id="304" r:id="rId60"/>
    <p:sldId id="305" r:id="rId61"/>
    <p:sldId id="306" r:id="rId62"/>
    <p:sldId id="307" r:id="rId63"/>
    <p:sldId id="308" r:id="rId64"/>
    <p:sldId id="309" r:id="rId65"/>
    <p:sldId id="310" r:id="rId66"/>
    <p:sldId id="311" r:id="rId67"/>
    <p:sldId id="312" r:id="rId68"/>
    <p:sldId id="313" r:id="rId69"/>
    <p:sldId id="314" r:id="rId70"/>
    <p:sldId id="343" r:id="rId71"/>
    <p:sldId id="321" r:id="rId72"/>
    <p:sldId id="276" r:id="rId73"/>
    <p:sldId id="323" r:id="rId74"/>
    <p:sldId id="324" r:id="rId75"/>
    <p:sldId id="334" r:id="rId76"/>
    <p:sldId id="281" r:id="rId77"/>
    <p:sldId id="341" r:id="rId78"/>
    <p:sldId id="282" r:id="rId79"/>
    <p:sldId id="283" r:id="rId80"/>
    <p:sldId id="284" r:id="rId81"/>
    <p:sldId id="338" r:id="rId82"/>
    <p:sldId id="355" r:id="rId83"/>
    <p:sldId id="285" r:id="rId84"/>
    <p:sldId id="359" r:id="rId85"/>
    <p:sldId id="322" r:id="rId86"/>
    <p:sldId id="333" r:id="rId87"/>
    <p:sldId id="344" r:id="rId8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996600"/>
    <a:srgbClr val="A50021"/>
    <a:srgbClr val="FFCC66"/>
    <a:srgbClr val="336699"/>
    <a:srgbClr val="009999"/>
    <a:srgbClr val="CC9900"/>
    <a:srgbClr val="0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73" autoAdjust="0"/>
    <p:restoredTop sz="92919" autoAdjust="0"/>
  </p:normalViewPr>
  <p:slideViewPr>
    <p:cSldViewPr>
      <p:cViewPr varScale="1">
        <p:scale>
          <a:sx n="64" d="100"/>
          <a:sy n="64" d="100"/>
        </p:scale>
        <p:origin x="-787" y="-82"/>
      </p:cViewPr>
      <p:guideLst>
        <p:guide orient="horz" pos="39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ECC814F-30A2-42E8-8A5A-0B11312B9A54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D742B40-20B4-4223-9093-8088452005BD}">
      <dgm:prSet phldrT="[Текст]" custT="1"/>
      <dgm:spPr/>
      <dgm:t>
        <a:bodyPr/>
        <a:lstStyle/>
        <a:p>
          <a:r>
            <a:rPr lang="ru-RU" sz="2000" b="1" i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rPr>
            <a:t>славянофильство</a:t>
          </a:r>
          <a:endParaRPr lang="ru-RU" sz="2000" dirty="0"/>
        </a:p>
      </dgm:t>
    </dgm:pt>
    <dgm:pt modelId="{2C0B9BC1-12C1-462D-BDE4-756DFF11AAE5}" type="parTrans" cxnId="{4A99EC25-904C-48E2-B9C5-3C04D7D73E7B}">
      <dgm:prSet/>
      <dgm:spPr/>
      <dgm:t>
        <a:bodyPr/>
        <a:lstStyle/>
        <a:p>
          <a:endParaRPr lang="ru-RU"/>
        </a:p>
      </dgm:t>
    </dgm:pt>
    <dgm:pt modelId="{BDA45841-97D5-45C9-95CA-03FDBC209F30}" type="sibTrans" cxnId="{4A99EC25-904C-48E2-B9C5-3C04D7D73E7B}">
      <dgm:prSet/>
      <dgm:spPr/>
      <dgm:t>
        <a:bodyPr/>
        <a:lstStyle/>
        <a:p>
          <a:endParaRPr lang="ru-RU"/>
        </a:p>
      </dgm:t>
    </dgm:pt>
    <dgm:pt modelId="{B484A92A-52D0-4CC4-8A5F-7AABB0A590FD}">
      <dgm:prSet phldrT="[Текст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0" i="0" dirty="0" smtClean="0">
              <a:effectLst/>
              <a:latin typeface="Bookman Old Style" pitchFamily="18" charset="0"/>
            </a:rPr>
            <a:t>Национально-ориентированное, отчасти культурно-охранительное движение </a:t>
          </a:r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0" i="0" dirty="0" smtClean="0">
              <a:effectLst/>
              <a:latin typeface="Bookman Old Style" pitchFamily="18" charset="0"/>
            </a:rPr>
            <a:t>Своеобразие исторического опыта России,  развитое православное сознание народа</a:t>
          </a:r>
        </a:p>
        <a:p>
          <a:pPr defTabSz="1422400"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89AB7B69-3637-4805-B464-FDB8AAA91B91}" type="parTrans" cxnId="{50217196-A166-42DE-8573-D9B835BD47F9}">
      <dgm:prSet/>
      <dgm:spPr/>
      <dgm:t>
        <a:bodyPr/>
        <a:lstStyle/>
        <a:p>
          <a:endParaRPr lang="ru-RU"/>
        </a:p>
      </dgm:t>
    </dgm:pt>
    <dgm:pt modelId="{F859C2B5-580D-4D64-9592-FB2847BAC774}" type="sibTrans" cxnId="{50217196-A166-42DE-8573-D9B835BD47F9}">
      <dgm:prSet/>
      <dgm:spPr/>
      <dgm:t>
        <a:bodyPr/>
        <a:lstStyle/>
        <a:p>
          <a:endParaRPr lang="ru-RU"/>
        </a:p>
      </dgm:t>
    </dgm:pt>
    <dgm:pt modelId="{89A78263-34A3-42EE-98E3-E334E6E81FCB}">
      <dgm:prSet phldrT="[Текст]" custT="1"/>
      <dgm:spPr/>
      <dgm:t>
        <a:bodyPr/>
        <a:lstStyle/>
        <a:p>
          <a:r>
            <a:rPr lang="ru-RU" sz="2000" b="1" i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rPr>
            <a:t>западничество</a:t>
          </a:r>
          <a:endParaRPr lang="ru-RU" sz="2000" dirty="0"/>
        </a:p>
      </dgm:t>
    </dgm:pt>
    <dgm:pt modelId="{EA0E5A0A-D94D-45F6-9638-DFAFD040BCC1}" type="parTrans" cxnId="{6C405E73-60D1-4B08-B455-449971E30274}">
      <dgm:prSet/>
      <dgm:spPr/>
      <dgm:t>
        <a:bodyPr/>
        <a:lstStyle/>
        <a:p>
          <a:endParaRPr lang="ru-RU"/>
        </a:p>
      </dgm:t>
    </dgm:pt>
    <dgm:pt modelId="{6F3675A6-0EB6-4B9C-A596-4F36F25430FC}" type="sibTrans" cxnId="{6C405E73-60D1-4B08-B455-449971E30274}">
      <dgm:prSet/>
      <dgm:spPr/>
      <dgm:t>
        <a:bodyPr/>
        <a:lstStyle/>
        <a:p>
          <a:endParaRPr lang="ru-RU"/>
        </a:p>
      </dgm:t>
    </dgm:pt>
    <dgm:pt modelId="{B94ECE0D-F66B-42D1-B677-6D43816A4E44}">
      <dgm:prSet phldrT="[Текст]"/>
      <dgm:spPr/>
      <dgm:t>
        <a:bodyPr/>
        <a:lstStyle/>
        <a:p>
          <a:r>
            <a:rPr lang="ru-RU" dirty="0" err="1" smtClean="0">
              <a:latin typeface="Bookman Old Style" pitchFamily="18" charset="0"/>
            </a:rPr>
            <a:t>Модернизаторские</a:t>
          </a:r>
          <a:r>
            <a:rPr lang="ru-RU" dirty="0" smtClean="0">
              <a:latin typeface="Bookman Old Style" pitchFamily="18" charset="0"/>
            </a:rPr>
            <a:t> революционно – освободительские идеалы.</a:t>
          </a:r>
        </a:p>
        <a:p>
          <a:r>
            <a:rPr lang="ru-RU" dirty="0" smtClean="0">
              <a:latin typeface="Bookman Old Style" pitchFamily="18" charset="0"/>
            </a:rPr>
            <a:t>Расширение культурного кругозора России</a:t>
          </a:r>
          <a:endParaRPr lang="ru-RU" dirty="0">
            <a:latin typeface="Bookman Old Style" pitchFamily="18" charset="0"/>
          </a:endParaRPr>
        </a:p>
      </dgm:t>
    </dgm:pt>
    <dgm:pt modelId="{381342AC-1216-4695-BCA3-20149C450DFD}" type="parTrans" cxnId="{9D7D3317-576A-4737-A16B-776C7FD686A5}">
      <dgm:prSet/>
      <dgm:spPr/>
      <dgm:t>
        <a:bodyPr/>
        <a:lstStyle/>
        <a:p>
          <a:endParaRPr lang="ru-RU"/>
        </a:p>
      </dgm:t>
    </dgm:pt>
    <dgm:pt modelId="{DE47C431-830E-47E1-BCB9-392BA7152F17}" type="sibTrans" cxnId="{9D7D3317-576A-4737-A16B-776C7FD686A5}">
      <dgm:prSet/>
      <dgm:spPr/>
      <dgm:t>
        <a:bodyPr/>
        <a:lstStyle/>
        <a:p>
          <a:endParaRPr lang="ru-RU"/>
        </a:p>
      </dgm:t>
    </dgm:pt>
    <dgm:pt modelId="{A6BB95C4-8501-4C00-9143-FCFC6A441A74}" type="pres">
      <dgm:prSet presAssocID="{FECC814F-30A2-42E8-8A5A-0B11312B9A54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0BC5BA6-215D-4E3A-8289-AB6FD2DBF393}" type="pres">
      <dgm:prSet presAssocID="{2D742B40-20B4-4223-9093-8088452005BD}" presName="root" presStyleCnt="0"/>
      <dgm:spPr/>
    </dgm:pt>
    <dgm:pt modelId="{D7D91D1D-F861-4C94-8504-9E26465CD06B}" type="pres">
      <dgm:prSet presAssocID="{2D742B40-20B4-4223-9093-8088452005BD}" presName="rootComposite" presStyleCnt="0"/>
      <dgm:spPr/>
    </dgm:pt>
    <dgm:pt modelId="{5D02ADB0-7879-4CE2-8C38-9AC7887C001A}" type="pres">
      <dgm:prSet presAssocID="{2D742B40-20B4-4223-9093-8088452005BD}" presName="rootText" presStyleLbl="node1" presStyleIdx="0" presStyleCnt="2" custScaleX="288097" custLinFactNeighborX="40643" custLinFactNeighborY="-54334"/>
      <dgm:spPr/>
      <dgm:t>
        <a:bodyPr/>
        <a:lstStyle/>
        <a:p>
          <a:endParaRPr lang="ru-RU"/>
        </a:p>
      </dgm:t>
    </dgm:pt>
    <dgm:pt modelId="{4C32F346-1B77-43E8-B864-470ACE73B1D5}" type="pres">
      <dgm:prSet presAssocID="{2D742B40-20B4-4223-9093-8088452005BD}" presName="rootConnector" presStyleLbl="node1" presStyleIdx="0" presStyleCnt="2"/>
      <dgm:spPr/>
      <dgm:t>
        <a:bodyPr/>
        <a:lstStyle/>
        <a:p>
          <a:endParaRPr lang="ru-RU"/>
        </a:p>
      </dgm:t>
    </dgm:pt>
    <dgm:pt modelId="{09B83EF3-5C92-4B55-8B3A-29EBA0336CB8}" type="pres">
      <dgm:prSet presAssocID="{2D742B40-20B4-4223-9093-8088452005BD}" presName="childShape" presStyleCnt="0"/>
      <dgm:spPr/>
    </dgm:pt>
    <dgm:pt modelId="{6269BD2A-437B-4DF4-AAE3-57F045E262FA}" type="pres">
      <dgm:prSet presAssocID="{89AB7B69-3637-4805-B464-FDB8AAA91B91}" presName="Name13" presStyleLbl="parChTrans1D2" presStyleIdx="0" presStyleCnt="2"/>
      <dgm:spPr/>
      <dgm:t>
        <a:bodyPr/>
        <a:lstStyle/>
        <a:p>
          <a:endParaRPr lang="ru-RU"/>
        </a:p>
      </dgm:t>
    </dgm:pt>
    <dgm:pt modelId="{FEC14270-D32F-49CC-80A3-B7126CAC22EF}" type="pres">
      <dgm:prSet presAssocID="{B484A92A-52D0-4CC4-8A5F-7AABB0A590FD}" presName="childText" presStyleLbl="bgAcc1" presStyleIdx="0" presStyleCnt="2" custScaleX="563893" custScaleY="442496" custLinFactNeighborX="-38315" custLinFactNeighborY="121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9E5FE5-8143-4FAE-8C62-10D649AF5B3C}" type="pres">
      <dgm:prSet presAssocID="{89A78263-34A3-42EE-98E3-E334E6E81FCB}" presName="root" presStyleCnt="0"/>
      <dgm:spPr/>
    </dgm:pt>
    <dgm:pt modelId="{26C5DE61-1D83-40D1-9E5C-AD07CE9B3D92}" type="pres">
      <dgm:prSet presAssocID="{89A78263-34A3-42EE-98E3-E334E6E81FCB}" presName="rootComposite" presStyleCnt="0"/>
      <dgm:spPr/>
    </dgm:pt>
    <dgm:pt modelId="{6FBB5D4D-AD2F-4FF3-9A39-B31C4EC28728}" type="pres">
      <dgm:prSet presAssocID="{89A78263-34A3-42EE-98E3-E334E6E81FCB}" presName="rootText" presStyleLbl="node1" presStyleIdx="1" presStyleCnt="2" custScaleX="284292" custLinFactNeighborX="28728" custLinFactNeighborY="-40659"/>
      <dgm:spPr/>
      <dgm:t>
        <a:bodyPr/>
        <a:lstStyle/>
        <a:p>
          <a:endParaRPr lang="ru-RU"/>
        </a:p>
      </dgm:t>
    </dgm:pt>
    <dgm:pt modelId="{11CF4A69-3834-4420-BE08-456AF63F89E7}" type="pres">
      <dgm:prSet presAssocID="{89A78263-34A3-42EE-98E3-E334E6E81FCB}" presName="rootConnector" presStyleLbl="node1" presStyleIdx="1" presStyleCnt="2"/>
      <dgm:spPr/>
      <dgm:t>
        <a:bodyPr/>
        <a:lstStyle/>
        <a:p>
          <a:endParaRPr lang="ru-RU"/>
        </a:p>
      </dgm:t>
    </dgm:pt>
    <dgm:pt modelId="{3EFD4CCC-601A-4764-9233-6E06660B2CB6}" type="pres">
      <dgm:prSet presAssocID="{89A78263-34A3-42EE-98E3-E334E6E81FCB}" presName="childShape" presStyleCnt="0"/>
      <dgm:spPr/>
    </dgm:pt>
    <dgm:pt modelId="{DEAB6623-0D82-47CF-B8BF-DBAD8279D989}" type="pres">
      <dgm:prSet presAssocID="{381342AC-1216-4695-BCA3-20149C450DFD}" presName="Name13" presStyleLbl="parChTrans1D2" presStyleIdx="1" presStyleCnt="2"/>
      <dgm:spPr/>
      <dgm:t>
        <a:bodyPr/>
        <a:lstStyle/>
        <a:p>
          <a:endParaRPr lang="ru-RU"/>
        </a:p>
      </dgm:t>
    </dgm:pt>
    <dgm:pt modelId="{65E5A11A-6BBB-4EC2-898C-82BB7C58C82C}" type="pres">
      <dgm:prSet presAssocID="{B94ECE0D-F66B-42D1-B677-6D43816A4E44}" presName="childText" presStyleLbl="bgAcc1" presStyleIdx="1" presStyleCnt="2" custScaleX="425899" custScaleY="442496" custLinFactNeighborX="-35163" custLinFactNeighborY="121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0A703CB-969E-42CE-8A0C-AC9B0BB99A44}" type="presOf" srcId="{FECC814F-30A2-42E8-8A5A-0B11312B9A54}" destId="{A6BB95C4-8501-4C00-9143-FCFC6A441A74}" srcOrd="0" destOrd="0" presId="urn:microsoft.com/office/officeart/2005/8/layout/hierarchy3"/>
    <dgm:cxn modelId="{00E113E7-9A32-413A-A27F-2E68174F4046}" type="presOf" srcId="{381342AC-1216-4695-BCA3-20149C450DFD}" destId="{DEAB6623-0D82-47CF-B8BF-DBAD8279D989}" srcOrd="0" destOrd="0" presId="urn:microsoft.com/office/officeart/2005/8/layout/hierarchy3"/>
    <dgm:cxn modelId="{2748CA2B-F9C3-4D2D-8208-93420389C364}" type="presOf" srcId="{B484A92A-52D0-4CC4-8A5F-7AABB0A590FD}" destId="{FEC14270-D32F-49CC-80A3-B7126CAC22EF}" srcOrd="0" destOrd="0" presId="urn:microsoft.com/office/officeart/2005/8/layout/hierarchy3"/>
    <dgm:cxn modelId="{9D7D3317-576A-4737-A16B-776C7FD686A5}" srcId="{89A78263-34A3-42EE-98E3-E334E6E81FCB}" destId="{B94ECE0D-F66B-42D1-B677-6D43816A4E44}" srcOrd="0" destOrd="0" parTransId="{381342AC-1216-4695-BCA3-20149C450DFD}" sibTransId="{DE47C431-830E-47E1-BCB9-392BA7152F17}"/>
    <dgm:cxn modelId="{E04E165A-F27E-4B8C-9E88-3D0109BE6A98}" type="presOf" srcId="{89AB7B69-3637-4805-B464-FDB8AAA91B91}" destId="{6269BD2A-437B-4DF4-AAE3-57F045E262FA}" srcOrd="0" destOrd="0" presId="urn:microsoft.com/office/officeart/2005/8/layout/hierarchy3"/>
    <dgm:cxn modelId="{C4B9FCF9-1088-439D-8530-8A4CAB38E26D}" type="presOf" srcId="{B94ECE0D-F66B-42D1-B677-6D43816A4E44}" destId="{65E5A11A-6BBB-4EC2-898C-82BB7C58C82C}" srcOrd="0" destOrd="0" presId="urn:microsoft.com/office/officeart/2005/8/layout/hierarchy3"/>
    <dgm:cxn modelId="{4228CD7F-B54D-4321-8F5A-C905B4462512}" type="presOf" srcId="{2D742B40-20B4-4223-9093-8088452005BD}" destId="{5D02ADB0-7879-4CE2-8C38-9AC7887C001A}" srcOrd="0" destOrd="0" presId="urn:microsoft.com/office/officeart/2005/8/layout/hierarchy3"/>
    <dgm:cxn modelId="{4A99EC25-904C-48E2-B9C5-3C04D7D73E7B}" srcId="{FECC814F-30A2-42E8-8A5A-0B11312B9A54}" destId="{2D742B40-20B4-4223-9093-8088452005BD}" srcOrd="0" destOrd="0" parTransId="{2C0B9BC1-12C1-462D-BDE4-756DFF11AAE5}" sibTransId="{BDA45841-97D5-45C9-95CA-03FDBC209F30}"/>
    <dgm:cxn modelId="{80ABC301-A7B0-4635-9A6E-7C256A302322}" type="presOf" srcId="{2D742B40-20B4-4223-9093-8088452005BD}" destId="{4C32F346-1B77-43E8-B864-470ACE73B1D5}" srcOrd="1" destOrd="0" presId="urn:microsoft.com/office/officeart/2005/8/layout/hierarchy3"/>
    <dgm:cxn modelId="{255CDA23-0C26-4C9A-9481-0F88281811D7}" type="presOf" srcId="{89A78263-34A3-42EE-98E3-E334E6E81FCB}" destId="{6FBB5D4D-AD2F-4FF3-9A39-B31C4EC28728}" srcOrd="0" destOrd="0" presId="urn:microsoft.com/office/officeart/2005/8/layout/hierarchy3"/>
    <dgm:cxn modelId="{50217196-A166-42DE-8573-D9B835BD47F9}" srcId="{2D742B40-20B4-4223-9093-8088452005BD}" destId="{B484A92A-52D0-4CC4-8A5F-7AABB0A590FD}" srcOrd="0" destOrd="0" parTransId="{89AB7B69-3637-4805-B464-FDB8AAA91B91}" sibTransId="{F859C2B5-580D-4D64-9592-FB2847BAC774}"/>
    <dgm:cxn modelId="{6C405E73-60D1-4B08-B455-449971E30274}" srcId="{FECC814F-30A2-42E8-8A5A-0B11312B9A54}" destId="{89A78263-34A3-42EE-98E3-E334E6E81FCB}" srcOrd="1" destOrd="0" parTransId="{EA0E5A0A-D94D-45F6-9638-DFAFD040BCC1}" sibTransId="{6F3675A6-0EB6-4B9C-A596-4F36F25430FC}"/>
    <dgm:cxn modelId="{93AFF1CD-56CE-49CD-B617-2256CE7FBC6C}" type="presOf" srcId="{89A78263-34A3-42EE-98E3-E334E6E81FCB}" destId="{11CF4A69-3834-4420-BE08-456AF63F89E7}" srcOrd="1" destOrd="0" presId="urn:microsoft.com/office/officeart/2005/8/layout/hierarchy3"/>
    <dgm:cxn modelId="{BD64F59E-9A8E-4471-A563-F1178E61C488}" type="presParOf" srcId="{A6BB95C4-8501-4C00-9143-FCFC6A441A74}" destId="{D0BC5BA6-215D-4E3A-8289-AB6FD2DBF393}" srcOrd="0" destOrd="0" presId="urn:microsoft.com/office/officeart/2005/8/layout/hierarchy3"/>
    <dgm:cxn modelId="{B62EF5B8-769D-412A-83E8-5481A87FA029}" type="presParOf" srcId="{D0BC5BA6-215D-4E3A-8289-AB6FD2DBF393}" destId="{D7D91D1D-F861-4C94-8504-9E26465CD06B}" srcOrd="0" destOrd="0" presId="urn:microsoft.com/office/officeart/2005/8/layout/hierarchy3"/>
    <dgm:cxn modelId="{763AB28A-7AAD-4AE2-BDD3-2589A35B5E4E}" type="presParOf" srcId="{D7D91D1D-F861-4C94-8504-9E26465CD06B}" destId="{5D02ADB0-7879-4CE2-8C38-9AC7887C001A}" srcOrd="0" destOrd="0" presId="urn:microsoft.com/office/officeart/2005/8/layout/hierarchy3"/>
    <dgm:cxn modelId="{674E499B-01EA-415A-8785-FB2123A1C445}" type="presParOf" srcId="{D7D91D1D-F861-4C94-8504-9E26465CD06B}" destId="{4C32F346-1B77-43E8-B864-470ACE73B1D5}" srcOrd="1" destOrd="0" presId="urn:microsoft.com/office/officeart/2005/8/layout/hierarchy3"/>
    <dgm:cxn modelId="{A053CDA1-65BE-437E-968D-1944C231639E}" type="presParOf" srcId="{D0BC5BA6-215D-4E3A-8289-AB6FD2DBF393}" destId="{09B83EF3-5C92-4B55-8B3A-29EBA0336CB8}" srcOrd="1" destOrd="0" presId="urn:microsoft.com/office/officeart/2005/8/layout/hierarchy3"/>
    <dgm:cxn modelId="{FF2EF4DD-08C0-4F9A-8564-3D5A97C2186B}" type="presParOf" srcId="{09B83EF3-5C92-4B55-8B3A-29EBA0336CB8}" destId="{6269BD2A-437B-4DF4-AAE3-57F045E262FA}" srcOrd="0" destOrd="0" presId="urn:microsoft.com/office/officeart/2005/8/layout/hierarchy3"/>
    <dgm:cxn modelId="{61857EDC-5077-4D6D-9A01-9EBDBE572897}" type="presParOf" srcId="{09B83EF3-5C92-4B55-8B3A-29EBA0336CB8}" destId="{FEC14270-D32F-49CC-80A3-B7126CAC22EF}" srcOrd="1" destOrd="0" presId="urn:microsoft.com/office/officeart/2005/8/layout/hierarchy3"/>
    <dgm:cxn modelId="{4D07FFDE-C62C-4DA6-8AA7-ABEC926A7877}" type="presParOf" srcId="{A6BB95C4-8501-4C00-9143-FCFC6A441A74}" destId="{059E5FE5-8143-4FAE-8C62-10D649AF5B3C}" srcOrd="1" destOrd="0" presId="urn:microsoft.com/office/officeart/2005/8/layout/hierarchy3"/>
    <dgm:cxn modelId="{B5E4C7D9-BB78-4BF0-80CD-0B8DFCD6D87D}" type="presParOf" srcId="{059E5FE5-8143-4FAE-8C62-10D649AF5B3C}" destId="{26C5DE61-1D83-40D1-9E5C-AD07CE9B3D92}" srcOrd="0" destOrd="0" presId="urn:microsoft.com/office/officeart/2005/8/layout/hierarchy3"/>
    <dgm:cxn modelId="{3EEB38D9-8587-4F2C-B8EA-E7581E7D1386}" type="presParOf" srcId="{26C5DE61-1D83-40D1-9E5C-AD07CE9B3D92}" destId="{6FBB5D4D-AD2F-4FF3-9A39-B31C4EC28728}" srcOrd="0" destOrd="0" presId="urn:microsoft.com/office/officeart/2005/8/layout/hierarchy3"/>
    <dgm:cxn modelId="{42EDB137-5AA3-4445-A01E-1B99A3562FA0}" type="presParOf" srcId="{26C5DE61-1D83-40D1-9E5C-AD07CE9B3D92}" destId="{11CF4A69-3834-4420-BE08-456AF63F89E7}" srcOrd="1" destOrd="0" presId="urn:microsoft.com/office/officeart/2005/8/layout/hierarchy3"/>
    <dgm:cxn modelId="{F5A91430-5A5D-4D1A-A792-847A9BC9D44D}" type="presParOf" srcId="{059E5FE5-8143-4FAE-8C62-10D649AF5B3C}" destId="{3EFD4CCC-601A-4764-9233-6E06660B2CB6}" srcOrd="1" destOrd="0" presId="urn:microsoft.com/office/officeart/2005/8/layout/hierarchy3"/>
    <dgm:cxn modelId="{1F0FF120-761C-4D69-AD4D-DCA8E4912924}" type="presParOf" srcId="{3EFD4CCC-601A-4764-9233-6E06660B2CB6}" destId="{DEAB6623-0D82-47CF-B8BF-DBAD8279D989}" srcOrd="0" destOrd="0" presId="urn:microsoft.com/office/officeart/2005/8/layout/hierarchy3"/>
    <dgm:cxn modelId="{76288FA7-C756-4B11-B7F0-09C71411F3AD}" type="presParOf" srcId="{3EFD4CCC-601A-4764-9233-6E06660B2CB6}" destId="{65E5A11A-6BBB-4EC2-898C-82BB7C58C82C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D02ADB0-7879-4CE2-8C38-9AC7887C001A}">
      <dsp:nvSpPr>
        <dsp:cNvPr id="0" name=""/>
        <dsp:cNvSpPr/>
      </dsp:nvSpPr>
      <dsp:spPr>
        <a:xfrm>
          <a:off x="428600" y="0"/>
          <a:ext cx="3009960" cy="52238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u="sng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rPr>
            <a:t>славянофильство</a:t>
          </a:r>
          <a:endParaRPr lang="ru-RU" sz="2000" kern="1200" dirty="0"/>
        </a:p>
      </dsp:txBody>
      <dsp:txXfrm>
        <a:off x="428600" y="0"/>
        <a:ext cx="3009960" cy="522386"/>
      </dsp:txXfrm>
    </dsp:sp>
    <dsp:sp modelId="{6269BD2A-437B-4DF4-AAE3-57F045E262FA}">
      <dsp:nvSpPr>
        <dsp:cNvPr id="0" name=""/>
        <dsp:cNvSpPr/>
      </dsp:nvSpPr>
      <dsp:spPr>
        <a:xfrm>
          <a:off x="285721" y="522386"/>
          <a:ext cx="443875" cy="1562079"/>
        </a:xfrm>
        <a:custGeom>
          <a:avLst/>
          <a:gdLst/>
          <a:ahLst/>
          <a:cxnLst/>
          <a:rect l="0" t="0" r="0" b="0"/>
          <a:pathLst>
            <a:path>
              <a:moveTo>
                <a:pt x="443875" y="0"/>
              </a:moveTo>
              <a:lnTo>
                <a:pt x="0" y="156207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EC14270-D32F-49CC-80A3-B7126CAC22EF}">
      <dsp:nvSpPr>
        <dsp:cNvPr id="0" name=""/>
        <dsp:cNvSpPr/>
      </dsp:nvSpPr>
      <dsp:spPr>
        <a:xfrm>
          <a:off x="285721" y="928695"/>
          <a:ext cx="4713123" cy="231154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0" i="0" kern="1200" dirty="0" smtClean="0">
              <a:effectLst/>
              <a:latin typeface="Bookman Old Style" pitchFamily="18" charset="0"/>
            </a:rPr>
            <a:t>Национально-ориентированное, отчасти культурно-охранительное движение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0" i="0" kern="1200" dirty="0" smtClean="0">
              <a:effectLst/>
              <a:latin typeface="Bookman Old Style" pitchFamily="18" charset="0"/>
            </a:rPr>
            <a:t>Своеобразие исторического опыта России,  развитое православное сознание народа</a:t>
          </a:r>
        </a:p>
        <a:p>
          <a:pPr lvl="0" defTabSz="1422400">
            <a:spcBef>
              <a:spcPct val="0"/>
            </a:spcBef>
            <a:spcAft>
              <a:spcPct val="35000"/>
            </a:spcAft>
          </a:pPr>
          <a:endParaRPr lang="ru-RU" kern="1200" dirty="0"/>
        </a:p>
      </dsp:txBody>
      <dsp:txXfrm>
        <a:off x="285721" y="928695"/>
        <a:ext cx="4713123" cy="2311540"/>
      </dsp:txXfrm>
    </dsp:sp>
    <dsp:sp modelId="{6FBB5D4D-AD2F-4FF3-9A39-B31C4EC28728}">
      <dsp:nvSpPr>
        <dsp:cNvPr id="0" name=""/>
        <dsp:cNvSpPr/>
      </dsp:nvSpPr>
      <dsp:spPr>
        <a:xfrm>
          <a:off x="5286383" y="1"/>
          <a:ext cx="2970207" cy="52238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u="sng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rPr>
            <a:t>западничество</a:t>
          </a:r>
          <a:endParaRPr lang="ru-RU" sz="2000" kern="1200" dirty="0"/>
        </a:p>
      </dsp:txBody>
      <dsp:txXfrm>
        <a:off x="5286383" y="1"/>
        <a:ext cx="2970207" cy="522386"/>
      </dsp:txXfrm>
    </dsp:sp>
    <dsp:sp modelId="{DEAB6623-0D82-47CF-B8BF-DBAD8279D989}">
      <dsp:nvSpPr>
        <dsp:cNvPr id="0" name=""/>
        <dsp:cNvSpPr/>
      </dsp:nvSpPr>
      <dsp:spPr>
        <a:xfrm>
          <a:off x="5286383" y="522388"/>
          <a:ext cx="297020" cy="1562077"/>
        </a:xfrm>
        <a:custGeom>
          <a:avLst/>
          <a:gdLst/>
          <a:ahLst/>
          <a:cxnLst/>
          <a:rect l="0" t="0" r="0" b="0"/>
          <a:pathLst>
            <a:path>
              <a:moveTo>
                <a:pt x="297020" y="0"/>
              </a:moveTo>
              <a:lnTo>
                <a:pt x="0" y="156207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E5A11A-6BBB-4EC2-898C-82BB7C58C82C}">
      <dsp:nvSpPr>
        <dsp:cNvPr id="0" name=""/>
        <dsp:cNvSpPr/>
      </dsp:nvSpPr>
      <dsp:spPr>
        <a:xfrm>
          <a:off x="5286383" y="928695"/>
          <a:ext cx="3559743" cy="231154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err="1" smtClean="0">
              <a:latin typeface="Bookman Old Style" pitchFamily="18" charset="0"/>
            </a:rPr>
            <a:t>Модернизаторские</a:t>
          </a:r>
          <a:r>
            <a:rPr lang="ru-RU" sz="2100" kern="1200" dirty="0" smtClean="0">
              <a:latin typeface="Bookman Old Style" pitchFamily="18" charset="0"/>
            </a:rPr>
            <a:t> революционно – освободительские идеалы.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latin typeface="Bookman Old Style" pitchFamily="18" charset="0"/>
            </a:rPr>
            <a:t>Расширение культурного кругозора России</a:t>
          </a:r>
          <a:endParaRPr lang="ru-RU" sz="2100" kern="1200" dirty="0">
            <a:latin typeface="Bookman Old Style" pitchFamily="18" charset="0"/>
          </a:endParaRPr>
        </a:p>
      </dsp:txBody>
      <dsp:txXfrm>
        <a:off x="5286383" y="928695"/>
        <a:ext cx="3559743" cy="23115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 3"/>
          <p:cNvSpPr/>
          <p:nvPr/>
        </p:nvSpPr>
        <p:spPr>
          <a:xfrm rot="16200000">
            <a:off x="7553325" y="5254626"/>
            <a:ext cx="1893887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1863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49913"/>
            <a:ext cx="5791200" cy="365125"/>
          </a:xfrm>
        </p:spPr>
        <p:txBody>
          <a:bodyPr tIns="0" bIns="0"/>
          <a:lstStyle>
            <a:lvl1pPr algn="r">
              <a:defRPr sz="1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1525" y="5753100"/>
            <a:ext cx="503238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C8453F25-4963-4589-9851-7A5830DDE8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4F29BB-9C56-4A21-B643-032BB3BA73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206C2-7F57-4ABF-9891-296D09AA1E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xfrm>
            <a:off x="533400" y="6248400"/>
            <a:ext cx="2057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xfrm>
            <a:off x="32385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64ADE0-8ECA-450A-A564-AF183916BE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xfrm>
            <a:off x="533400" y="6248400"/>
            <a:ext cx="2057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xfrm>
            <a:off x="32385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7E5AF4-D833-4C18-BCF6-22ADF7BF43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075" y="6480175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59263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6402B5-1EBE-467C-97C5-8C4398D8C5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gradFill rotWithShape="1">
          <a:gsLst>
            <a:gs pos="0">
              <a:srgbClr val="000000"/>
            </a:gs>
            <a:gs pos="60001">
              <a:srgbClr val="000000"/>
            </a:gs>
            <a:gs pos="100000">
              <a:srgbClr val="6C6C6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 flipV="1">
            <a:off x="6350" y="6350"/>
            <a:ext cx="9131300" cy="6837363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Равнобедренный треугольник 4"/>
          <p:cNvSpPr/>
          <p:nvPr/>
        </p:nvSpPr>
        <p:spPr>
          <a:xfrm rot="5400000" flipV="1">
            <a:off x="7553325" y="309563"/>
            <a:ext cx="1893888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0800000">
            <a:off x="6469063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5" y="6481763"/>
            <a:ext cx="4260850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0263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8CBD60-CE10-45DA-A6E1-F359F22B51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11D1B-903D-49AE-8A0E-46D995D210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04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608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838" y="6483350"/>
            <a:ext cx="503237" cy="3016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047D67B5-4B33-4E52-A47C-7BE44E998B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A3F698-7D17-40F7-9DE9-499B7424A0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BBC7B8-5CEE-4139-8016-F24878CA7C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563" y="6556375"/>
            <a:ext cx="21336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063" y="6556375"/>
            <a:ext cx="51435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5" y="6556375"/>
            <a:ext cx="503238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4A760904-A465-4AD4-9B2A-DA50039514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Pr>
        <a:gradFill rotWithShape="1">
          <a:gsLst>
            <a:gs pos="0">
              <a:srgbClr val="000000"/>
            </a:gs>
            <a:gs pos="60001">
              <a:srgbClr val="000000"/>
            </a:gs>
            <a:gs pos="100000">
              <a:srgbClr val="6C6C6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700" y="6556375"/>
            <a:ext cx="210185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69988" y="6557963"/>
            <a:ext cx="4948237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6900" y="6556375"/>
            <a:ext cx="366713" cy="301625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4F903A42-E70D-4D68-9DAC-FE52583AD1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474747"/>
            </a:gs>
            <a:gs pos="60001">
              <a:srgbClr val="626262"/>
            </a:gs>
            <a:gs pos="100000">
              <a:srgbClr val="8C8C8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6350" y="14288"/>
            <a:ext cx="9131300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9063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838" y="6481763"/>
            <a:ext cx="503237" cy="3016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3C310631-3EF4-4C7C-99B0-6C13FA09CD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90" r:id="rId1"/>
    <p:sldLayoutId id="2147484091" r:id="rId2"/>
    <p:sldLayoutId id="2147484092" r:id="rId3"/>
    <p:sldLayoutId id="2147484085" r:id="rId4"/>
    <p:sldLayoutId id="2147484093" r:id="rId5"/>
    <p:sldLayoutId id="2147484086" r:id="rId6"/>
    <p:sldLayoutId id="2147484087" r:id="rId7"/>
    <p:sldLayoutId id="2147484094" r:id="rId8"/>
    <p:sldLayoutId id="2147484095" r:id="rId9"/>
    <p:sldLayoutId id="2147484088" r:id="rId10"/>
    <p:sldLayoutId id="2147484089" r:id="rId11"/>
    <p:sldLayoutId id="2147484096" r:id="rId12"/>
    <p:sldLayoutId id="2147484097" r:id="rId1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3" grpId="0" build="p"/>
    </p:bldLst>
  </p:timing>
  <p:txStyles>
    <p:titleStyle>
      <a:lvl1pPr marL="484188" indent="-484188" algn="l" rtl="0" eaLnBrk="0" fontAlgn="base" hangingPunct="0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FF5C9C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2pPr>
      <a:lvl3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3pPr>
      <a:lvl4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4pPr>
      <a:lvl5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5pPr>
      <a:lvl6pPr marL="9413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6pPr>
      <a:lvl7pPr marL="13985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7pPr>
      <a:lvl8pPr marL="18557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8pPr>
      <a:lvl9pPr marL="23129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9pPr>
    </p:titleStyle>
    <p:bodyStyle>
      <a:lvl1pPr marL="447675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eaLnBrk="0" fontAlgn="base" hangingPunct="0">
        <a:spcBef>
          <a:spcPct val="20000"/>
        </a:spcBef>
        <a:spcAft>
          <a:spcPct val="0"/>
        </a:spcAft>
        <a:buClr>
          <a:srgbClr val="FF90B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hyperlink" Target="http://licey102.k26.ru/costume/IMAGES/Gallery/23a631.jp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elygorod.ru/img2/RusskieKartinki/Used/262ullovKP_PtOOrlovDavydGTG.jpg" TargetMode="Externa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hyperlink" Target="http://ru.wikipedia.org/wiki/&#208;&#152;&#208;&#183;&#208;&#190;&#208;&#177;&#209;&#128;&#208;&#176;&#208;&#182;&#208;&#181;&#208;&#189;&#208;&#184;&#208;&#181;:Lighthouse_St.Pg.JPG" TargetMode="Externa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4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slideLayout" Target="../slideLayouts/slideLayout12.xml"/><Relationship Id="rId1" Type="http://schemas.openxmlformats.org/officeDocument/2006/relationships/audio" Target="file:///F:\&#1056;&#1040;&#1041;&#1054;&#1058;&#1040;\&#1048;&#1047;&#1054;%20&#1054;&#1041;&#1046;\5%20&#1085;&#1072;&#1091;&#1095;&#1085;&#1086;%20&#1084;&#1077;&#1090;&#1086;&#1076;%20&#1088;&#1072;&#1073;&#1086;&#1090;&#1072;\&#1084;&#1086;&#1077;%20&#1087;&#1086;&#1088;&#1090;&#1092;&#1086;&#1083;&#1080;&#1086;\&#1057;&#1054;&#1064;%20&#8470;%203%20&#1051;.&#1040;.&#1056;&#1086;&#1075;&#1091;&#1076;&#1077;&#1077;&#1074;&#1072;%20&#1052;&#1061;&#1050;%201%20&#1055;&#1054;&#1051;%2019%20&#1042;&#1045;&#1050;&#1040;\&#1056;&#1086;&#1075;&#1091;&#1076;&#1077;&#1077;&#1074;&#1072;\&#1043;&#1083;&#1080;&#1085;&#1082;&#1072;%20&#1046;&#1080;&#1079;&#1085;&#1100;%20&#1079;&#1072;%20&#1094;&#1072;&#1088;&#1103;.%20&#1074;&#1072;&#1083;&#1100;&#1089;.wav" TargetMode="External"/><Relationship Id="rId4" Type="http://schemas.openxmlformats.org/officeDocument/2006/relationships/image" Target="../media/image78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slideLayout" Target="../slideLayouts/slideLayout13.xml"/><Relationship Id="rId1" Type="http://schemas.openxmlformats.org/officeDocument/2006/relationships/audio" Target="file:///F:\&#1056;&#1040;&#1041;&#1054;&#1058;&#1040;\&#1048;&#1047;&#1054;%20&#1054;&#1041;&#1046;\5%20&#1085;&#1072;&#1091;&#1095;&#1085;&#1086;%20&#1084;&#1077;&#1090;&#1086;&#1076;%20&#1088;&#1072;&#1073;&#1086;&#1090;&#1072;\&#1084;&#1086;&#1077;%20&#1087;&#1086;&#1088;&#1090;&#1092;&#1086;&#1083;&#1080;&#1086;\&#1057;&#1054;&#1064;%20&#8470;%203%20&#1051;.&#1040;.&#1056;&#1086;&#1075;&#1091;&#1076;&#1077;&#1077;&#1074;&#1072;%20&#1052;&#1061;&#1050;%201%20&#1055;&#1054;&#1051;%2019%20&#1042;&#1045;&#1050;&#1040;\&#1056;&#1086;&#1075;&#1091;&#1076;&#1077;&#1077;&#1074;&#1072;\&#1044;&#1072;&#1088;&#1075;&#1086;&#1084;&#1099;&#1078;&#1089;&#1082;&#1080;&#1081;.%20&#1056;&#1086;&#1084;&#1072;&#1085;&#1089;%20&#1085;&#1072;%20&#1089;&#1090;&#1080;&#1093;&#1080;%20&#1055;&#1091;&#1096;&#1082;&#1080;&#1085;&#1072;.wav" TargetMode="External"/><Relationship Id="rId4" Type="http://schemas.openxmlformats.org/officeDocument/2006/relationships/image" Target="../media/image81.pn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>
          <a:xfrm>
            <a:off x="541338" y="776288"/>
            <a:ext cx="8061325" cy="147002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marL="0" indent="484188" eaLnBrk="1" hangingPunct="1">
              <a:defRPr/>
            </a:pPr>
            <a:endParaRPr lang="ru-RU" smtClean="0">
              <a:ln>
                <a:noFill/>
              </a:ln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024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1338" y="2249488"/>
            <a:ext cx="8061325" cy="1752600"/>
          </a:xfrm>
        </p:spPr>
        <p:txBody>
          <a:bodyPr/>
          <a:lstStyle/>
          <a:p>
            <a:pPr marR="0" eaLnBrk="1" hangingPunct="1">
              <a:spcBef>
                <a:spcPct val="0"/>
              </a:spcBef>
            </a:pPr>
            <a:endParaRPr lang="ru-RU" smtClean="0">
              <a:ln>
                <a:noFill/>
              </a:ln>
              <a:solidFill>
                <a:srgbClr val="FFFFFF"/>
              </a:solidFill>
            </a:endParaRPr>
          </a:p>
        </p:txBody>
      </p:sp>
      <p:pic>
        <p:nvPicPr>
          <p:cNvPr id="307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3400425" cy="41338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285728"/>
            <a:ext cx="2897708" cy="411678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3143240" y="2095467"/>
            <a:ext cx="3429024" cy="476253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0247" name="Rectangle 6"/>
          <p:cNvSpPr>
            <a:spLocks noChangeArrowheads="1"/>
          </p:cNvSpPr>
          <p:nvPr/>
        </p:nvSpPr>
        <p:spPr bwMode="auto">
          <a:xfrm>
            <a:off x="214313" y="4500563"/>
            <a:ext cx="2928937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2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долго буду тем любезен я народу,</a:t>
            </a:r>
            <a:endParaRPr lang="ru-RU" b="1"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2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чувства добрые я лирой пробуждал.</a:t>
            </a:r>
            <a:endParaRPr lang="ru-RU" b="1"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2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А.С.Пушкин.</a:t>
            </a:r>
            <a:endParaRPr lang="ru-RU" b="1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473075"/>
            <a:ext cx="8153400" cy="723900"/>
          </a:xfrm>
        </p:spPr>
        <p:txBody>
          <a:bodyPr>
            <a:normAutofit fontScale="90000"/>
          </a:bodyPr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Александр Сергеевич </a:t>
            </a:r>
            <a:r>
              <a:rPr lang="ru-RU" b="1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Пушкин</a:t>
            </a:r>
            <a:endParaRPr lang="ru-RU" smtClean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3857625" y="1844675"/>
            <a:ext cx="5143500" cy="41211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1800" dirty="0" err="1" smtClean="0"/>
              <a:t>Алекса́ндр</a:t>
            </a:r>
            <a:r>
              <a:rPr lang="ru-RU" sz="1800" dirty="0" smtClean="0"/>
              <a:t> </a:t>
            </a:r>
            <a:r>
              <a:rPr lang="ru-RU" sz="1800" dirty="0" err="1" smtClean="0"/>
              <a:t>Серге́евич</a:t>
            </a:r>
            <a:r>
              <a:rPr lang="ru-RU" sz="1800" dirty="0" smtClean="0"/>
              <a:t> </a:t>
            </a:r>
            <a:r>
              <a:rPr lang="ru-RU" sz="1800" dirty="0" err="1" smtClean="0"/>
              <a:t>Пу́шкин</a:t>
            </a:r>
            <a:r>
              <a:rPr lang="ru-RU" sz="1800" dirty="0" smtClean="0"/>
              <a:t> родился 26 мая 1799 г. в Москве. — русский</a:t>
            </a:r>
            <a:r>
              <a:rPr lang="ru-RU" sz="1800" b="1" dirty="0" smtClean="0"/>
              <a:t> поэт, драматург и прозаик</a:t>
            </a:r>
            <a:r>
              <a:rPr lang="ru-RU" sz="1800" dirty="0" smtClean="0"/>
              <a:t>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800" dirty="0" smtClean="0"/>
              <a:t>     Александр Сергеевич Пушкин имеет репутацию великого или величайшего русского поэта. Пушкин рассматривается как создатель современного русского литературного языка.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1800" dirty="0" smtClean="0"/>
              <a:t>Он автор романа в стихах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dirty="0" smtClean="0"/>
              <a:t>     «Евгений Онегин»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/>
              <a:t>В его творчестве во всей полноте и глубине раскрылась </a:t>
            </a:r>
            <a:r>
              <a:rPr lang="ru-RU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сокровищница национального духовного опыта русского </a:t>
            </a:r>
            <a:r>
              <a:rPr lang="ru-RU" sz="2000" b="1" dirty="0" smtClean="0"/>
              <a:t>народа, богатство и красота родного языка</a:t>
            </a:r>
          </a:p>
        </p:txBody>
      </p:sp>
      <p:sp>
        <p:nvSpPr>
          <p:cNvPr id="17412" name="AutoShape 5" descr="9k=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7413" name="Picture 7" descr="ANd9GcSCzBgKU5ZFIYf9fGOPpJxq_djJm9C4bF_7mTqjbjyyNJlUBISCq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323975"/>
            <a:ext cx="3314700" cy="397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1843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57250"/>
            <a:ext cx="9158288" cy="483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Михаил Юрьевич </a:t>
            </a:r>
            <a:r>
              <a:rPr lang="ru-RU" b="1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Лермонтов</a:t>
            </a:r>
            <a:endParaRPr lang="ru-RU" smtClean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427538" y="1000125"/>
            <a:ext cx="4259262" cy="4892675"/>
          </a:xfrm>
        </p:spPr>
        <p:txBody>
          <a:bodyPr/>
          <a:lstStyle/>
          <a:p>
            <a:pPr eaLnBrk="1" hangingPunct="1">
              <a:defRPr/>
            </a:pPr>
            <a:r>
              <a:rPr lang="ru-RU" sz="1800" dirty="0" smtClean="0"/>
              <a:t> — русский поэт, </a:t>
            </a:r>
          </a:p>
          <a:p>
            <a:pPr eaLnBrk="1" hangingPunct="1">
              <a:defRPr/>
            </a:pPr>
            <a:r>
              <a:rPr lang="ru-RU" sz="1800" dirty="0" smtClean="0"/>
              <a:t>Прозаик, драматург,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800" dirty="0" smtClean="0"/>
              <a:t>     художник, офицер.</a:t>
            </a:r>
          </a:p>
          <a:p>
            <a:pPr eaLnBrk="1" hangingPunct="1">
              <a:defRPr/>
            </a:pPr>
            <a:r>
              <a:rPr lang="ru-RU" sz="1800" dirty="0" smtClean="0"/>
              <a:t>Написал знаменитый роман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800" dirty="0" smtClean="0"/>
              <a:t>    «Герой нашего времени».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1800" dirty="0" smtClean="0"/>
          </a:p>
          <a:p>
            <a:pPr eaLnBrk="1" hangingPunct="1">
              <a:defRPr/>
            </a:pPr>
            <a:r>
              <a:rPr lang="ru-RU" sz="1800" dirty="0" smtClean="0"/>
              <a:t>За стихотворение «Смерть поэта» был отправлен в ссылку на Кавказ</a:t>
            </a:r>
          </a:p>
          <a:p>
            <a:pPr eaLnBrk="1" hangingPunct="1">
              <a:defRPr/>
            </a:pPr>
            <a:r>
              <a:rPr lang="ru-RU" sz="1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Лирические, исторические, гражданские, философские, религиозные мотивы</a:t>
            </a:r>
          </a:p>
          <a:p>
            <a:pPr eaLnBrk="1" hangingPunct="1">
              <a:defRPr/>
            </a:pPr>
            <a:endParaRPr lang="ru-RU" sz="1800" dirty="0" smtClean="0"/>
          </a:p>
        </p:txBody>
      </p:sp>
      <p:sp>
        <p:nvSpPr>
          <p:cNvPr id="19460" name="AutoShape 5" descr="Z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9461" name="Picture 7" descr="ANd9GcTeYvWPWVhSaBwI0W3DEQA184CcCJtI8dVqft1S37xO0lXqApU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2060575"/>
            <a:ext cx="3036887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30700" y="5000625"/>
            <a:ext cx="481330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8793689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Расцвет русской романтической литературы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473075"/>
            <a:ext cx="8153400" cy="723900"/>
          </a:xfrm>
        </p:spPr>
        <p:txBody>
          <a:bodyPr>
            <a:normAutofit fontScale="90000"/>
          </a:bodyPr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Николай Васильевич </a:t>
            </a:r>
            <a:r>
              <a:rPr lang="ru-RU" b="1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Гоголь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4357688" y="1143000"/>
            <a:ext cx="4500562" cy="5286375"/>
          </a:xfrm>
        </p:spPr>
        <p:txBody>
          <a:bodyPr>
            <a:normAutofit fontScale="92500" lnSpcReduction="10000"/>
          </a:bodyPr>
          <a:lstStyle/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000" dirty="0" err="1" smtClean="0"/>
              <a:t>Никола́й</a:t>
            </a:r>
            <a:r>
              <a:rPr lang="ru-RU" sz="2000" dirty="0" smtClean="0"/>
              <a:t> </a:t>
            </a:r>
            <a:r>
              <a:rPr lang="ru-RU" sz="2000" dirty="0" err="1" smtClean="0"/>
              <a:t>Васи́льевич</a:t>
            </a:r>
            <a:r>
              <a:rPr lang="ru-RU" sz="2000" dirty="0" smtClean="0"/>
              <a:t> </a:t>
            </a:r>
            <a:r>
              <a:rPr lang="ru-RU" sz="2000" dirty="0" err="1" smtClean="0"/>
              <a:t>Го́голь</a:t>
            </a:r>
            <a:r>
              <a:rPr lang="ru-RU" sz="2000" dirty="0" smtClean="0"/>
              <a:t>  — русский прозаик, критик,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000" dirty="0" smtClean="0"/>
              <a:t>      публицист, широко признанный одним из классиков русской литературы.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000" dirty="0" smtClean="0"/>
              <a:t>Автор бессмертной комедии </a:t>
            </a:r>
            <a:r>
              <a:rPr lang="ru-RU" sz="2000" b="1" dirty="0" smtClean="0"/>
              <a:t>«Ревизор», </a:t>
            </a:r>
            <a:r>
              <a:rPr lang="ru-RU" sz="2000" dirty="0" smtClean="0"/>
              <a:t>лиро-эпической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000" dirty="0" smtClean="0"/>
              <a:t>     поэмы </a:t>
            </a:r>
            <a:r>
              <a:rPr lang="ru-RU" sz="2000" b="1" dirty="0" smtClean="0"/>
              <a:t>«Мёртвые души»</a:t>
            </a:r>
          </a:p>
          <a:p>
            <a:pPr marL="448056" indent="-384048" eaLnBrk="1" fontAlgn="auto" hangingPunct="1">
              <a:spcAft>
                <a:spcPts val="0"/>
              </a:spcAft>
              <a:defRPr/>
            </a:pPr>
            <a:r>
              <a:rPr lang="ru-RU" sz="2000" b="1" dirty="0" smtClean="0"/>
              <a:t>«Вечера на хуторе близ Диканьки»-</a:t>
            </a:r>
            <a:r>
              <a:rPr lang="ru-RU" sz="2000" dirty="0" smtClean="0"/>
              <a:t>правда жизни, народный быт.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000" dirty="0" smtClean="0"/>
              <a:t>Сатира, фантастика, гротеск, морализм.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Родоначальник критического реализма</a:t>
            </a:r>
            <a:r>
              <a:rPr lang="ru-RU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dirty="0" smtClean="0"/>
              <a:t>– 40-е г.г. 19 в.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000" dirty="0" smtClean="0"/>
              <a:t>Эстетика «натуральной школы».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ru-RU" sz="1800" dirty="0" smtClean="0"/>
          </a:p>
        </p:txBody>
      </p:sp>
      <p:pic>
        <p:nvPicPr>
          <p:cNvPr id="20484" name="Picture 5" descr="ANd9GcQmdnhixbbNIax5xA25KVVqGTTQTafWngk5FXf81_0BLpqcFr1Ox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1989138"/>
            <a:ext cx="3032125" cy="367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ru-RU" sz="400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Александр Николаевич Островский</a:t>
            </a:r>
            <a:endParaRPr lang="ru-RU" smtClean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4716463" y="1844675"/>
            <a:ext cx="3976687" cy="4105275"/>
          </a:xfrm>
        </p:spPr>
        <p:txBody>
          <a:bodyPr>
            <a:normAutofit lnSpcReduction="10000"/>
          </a:bodyPr>
          <a:lstStyle/>
          <a:p>
            <a:pPr marL="448056" indent="-384048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ru-RU" sz="1800" dirty="0" err="1" smtClean="0"/>
              <a:t>Алекса́ндр</a:t>
            </a:r>
            <a:r>
              <a:rPr lang="ru-RU" sz="1800" dirty="0" smtClean="0"/>
              <a:t> </a:t>
            </a:r>
            <a:r>
              <a:rPr lang="ru-RU" sz="1800" dirty="0" err="1" smtClean="0"/>
              <a:t>Никола́евич</a:t>
            </a:r>
            <a:r>
              <a:rPr lang="ru-RU" sz="1800" dirty="0" smtClean="0"/>
              <a:t> </a:t>
            </a:r>
            <a:r>
              <a:rPr lang="ru-RU" sz="1800" dirty="0" err="1" smtClean="0"/>
              <a:t>Остро́вский</a:t>
            </a:r>
            <a:r>
              <a:rPr lang="ru-RU" sz="1800" dirty="0" smtClean="0"/>
              <a:t>   —русский драматург, творчество которого стало важнейшим этапом развития русского национального театра. Член-корреспондент Петербургской Академии наук </a:t>
            </a:r>
          </a:p>
          <a:p>
            <a:pPr marL="448056" indent="-384048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ru-RU" sz="1800" dirty="0" smtClean="0"/>
              <a:t>Написал для русского театра </a:t>
            </a:r>
          </a:p>
          <a:p>
            <a:pPr marL="448056" indent="-384048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1800" dirty="0" smtClean="0"/>
              <a:t>    более 500 пьес, среди которых </a:t>
            </a:r>
          </a:p>
          <a:p>
            <a:pPr marL="448056" indent="-384048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1800" dirty="0" smtClean="0"/>
              <a:t>    «Гроза», « Бесприданница», </a:t>
            </a:r>
          </a:p>
          <a:p>
            <a:pPr marL="448056" indent="-384048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1800" dirty="0" smtClean="0"/>
              <a:t>    </a:t>
            </a:r>
            <a:r>
              <a:rPr lang="ru-RU" sz="1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 Свои люди – сочтёмся»</a:t>
            </a:r>
          </a:p>
        </p:txBody>
      </p:sp>
      <p:pic>
        <p:nvPicPr>
          <p:cNvPr id="21508" name="Picture 5" descr="ANd9GcS2C5tzywgqzAdO4KkArzKhINETgil37HgxS-kPnodGTOmxQnBgY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2133600"/>
            <a:ext cx="2625725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473075"/>
            <a:ext cx="8002587" cy="795338"/>
          </a:xfrm>
        </p:spPr>
        <p:txBody>
          <a:bodyPr>
            <a:normAutofit fontScale="90000"/>
          </a:bodyPr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ru-RU" sz="360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Николай Гаврилович </a:t>
            </a:r>
            <a:r>
              <a:rPr lang="ru-RU" sz="3600" b="1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Чернышевский</a:t>
            </a:r>
            <a:endParaRPr lang="ru-RU" sz="3600" smtClean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5003800" y="1828800"/>
            <a:ext cx="3683000" cy="42640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1800" b="1" smtClean="0"/>
              <a:t>Чернышевский Николай Гаврилович (1828 год - 1889 год)</a:t>
            </a:r>
            <a:r>
              <a:rPr lang="ru-RU" sz="1800" smtClean="0"/>
              <a:t> - публицист, литературный критик, прозаик, экономист, философ, революционный демократ.  </a:t>
            </a:r>
          </a:p>
          <a:p>
            <a:pPr eaLnBrk="1" hangingPunct="1">
              <a:lnSpc>
                <a:spcPct val="90000"/>
              </a:lnSpc>
            </a:pPr>
            <a:endParaRPr lang="ru-RU" sz="1800" smtClean="0"/>
          </a:p>
          <a:p>
            <a:pPr eaLnBrk="1" hangingPunct="1">
              <a:lnSpc>
                <a:spcPct val="90000"/>
              </a:lnSpc>
            </a:pPr>
            <a:r>
              <a:rPr lang="ru-RU" sz="1800" smtClean="0"/>
              <a:t>Автор романа « Что делать?»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1800" smtClean="0"/>
              <a:t>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1800" smtClean="0"/>
              <a:t>     Сторонник революции, призывал Россию к «топору»</a:t>
            </a:r>
          </a:p>
          <a:p>
            <a:pPr eaLnBrk="1" hangingPunct="1">
              <a:lnSpc>
                <a:spcPct val="90000"/>
              </a:lnSpc>
            </a:pPr>
            <a:endParaRPr lang="ru-RU" sz="180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1800" smtClean="0"/>
          </a:p>
        </p:txBody>
      </p:sp>
      <p:pic>
        <p:nvPicPr>
          <p:cNvPr id="22532" name="Picture 5" descr="ANd9GcQ3CRkrdLv6sVn6olORBt22DP2DjHFCICMx2thnGxilbivm3GP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2420938"/>
            <a:ext cx="2352675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571636"/>
          </a:xfrm>
        </p:spPr>
        <p:txBody>
          <a:bodyPr>
            <a:normAutofit fontScale="90000"/>
          </a:bodyPr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Александр Сергеевич Грибоедов</a:t>
            </a:r>
            <a:br>
              <a:rPr lang="ru-RU" sz="4400" b="1" dirty="0" smtClean="0"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b="1" dirty="0" smtClean="0"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400" b="1" dirty="0" smtClean="0"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882775"/>
            <a:ext cx="4357688" cy="4572000"/>
          </a:xfrm>
        </p:spPr>
        <p:txBody>
          <a:bodyPr>
            <a:normAutofit/>
          </a:bodyPr>
          <a:lstStyle/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«Горе от  ума»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Противостояние консервативного барства и молодого поколения просвещенной дворянской интеллигенции.</a:t>
            </a:r>
            <a:endParaRPr lang="ru-RU" sz="2400" dirty="0">
              <a:latin typeface="+mj-lt"/>
            </a:endParaRP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8" y="1571625"/>
            <a:ext cx="4464050" cy="4968875"/>
          </a:xfrm>
          <a:prstGeom prst="rect">
            <a:avLst/>
          </a:prstGeom>
          <a:noFill/>
          <a:ln w="127000" cmpd="tri">
            <a:solidFill>
              <a:srgbClr val="80808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ru-RU" sz="7200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Живопись </a:t>
            </a:r>
          </a:p>
        </p:txBody>
      </p:sp>
      <p:sp>
        <p:nvSpPr>
          <p:cNvPr id="1536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4179116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Для русского изобразительного искусства того времени в целом были характерны </a:t>
            </a: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романтизм и реализм.</a:t>
            </a: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Однако официально признанным методом был классицизм. Академия художеств стала консервативным и косным учреждением, препятствовавшим любым попыткам свободы творчества и </a:t>
            </a:r>
            <a:r>
              <a:rPr lang="ru-RU" sz="20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эксперинтам</a:t>
            </a: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. Она требовала строго следовать канонам классицизма, поощряла написание картин на исторические сюжеты. Молодых талантливых русских художников не удовлетворяли рамки академизма. Поэтому они чаще обращались к портретному жанру.</a:t>
            </a:r>
            <a:endParaRPr lang="en-US" sz="20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5603" name="Содержимое 2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2560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5" y="2314575"/>
            <a:ext cx="840105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0570" y="260648"/>
            <a:ext cx="8577989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Русская живопись первой трети </a:t>
            </a:r>
            <a:r>
              <a:rPr lang="en-US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XIX</a:t>
            </a: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в.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5703" y="1294933"/>
            <a:ext cx="2371675" cy="52322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историческая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091071" y="1294933"/>
            <a:ext cx="1964384" cy="52322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пейзажная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220072" y="1299278"/>
            <a:ext cx="1539460" cy="52322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бытовая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948264" y="1299278"/>
            <a:ext cx="2113079" cy="461665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портретная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248320" y="1889203"/>
            <a:ext cx="3315568" cy="290112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9" name="TextBox 8"/>
          <p:cNvSpPr txBox="1"/>
          <p:nvPr/>
        </p:nvSpPr>
        <p:spPr>
          <a:xfrm>
            <a:off x="1928794" y="5143512"/>
            <a:ext cx="1716432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n-lt"/>
              </a:rPr>
              <a:t>Г.И. Угрюмов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65517" y="5095968"/>
            <a:ext cx="1687450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n-lt"/>
              </a:rPr>
              <a:t>С.Ф. Щедрин</a:t>
            </a:r>
          </a:p>
        </p:txBody>
      </p:sp>
      <p:pic>
        <p:nvPicPr>
          <p:cNvPr id="14" name="Picture 2" descr="http://upload.wikimedia.org/wikipedia/commons/thumb/d/d5/Schedrin_NewRome.jpg/300px-Schedrin_NewRom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2514032" y="2339793"/>
            <a:ext cx="4032448" cy="275550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/>
          </a:extLst>
        </p:spPr>
      </p:pic>
      <p:pic>
        <p:nvPicPr>
          <p:cNvPr id="15" name="Picture 4" descr="Картинка 7 из 55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082156" y="2985778"/>
            <a:ext cx="3679510" cy="295543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/>
          </a:extLst>
        </p:spPr>
      </p:pic>
      <p:sp>
        <p:nvSpPr>
          <p:cNvPr id="12" name="TextBox 11"/>
          <p:cNvSpPr txBox="1"/>
          <p:nvPr/>
        </p:nvSpPr>
        <p:spPr>
          <a:xfrm>
            <a:off x="4357686" y="6072206"/>
            <a:ext cx="2086533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n-lt"/>
              </a:rPr>
              <a:t>А.Г. Венецианов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6625412" y="3501008"/>
            <a:ext cx="2445671" cy="296588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3" name="TextBox 12"/>
          <p:cNvSpPr txBox="1"/>
          <p:nvPr/>
        </p:nvSpPr>
        <p:spPr>
          <a:xfrm>
            <a:off x="6715140" y="6457890"/>
            <a:ext cx="2151230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n-lt"/>
              </a:rPr>
              <a:t>О.А. Кипренский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500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2695" y="2071678"/>
            <a:ext cx="8981305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latin typeface="Bookman Old Style" pitchFamily="18" charset="0"/>
              </a:rPr>
              <a:t>Фундамент национальной классики: </a:t>
            </a:r>
          </a:p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latin typeface="Bookman Old Style" pitchFamily="18" charset="0"/>
              </a:rPr>
              <a:t>шедевры  русской художественной </a:t>
            </a:r>
          </a:p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latin typeface="Bookman Old Style" pitchFamily="18" charset="0"/>
              </a:rPr>
              <a:t>культуры первой половины </a:t>
            </a:r>
            <a:r>
              <a:rPr lang="en-US" sz="3200" b="1" dirty="0" smtClean="0">
                <a:solidFill>
                  <a:srgbClr val="FF0000"/>
                </a:solidFill>
                <a:latin typeface="Bookman Old Style" pitchFamily="18" charset="0"/>
              </a:rPr>
              <a:t>XIX</a:t>
            </a:r>
            <a:r>
              <a:rPr lang="ru-RU" sz="3200" b="1" dirty="0" smtClean="0">
                <a:solidFill>
                  <a:srgbClr val="FF0000"/>
                </a:solidFill>
                <a:latin typeface="Bookman Old Style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Bookman Old Style" pitchFamily="18" charset="0"/>
              </a:rPr>
              <a:t>века.</a:t>
            </a:r>
            <a:endParaRPr lang="en-US" sz="32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81732" y="5157192"/>
            <a:ext cx="5988434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ru-RU" sz="2000" b="1" dirty="0" smtClean="0"/>
              <a:t>Автор: </a:t>
            </a:r>
            <a:r>
              <a:rPr lang="ru-RU" sz="2000" b="1" dirty="0" err="1" smtClean="0"/>
              <a:t>Рогудеева</a:t>
            </a:r>
            <a:r>
              <a:rPr lang="ru-RU" sz="2000" b="1" dirty="0" smtClean="0"/>
              <a:t> Лилия Анатольевна – </a:t>
            </a:r>
            <a:endParaRPr lang="ru-RU" sz="2000" dirty="0" smtClean="0"/>
          </a:p>
          <a:p>
            <a:pPr algn="r"/>
            <a:r>
              <a:rPr lang="ru-RU" sz="2000" b="1" dirty="0" smtClean="0"/>
              <a:t>учитель МХК МОБУ </a:t>
            </a:r>
            <a:r>
              <a:rPr lang="ru-RU" sz="2000" b="1" dirty="0" err="1" smtClean="0"/>
              <a:t>Новобурейской</a:t>
            </a:r>
            <a:r>
              <a:rPr lang="ru-RU" sz="2000" b="1" dirty="0" smtClean="0"/>
              <a:t> СОШ № 3</a:t>
            </a:r>
            <a:endParaRPr lang="ru-RU" sz="2000" dirty="0" smtClean="0"/>
          </a:p>
          <a:p>
            <a:pPr algn="r"/>
            <a:r>
              <a:rPr lang="ru-RU" sz="2000" b="1" cap="small" dirty="0" smtClean="0"/>
              <a:t>261-044-967</a:t>
            </a:r>
            <a:endParaRPr lang="ru-RU" sz="2000" dirty="0" smtClean="0"/>
          </a:p>
          <a:p>
            <a:pPr algn="r">
              <a:defRPr/>
            </a:pPr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47619" y="428604"/>
            <a:ext cx="9191619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u="sng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«ЗОЛОТОЙ ВЕК»</a:t>
            </a:r>
          </a:p>
          <a:p>
            <a:pPr algn="ctr">
              <a:defRPr/>
            </a:pPr>
            <a:r>
              <a:rPr lang="ru-RU" sz="4000" b="1" u="sng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русского классического искусства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9566" y="332656"/>
            <a:ext cx="8823249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Основные направления в живописи</a:t>
            </a:r>
          </a:p>
        </p:txBody>
      </p:sp>
      <p:sp>
        <p:nvSpPr>
          <p:cNvPr id="3" name="Овал 2"/>
          <p:cNvSpPr/>
          <p:nvPr/>
        </p:nvSpPr>
        <p:spPr>
          <a:xfrm>
            <a:off x="31380" y="1484784"/>
            <a:ext cx="2494971" cy="1224136"/>
          </a:xfrm>
          <a:prstGeom prst="ellipse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solidFill>
              <a:srgbClr val="B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академизм</a:t>
            </a:r>
          </a:p>
        </p:txBody>
      </p:sp>
      <p:sp>
        <p:nvSpPr>
          <p:cNvPr id="4" name="Овал 3"/>
          <p:cNvSpPr/>
          <p:nvPr/>
        </p:nvSpPr>
        <p:spPr>
          <a:xfrm>
            <a:off x="2587119" y="1483935"/>
            <a:ext cx="3731764" cy="1224136"/>
          </a:xfrm>
          <a:prstGeom prst="ellipse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solidFill>
              <a:srgbClr val="B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сентиментализм</a:t>
            </a:r>
          </a:p>
        </p:txBody>
      </p:sp>
      <p:sp>
        <p:nvSpPr>
          <p:cNvPr id="5" name="Овал 4"/>
          <p:cNvSpPr/>
          <p:nvPr/>
        </p:nvSpPr>
        <p:spPr>
          <a:xfrm>
            <a:off x="6335688" y="1527901"/>
            <a:ext cx="2808312" cy="1163689"/>
          </a:xfrm>
          <a:prstGeom prst="ellipse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solidFill>
              <a:srgbClr val="B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романтизм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>
          <a:xfrm>
            <a:off x="137204" y="3140967"/>
            <a:ext cx="3498692" cy="262401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Прямоугольник 7"/>
          <p:cNvSpPr/>
          <p:nvPr/>
        </p:nvSpPr>
        <p:spPr>
          <a:xfrm>
            <a:off x="1140972" y="5873722"/>
            <a:ext cx="13853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n-lt"/>
              </a:rPr>
              <a:t>А.А Иванов</a:t>
            </a:r>
          </a:p>
        </p:txBody>
      </p:sp>
      <p:pic>
        <p:nvPicPr>
          <p:cNvPr id="12" name="Объект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3833662" y="3010360"/>
            <a:ext cx="2518229" cy="333446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3" name="Прямоугольник 12"/>
          <p:cNvSpPr/>
          <p:nvPr/>
        </p:nvSpPr>
        <p:spPr>
          <a:xfrm>
            <a:off x="4058762" y="6427109"/>
            <a:ext cx="19615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n-lt"/>
              </a:rPr>
              <a:t>А.Г. Венецианов </a:t>
            </a:r>
            <a:endParaRPr lang="ru-RU" dirty="0">
              <a:latin typeface="+mn-lt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6637014" y="3010360"/>
            <a:ext cx="2400817" cy="333446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5" name="Прямоугольник 14"/>
          <p:cNvSpPr/>
          <p:nvPr/>
        </p:nvSpPr>
        <p:spPr>
          <a:xfrm>
            <a:off x="7017726" y="6427109"/>
            <a:ext cx="20201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n-lt"/>
              </a:rPr>
              <a:t>О.А. Кипренский </a:t>
            </a:r>
            <a:endParaRPr lang="ru-RU" dirty="0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50" y="2690813"/>
            <a:ext cx="7500938" cy="22463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latin typeface="Bookman Old Style" pitchFamily="18" charset="0"/>
              </a:rPr>
              <a:t>Художники-романтики ратовали за эмоциональную приподнятость образа, старались показать </a:t>
            </a:r>
            <a:r>
              <a:rPr lang="ru-RU" sz="2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силу чувств человека </a:t>
            </a:r>
            <a:r>
              <a:rPr lang="ru-RU" sz="2800" dirty="0">
                <a:latin typeface="Bookman Old Style" pitchFamily="18" charset="0"/>
              </a:rPr>
              <a:t>и возвышенность его стремлений.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607613" y="-3607616"/>
            <a:ext cx="857231" cy="8072465"/>
          </a:xfrm>
        </p:spPr>
        <p:txBody>
          <a:bodyPr rtlCol="0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indent="0" eaLnBrk="1" fontAlgn="auto" hangingPunct="1">
              <a:spcAft>
                <a:spcPts val="0"/>
              </a:spcAft>
              <a:defRPr/>
            </a:pPr>
            <a:r>
              <a:rPr lang="ru-RU" sz="40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Романтизм</a:t>
            </a:r>
            <a:endParaRPr lang="ru-RU" sz="40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303548" y="0"/>
            <a:ext cx="3008312" cy="5201424"/>
          </a:xfrm>
        </p:spPr>
        <p:txBody>
          <a:bodyPr rtlCol="0">
            <a:spAutoFit/>
          </a:bodyPr>
          <a:lstStyle/>
          <a:p>
            <a:pPr marL="342900" indent="-342900"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2000" b="1" u="sng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Противопоставление идеального образа реальной жизни</a:t>
            </a:r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.</a:t>
            </a:r>
          </a:p>
          <a:p>
            <a:pPr marL="342900" indent="-342900"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дух </a:t>
            </a:r>
            <a:r>
              <a:rPr lang="ru-RU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свободолюбия, активного действия, страстно и темпераментно </a:t>
            </a:r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взывания к </a:t>
            </a:r>
            <a:r>
              <a:rPr lang="ru-RU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проявлению </a:t>
            </a:r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гуманизма;</a:t>
            </a:r>
          </a:p>
          <a:p>
            <a:pPr marL="342900" indent="-342900"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одухотворенные, меланхоличные пейзажи. </a:t>
            </a:r>
            <a:r>
              <a:rPr lang="ru-RU" sz="1200" dirty="0" smtClean="0"/>
              <a:t> </a:t>
            </a:r>
          </a:p>
          <a:p>
            <a:pPr marL="342900" indent="-342900"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endParaRPr lang="ru-RU" sz="1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5470908"/>
            <a:ext cx="6120680" cy="138499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Романтизм развивался параллельно с классицизмом, нередко переплетаясь с ним.</a:t>
            </a:r>
          </a:p>
        </p:txBody>
      </p:sp>
      <p:sp>
        <p:nvSpPr>
          <p:cNvPr id="8" name="Стрелка вправо с вырезом 7"/>
          <p:cNvSpPr/>
          <p:nvPr/>
        </p:nvSpPr>
        <p:spPr>
          <a:xfrm rot="5400000">
            <a:off x="2308226" y="4946650"/>
            <a:ext cx="690562" cy="484187"/>
          </a:xfrm>
          <a:prstGeom prst="notchedRightArrow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5292080" y="895644"/>
            <a:ext cx="3660675" cy="4439327"/>
          </a:xfrm>
          <a:ln w="190500" cap="sq">
            <a:solidFill>
              <a:srgbClr val="C8C6BD"/>
            </a:solidFill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3" name="TextBox 12"/>
          <p:cNvSpPr txBox="1"/>
          <p:nvPr/>
        </p:nvSpPr>
        <p:spPr>
          <a:xfrm>
            <a:off x="5724128" y="5949280"/>
            <a:ext cx="3108159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n-lt"/>
              </a:rPr>
              <a:t>О.А. Кипренский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n-lt"/>
              </a:rPr>
              <a:t>Портрет  Е. С. Авдулиной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  <p:bldP spid="7" grpId="0"/>
      <p:bldP spid="8" grpId="0" animBg="1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sz="half" idx="1"/>
          </p:nvPr>
        </p:nvSpPr>
        <p:spPr>
          <a:xfrm>
            <a:off x="4932363" y="1557338"/>
            <a:ext cx="4038600" cy="4525962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0723" name="Picture 8" descr="55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7625" y="404813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285750" y="1214438"/>
            <a:ext cx="4248150" cy="542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ru-RU" sz="2800" b="1"/>
              <a:t>(1799-1852),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ru-RU" sz="2000" b="1"/>
              <a:t>русский живописец и рисовальщик. . </a:t>
            </a:r>
            <a:r>
              <a:rPr lang="ru-RU" b="1"/>
              <a:t>В 1823-35 и с 1850 жил в Италии. Творчество Брюллова внесло в живопись русского классицизма струю романтизма, жизненности. Произведения Брюллова чувственно-пластической красоты человека отмечены утверждением («Вирсавия», 1832), драматической напряженностью образов («Последний день Помпеи», 1830-33), реалистическими тенденциями, тонким Ланчи, 1851, автопортрет, 1848). Блестящий мастер парадного портрета («Всадница», 1832).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ru-RU"/>
              <a:t> </a:t>
            </a:r>
          </a:p>
        </p:txBody>
      </p:sp>
      <p:pic>
        <p:nvPicPr>
          <p:cNvPr id="30725" name="Picture 11" descr="Bryullov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500063"/>
            <a:ext cx="4413250" cy="5400675"/>
          </a:xfrm>
          <a:prstGeom prst="rect">
            <a:avLst/>
          </a:prstGeom>
          <a:noFill/>
          <a:ln w="127000" cmpd="tri">
            <a:solidFill>
              <a:srgbClr val="A50021"/>
            </a:solidFill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85720" y="357166"/>
            <a:ext cx="4213228" cy="78175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ru-RU" sz="2800" b="1" u="sng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БРЮЛЛОВ Карл Павлович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20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70" name="Picture 6" descr="a-Bryullov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7475"/>
            <a:ext cx="9144000" cy="697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285852" y="0"/>
            <a:ext cx="7214474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/>
              <a:t>«Последний день Помпеи»,</a:t>
            </a:r>
          </a:p>
          <a:p>
            <a:pPr algn="ctr">
              <a:defRPr/>
            </a:pPr>
            <a:r>
              <a:rPr lang="ru-RU" sz="4000" b="1" dirty="0"/>
              <a:t> 1830-33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5500688" y="3857625"/>
            <a:ext cx="3643312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Bookman Old Style" pitchFamily="18" charset="0"/>
              </a:rPr>
              <a:t>Развитие русской исторической живописи, портрета, рисунка, декорационной живописи многим обязано его творчеству. В каждом из этих жанров виртуозное мастерство замечательного художника оставило глубокий след.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3" name="Picture 7" descr="263RULLOV_VSADNICA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88913"/>
            <a:ext cx="4148138" cy="5905500"/>
          </a:xfrm>
          <a:prstGeom prst="rect">
            <a:avLst/>
          </a:prstGeom>
          <a:noFill/>
          <a:ln w="127000" cmpd="tri">
            <a:solidFill>
              <a:srgbClr val="808000"/>
            </a:solidFill>
            <a:miter lim="800000"/>
            <a:headEnd/>
            <a:tailEnd/>
          </a:ln>
        </p:spPr>
      </p:pic>
      <p:pic>
        <p:nvPicPr>
          <p:cNvPr id="39947" name="Picture 11" descr="m62ullovKP_PtOOrlovDavydGT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363" y="188913"/>
            <a:ext cx="3762375" cy="5832475"/>
          </a:xfrm>
          <a:prstGeom prst="rect">
            <a:avLst/>
          </a:prstGeom>
          <a:noFill/>
          <a:ln w="127000" cmpd="tri">
            <a:solidFill>
              <a:srgbClr val="808000"/>
            </a:solidFill>
            <a:miter lim="800000"/>
            <a:headEnd/>
            <a:tailEnd/>
          </a:ln>
        </p:spPr>
      </p:pic>
      <p:sp>
        <p:nvSpPr>
          <p:cNvPr id="39948" name="Text Box 12"/>
          <p:cNvSpPr txBox="1">
            <a:spLocks noChangeArrowheads="1"/>
          </p:cNvSpPr>
          <p:nvPr/>
        </p:nvSpPr>
        <p:spPr bwMode="auto">
          <a:xfrm>
            <a:off x="1258888" y="6237288"/>
            <a:ext cx="17240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002060"/>
                </a:solidFill>
              </a:rPr>
              <a:t>«Всадница»</a:t>
            </a:r>
          </a:p>
        </p:txBody>
      </p:sp>
      <p:sp>
        <p:nvSpPr>
          <p:cNvPr id="39949" name="Text Box 13"/>
          <p:cNvSpPr txBox="1">
            <a:spLocks noChangeArrowheads="1"/>
          </p:cNvSpPr>
          <p:nvPr/>
        </p:nvSpPr>
        <p:spPr bwMode="auto">
          <a:xfrm>
            <a:off x="4932363" y="6156325"/>
            <a:ext cx="42116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002060"/>
                </a:solidFill>
              </a:rPr>
              <a:t>«Портрет графини Ивановой-</a:t>
            </a:r>
          </a:p>
          <a:p>
            <a:r>
              <a:rPr lang="ru-RU" sz="2000" b="1">
                <a:solidFill>
                  <a:srgbClr val="002060"/>
                </a:solidFill>
              </a:rPr>
              <a:t>Орловой с дочерью Наталией»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57224" y="0"/>
            <a:ext cx="7933518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Портретная живопись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" dur="20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withGroup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39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8" grpId="0"/>
      <p:bldP spid="3994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 rot="5400000">
            <a:off x="4110436" y="-3467550"/>
            <a:ext cx="851692" cy="8215372"/>
          </a:xfrm>
        </p:spPr>
        <p:txBody>
          <a:bodyPr rtlCol="0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indent="0" eaLnBrk="1" fontAlgn="auto" hangingPunct="1">
              <a:spcAft>
                <a:spcPts val="0"/>
              </a:spcAft>
              <a:defRPr/>
            </a:pPr>
            <a:r>
              <a:rPr lang="ru-RU" sz="40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Академизм</a:t>
            </a:r>
            <a:endParaRPr lang="ru-RU" sz="40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3851920" y="1440222"/>
            <a:ext cx="5111750" cy="3286125"/>
          </a:xfrm>
          <a:ln w="190500" cap="sq">
            <a:solidFill>
              <a:srgbClr val="C8C6BD"/>
            </a:solidFill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86318" y="214291"/>
            <a:ext cx="3485550" cy="5016758"/>
          </a:xfrm>
        </p:spPr>
        <p:txBody>
          <a:bodyPr rtlCol="0">
            <a:spAutoFit/>
          </a:bodyPr>
          <a:lstStyle/>
          <a:p>
            <a:pPr marL="342900" indent="-342900"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следовании внешним формам классического </a:t>
            </a:r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искусства;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образец тематики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античное искусство и Возрождение;</a:t>
            </a:r>
          </a:p>
          <a:p>
            <a:pPr marL="342900" indent="-342900"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идеализация натуры; </a:t>
            </a:r>
          </a:p>
          <a:p>
            <a:pPr marL="342900" indent="-342900"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возвышенная тематика 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   многоплановость, 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    </a:t>
            </a:r>
            <a:r>
              <a:rPr lang="ru-RU" sz="2000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многофигурность</a:t>
            </a:r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, помпезность.</a:t>
            </a:r>
          </a:p>
          <a:p>
            <a:pPr marL="342900" indent="-342900"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endParaRPr lang="ru-RU" sz="20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  <a:p>
            <a:pPr marL="342900" indent="-342900"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endParaRPr lang="ru-RU" sz="20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3513" y="2852738"/>
            <a:ext cx="3455987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393703" y="4997935"/>
            <a:ext cx="5155579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n-lt"/>
              </a:rPr>
              <a:t>Ф.А. </a:t>
            </a:r>
            <a:r>
              <a:rPr lang="ru-RU" sz="2000" b="1" spc="50" dirty="0" err="1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n-lt"/>
              </a:rPr>
              <a:t>Бруни</a:t>
            </a:r>
            <a:r>
              <a:rPr lang="ru-RU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n-lt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n-lt"/>
              </a:rPr>
              <a:t>«Смерть Камиллы, сестры Горация»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uild="p"/>
      <p:bldP spid="9" grpId="0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9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0" y="214313"/>
            <a:ext cx="4319588" cy="6429375"/>
          </a:xfrm>
        </p:spPr>
        <p:txBody>
          <a:bodyPr>
            <a:normAutofit lnSpcReduction="10000"/>
          </a:bodyPr>
          <a:lstStyle/>
          <a:p>
            <a:pPr marL="448056" indent="-384048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32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ИВАНОВ Александр Андреевич</a:t>
            </a:r>
          </a:p>
          <a:p>
            <a:pPr marL="448056" indent="-384048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ru-RU" sz="2000" b="1" dirty="0" smtClean="0">
              <a:latin typeface="Baskerville Old Face" pitchFamily="18" charset="0"/>
            </a:endParaRPr>
          </a:p>
          <a:p>
            <a:pPr marL="448056" indent="-384048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000" b="1" dirty="0" smtClean="0">
                <a:latin typeface="Baskerville Old Face" pitchFamily="18" charset="0"/>
              </a:rPr>
              <a:t> (1806-58), русский живописец.   В 1831-58 жил в Италии. В ранних произведениях («Аполлон, Гиацинт и Кипарис», 1831-34) дал возвышенно-поэтическое истолкование принципов классицизма. В дальнейшем стал крупнейшим </a:t>
            </a:r>
            <a:r>
              <a:rPr lang="ru-RU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представителем романтизма</a:t>
            </a:r>
            <a:r>
              <a:rPr lang="ru-RU" sz="2000" b="1" dirty="0" smtClean="0">
                <a:latin typeface="Baskerville Old Face" pitchFamily="18" charset="0"/>
              </a:rPr>
              <a:t>.. Углубленно работал над натурой. Философские проблемы, </a:t>
            </a:r>
            <a:r>
              <a:rPr lang="ru-RU" sz="2400" b="1" dirty="0" smtClean="0">
                <a:latin typeface="Baskerville Old Face" pitchFamily="18" charset="0"/>
              </a:rPr>
              <a:t>романтические религиозно-нравственные утопии духовного возрождения человечества </a:t>
            </a:r>
            <a:r>
              <a:rPr lang="ru-RU" sz="2000" b="1" dirty="0" smtClean="0">
                <a:latin typeface="Baskerville Old Face" pitchFamily="18" charset="0"/>
              </a:rPr>
              <a:t>составляют основное содержание монументального полотна «Явление Христа народу»</a:t>
            </a:r>
            <a:r>
              <a:rPr lang="ru-RU" sz="1800" b="1" dirty="0" smtClean="0">
                <a:latin typeface="Baskerville Old Face" pitchFamily="18" charset="0"/>
              </a:rPr>
              <a:t> (1837-57). </a:t>
            </a:r>
          </a:p>
          <a:p>
            <a:pPr marL="448056" indent="-384048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Char char=""/>
              <a:defRPr/>
            </a:pPr>
            <a:endParaRPr lang="ru-RU" sz="1800" b="1" dirty="0" smtClean="0">
              <a:latin typeface="Baskerville Old Face" pitchFamily="18" charset="0"/>
            </a:endParaRPr>
          </a:p>
        </p:txBody>
      </p:sp>
      <p:pic>
        <p:nvPicPr>
          <p:cNvPr id="41991" name="Picture 7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29125" y="571500"/>
            <a:ext cx="4464050" cy="4968875"/>
          </a:xfrm>
          <a:noFill/>
          <a:ln w="127000" cmpd="tri">
            <a:pattFill prst="dashUpDiag">
              <a:fgClr>
                <a:srgbClr val="000000"/>
              </a:fgClr>
              <a:bgClr>
                <a:srgbClr val="808080"/>
              </a:bgClr>
            </a:patt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19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419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9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1" name="Picture 5" descr="Иванов А. Явление Христа народу (Явление Мессии). 1837 - 185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2789238" y="6308725"/>
            <a:ext cx="35639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002060"/>
                </a:solidFill>
              </a:rPr>
              <a:t>«Явление Христа Народу»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0" y="0"/>
            <a:ext cx="45720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«Соединить технику Рафаэля,— писал он,— с идеями новой цивилизации — вот задача искусства в настоящее время».</a:t>
            </a:r>
            <a:br>
              <a:rPr lang="ru-RU"/>
            </a:br>
            <a:r>
              <a:rPr lang="ru-RU"/>
              <a:t>С этими смелыми идеями, полный веры в будущее родного искусства, молодой художник вступил на путь самостоятельного творчества.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" dur="20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2" grpId="0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7638" y="0"/>
            <a:ext cx="92916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>
              <a:defRPr/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 памятник воздвиг себе нерукотворный, </a:t>
            </a:r>
          </a:p>
          <a:p>
            <a:pPr algn="r">
              <a:defRPr/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 нему не зарастет народная тропа.</a:t>
            </a:r>
          </a:p>
          <a:p>
            <a:pPr algn="r">
              <a:defRPr/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Вознесся он главою непокорной</a:t>
            </a:r>
          </a:p>
          <a:p>
            <a:pPr algn="r">
              <a:defRPr/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Александрийского столпа.</a:t>
            </a:r>
          </a:p>
          <a:p>
            <a:pPr algn="r">
              <a:defRPr/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А.С.Пушкин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4214823" y="-4214821"/>
            <a:ext cx="714354" cy="9144001"/>
          </a:xfrm>
        </p:spPr>
        <p:txBody>
          <a:bodyPr rtlCol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indent="0" eaLnBrk="1" fontAlgn="auto" hangingPunct="1">
              <a:spcAft>
                <a:spcPts val="0"/>
              </a:spcAft>
              <a:defRPr/>
            </a:pPr>
            <a:r>
              <a:rPr lang="ru-RU" sz="40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Эклектика стиля</a:t>
            </a:r>
            <a:endParaRPr lang="ru-RU" sz="40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5252269" y="764704"/>
            <a:ext cx="3791976" cy="4968552"/>
          </a:xfrm>
          <a:ln w="190500" cap="sq">
            <a:solidFill>
              <a:srgbClr val="C8C6BD"/>
            </a:solidFill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750" y="1033686"/>
            <a:ext cx="4034364" cy="2930004"/>
          </a:xfrm>
        </p:spPr>
        <p:txBody>
          <a:bodyPr rtlCol="0">
            <a:normAutofit lnSpcReduction="10000"/>
          </a:bodyPr>
          <a:lstStyle/>
          <a:p>
            <a:pPr marL="342900" indent="-342900"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2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Элементы </a:t>
            </a:r>
            <a:r>
              <a:rPr lang="ru-RU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классицизма (академизма) встречаются </a:t>
            </a:r>
            <a:r>
              <a:rPr lang="ru-RU" sz="2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чаще в сочетании с </a:t>
            </a:r>
            <a:r>
              <a:rPr lang="ru-RU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элементами романтизма или сентиментализма.</a:t>
            </a:r>
            <a:endParaRPr lang="ru-RU" sz="2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4437112"/>
            <a:ext cx="5112568" cy="224676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Можно только говорить о большем или меньшем влиянии одного стиля на творчество того или иного художника.</a:t>
            </a:r>
          </a:p>
        </p:txBody>
      </p:sp>
      <p:sp>
        <p:nvSpPr>
          <p:cNvPr id="6" name="Стрелка вправо с вырезом 5"/>
          <p:cNvSpPr/>
          <p:nvPr/>
        </p:nvSpPr>
        <p:spPr>
          <a:xfrm rot="5400000">
            <a:off x="1344613" y="3819525"/>
            <a:ext cx="977900" cy="485775"/>
          </a:xfrm>
          <a:prstGeom prst="notchedRightArrow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175329" y="5811361"/>
            <a:ext cx="3960440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n-lt"/>
              </a:rPr>
              <a:t>К.И. Брюллов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n-lt"/>
              </a:rPr>
              <a:t>«Итальянский полдень»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 animBg="1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96588" y="404664"/>
            <a:ext cx="7632848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n-lt"/>
              </a:rPr>
              <a:t>В 30–40-е годы XIX века в русском изобразительном искусстве, так же как и в литературе, появляются и развиваются ростки нового художественного направления. Демократизация общественного движения и мысли способствовала обращению художников слова и кисти к окружающей их жизни. Соприкосновение с действительностью ставит перед художниками ряд новых сюжетов, усиливает желание писать жизнь без прикрас, привлекать общественное внимание к ее трудностям и противоречиям.</a:t>
            </a:r>
          </a:p>
        </p:txBody>
      </p:sp>
      <p:sp>
        <p:nvSpPr>
          <p:cNvPr id="9" name="Стрелка вправо с вырезом 8"/>
          <p:cNvSpPr/>
          <p:nvPr/>
        </p:nvSpPr>
        <p:spPr>
          <a:xfrm rot="5400000">
            <a:off x="4022725" y="4870450"/>
            <a:ext cx="979488" cy="484188"/>
          </a:xfrm>
          <a:prstGeom prst="notchedRightArrow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0" name="Заголовок 6"/>
          <p:cNvSpPr txBox="1">
            <a:spLocks/>
          </p:cNvSpPr>
          <p:nvPr/>
        </p:nvSpPr>
        <p:spPr>
          <a:xfrm>
            <a:off x="539552" y="5601670"/>
            <a:ext cx="8229600" cy="1143000"/>
          </a:xfrm>
          <a:prstGeom prst="rect">
            <a:avLst/>
          </a:prstGeo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РЕАЛИЗМ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accel="100000" fill="hold">
                                          <p:stCondLst>
                                            <p:cond delay="4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0"/>
          <p:cNvSpPr>
            <a:spLocks noGrp="1" noChangeArrowheads="1"/>
          </p:cNvSpPr>
          <p:nvPr>
            <p:ph sz="half" idx="1"/>
          </p:nvPr>
        </p:nvSpPr>
        <p:spPr>
          <a:xfrm>
            <a:off x="4859338" y="1165225"/>
            <a:ext cx="4038600" cy="4525963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9939" name="Rectangle 6"/>
          <p:cNvSpPr>
            <a:spLocks noGrp="1" noChangeArrowheads="1"/>
          </p:cNvSpPr>
          <p:nvPr>
            <p:ph sz="half" idx="2"/>
          </p:nvPr>
        </p:nvSpPr>
        <p:spPr>
          <a:xfrm>
            <a:off x="5105400" y="1600200"/>
            <a:ext cx="4038600" cy="4525963"/>
          </a:xfrm>
        </p:spPr>
        <p:txBody>
          <a:bodyPr/>
          <a:lstStyle/>
          <a:p>
            <a:pPr marL="0" indent="0" eaLnBrk="1" hangingPunct="1"/>
            <a:r>
              <a:rPr lang="ru-RU" smtClean="0"/>
              <a:t>  </a:t>
            </a:r>
          </a:p>
        </p:txBody>
      </p:sp>
      <p:sp>
        <p:nvSpPr>
          <p:cNvPr id="46087" name="Rectangle 7"/>
          <p:cNvSpPr>
            <a:spLocks noChangeArrowheads="1"/>
          </p:cNvSpPr>
          <p:nvPr/>
        </p:nvSpPr>
        <p:spPr bwMode="auto">
          <a:xfrm>
            <a:off x="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tabLst>
                <a:tab pos="3224213" algn="l"/>
                <a:tab pos="3673475" algn="l"/>
              </a:tabLst>
              <a:defRPr/>
            </a:pPr>
            <a:r>
              <a:rPr lang="ru-RU" sz="2400" b="1" u="sng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ФЕДОТОВ Павел Андреевич </a:t>
            </a:r>
          </a:p>
          <a:p>
            <a:pPr>
              <a:tabLst>
                <a:tab pos="3224213" algn="l"/>
                <a:tab pos="3673475" algn="l"/>
              </a:tabLst>
              <a:defRPr/>
            </a:pPr>
            <a:r>
              <a:rPr lang="ru-RU" sz="2400" b="1" dirty="0">
                <a:latin typeface="Arial Narrow" pitchFamily="34" charset="0"/>
              </a:rPr>
              <a:t>(1815-1852), </a:t>
            </a:r>
          </a:p>
          <a:p>
            <a:pPr>
              <a:tabLst>
                <a:tab pos="3224213" algn="l"/>
                <a:tab pos="3673475" algn="l"/>
              </a:tabLst>
              <a:defRPr/>
            </a:pPr>
            <a:r>
              <a:rPr lang="ru-RU" sz="2000" b="1" dirty="0">
                <a:latin typeface="Arial Narrow" pitchFamily="34" charset="0"/>
              </a:rPr>
              <a:t>русский живописец и рисовальщик. Ввел в бытовой жанр </a:t>
            </a:r>
          </a:p>
          <a:p>
            <a:pPr>
              <a:tabLst>
                <a:tab pos="3224213" algn="l"/>
                <a:tab pos="3673475" algn="l"/>
              </a:tabLst>
              <a:defRPr/>
            </a:pPr>
            <a:r>
              <a:rPr lang="ru-RU" sz="2000" b="1" dirty="0">
                <a:latin typeface="Arial Narrow" pitchFamily="34" charset="0"/>
              </a:rPr>
              <a:t>драматическую сюжетную коллизию </a:t>
            </a:r>
            <a:r>
              <a:rPr lang="ru-RU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(«Свежий кавалер», 1846, </a:t>
            </a:r>
            <a:r>
              <a:rPr lang="ru-RU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«Завтрак аристократа», «Вдовушку»</a:t>
            </a:r>
            <a:r>
              <a:rPr lang="ru-RU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). </a:t>
            </a:r>
            <a:r>
              <a:rPr lang="ru-RU" sz="2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Критику социально-</a:t>
            </a:r>
          </a:p>
          <a:p>
            <a:pPr>
              <a:tabLst>
                <a:tab pos="3224213" algn="l"/>
                <a:tab pos="3673475" algn="l"/>
              </a:tabLst>
              <a:defRPr/>
            </a:pPr>
            <a:r>
              <a:rPr lang="ru-RU" sz="2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нравственных пороков </a:t>
            </a:r>
            <a:r>
              <a:rPr lang="ru-RU" sz="2000" b="1" dirty="0">
                <a:latin typeface="Arial Narrow" pitchFamily="34" charset="0"/>
              </a:rPr>
              <a:t>крепостнической России сочетал с поэтическим восприятием </a:t>
            </a:r>
          </a:p>
          <a:p>
            <a:pPr>
              <a:tabLst>
                <a:tab pos="3224213" algn="l"/>
                <a:tab pos="3673475" algn="l"/>
              </a:tabLst>
              <a:defRPr/>
            </a:pPr>
            <a:r>
              <a:rPr lang="ru-RU" sz="2000" b="1" dirty="0">
                <a:latin typeface="Arial Narrow" pitchFamily="34" charset="0"/>
              </a:rPr>
              <a:t>обыденной  жизни</a:t>
            </a:r>
            <a:r>
              <a:rPr lang="ru-RU" sz="2000" b="1" u="sng" dirty="0">
                <a:latin typeface="Arial Narrow" pitchFamily="34" charset="0"/>
              </a:rPr>
              <a:t> </a:t>
            </a:r>
            <a:r>
              <a:rPr lang="ru-RU" sz="2400" b="1" u="sng" dirty="0">
                <a:latin typeface="Arial Narrow" pitchFamily="34" charset="0"/>
              </a:rPr>
              <a:t>(«Сватовство майора», «Разборчивая невеста») </a:t>
            </a:r>
            <a:r>
              <a:rPr lang="ru-RU" sz="2000" b="1" dirty="0">
                <a:latin typeface="Arial Narrow" pitchFamily="34" charset="0"/>
              </a:rPr>
              <a:t>184 поздних работах — с острым чувством одиночества</a:t>
            </a:r>
          </a:p>
          <a:p>
            <a:pPr>
              <a:tabLst>
                <a:tab pos="3224213" algn="l"/>
                <a:tab pos="3673475" algn="l"/>
              </a:tabLst>
              <a:defRPr/>
            </a:pPr>
            <a:r>
              <a:rPr lang="ru-RU" sz="2000" b="1" dirty="0">
                <a:latin typeface="Arial Narrow" pitchFamily="34" charset="0"/>
              </a:rPr>
              <a:t> и обреченности человека («</a:t>
            </a:r>
            <a:r>
              <a:rPr lang="ru-RU" sz="2000" b="1" dirty="0" err="1">
                <a:latin typeface="Arial Narrow" pitchFamily="34" charset="0"/>
              </a:rPr>
              <a:t>Анкор</a:t>
            </a:r>
            <a:r>
              <a:rPr lang="ru-RU" sz="2000" b="1" dirty="0">
                <a:latin typeface="Arial Narrow" pitchFamily="34" charset="0"/>
              </a:rPr>
              <a:t>, еще </a:t>
            </a:r>
            <a:r>
              <a:rPr lang="ru-RU" sz="2000" b="1" dirty="0" err="1">
                <a:latin typeface="Arial Narrow" pitchFamily="34" charset="0"/>
              </a:rPr>
              <a:t>анкор</a:t>
            </a:r>
            <a:r>
              <a:rPr lang="ru-RU" sz="2000" b="1" dirty="0">
                <a:latin typeface="Arial Narrow" pitchFamily="34" charset="0"/>
              </a:rPr>
              <a:t>!», 1851-52).</a:t>
            </a:r>
          </a:p>
        </p:txBody>
      </p:sp>
      <p:pic>
        <p:nvPicPr>
          <p:cNvPr id="46091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908050"/>
            <a:ext cx="4329113" cy="5616575"/>
          </a:xfrm>
          <a:prstGeom prst="rect">
            <a:avLst/>
          </a:prstGeom>
          <a:noFill/>
          <a:ln w="127000" cmpd="tri">
            <a:pattFill prst="pct60">
              <a:fgClr>
                <a:srgbClr val="5F5F5F"/>
              </a:fgClr>
              <a:bgClr>
                <a:srgbClr val="FFFFCC"/>
              </a:bgClr>
            </a:pattFill>
            <a:miter lim="800000"/>
            <a:headEnd/>
            <a:tailEnd/>
          </a:ln>
        </p:spPr>
      </p:pic>
      <p:sp>
        <p:nvSpPr>
          <p:cNvPr id="21510" name="TextBox 5"/>
          <p:cNvSpPr txBox="1">
            <a:spLocks noChangeArrowheads="1"/>
          </p:cNvSpPr>
          <p:nvPr/>
        </p:nvSpPr>
        <p:spPr bwMode="auto">
          <a:xfrm>
            <a:off x="4429125" y="357188"/>
            <a:ext cx="47148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Родоначальник критического реализма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46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7" name="Picture 5" descr="svatatstvo_maior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263" y="188913"/>
            <a:ext cx="8243887" cy="6262687"/>
          </a:xfrm>
          <a:prstGeom prst="rect">
            <a:avLst/>
          </a:prstGeom>
          <a:noFill/>
          <a:ln w="127000" cmpd="tri">
            <a:solidFill>
              <a:srgbClr val="CC6600"/>
            </a:solidFill>
            <a:miter lim="800000"/>
            <a:headEnd/>
            <a:tailEnd/>
          </a:ln>
        </p:spPr>
      </p:pic>
      <p:sp>
        <p:nvSpPr>
          <p:cNvPr id="49159" name="Text Box 7"/>
          <p:cNvSpPr txBox="1">
            <a:spLocks noChangeArrowheads="1"/>
          </p:cNvSpPr>
          <p:nvPr/>
        </p:nvSpPr>
        <p:spPr bwMode="auto">
          <a:xfrm>
            <a:off x="3214688" y="6461125"/>
            <a:ext cx="2965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/>
              <a:t>«Сватовство майора»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071813" y="214313"/>
            <a:ext cx="45720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Искусство Федотова своей демократической идейной направленностью и сознательным стремлением к воспроизведению правды жизни является важнейшей вехой в истории русской художественной культуры.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" dur="20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9" grpId="0"/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аристократ"/>
          <p:cNvPicPr>
            <a:picLocks noChangeAspect="1" noChangeArrowheads="1"/>
          </p:cNvPicPr>
          <p:nvPr/>
        </p:nvPicPr>
        <p:blipFill>
          <a:blip r:embed="rId2" cstate="print">
            <a:lum bright="20000" contrast="30000"/>
          </a:blip>
          <a:srcRect/>
          <a:stretch>
            <a:fillRect/>
          </a:stretch>
        </p:blipFill>
        <p:spPr bwMode="auto">
          <a:xfrm>
            <a:off x="2057400" y="152400"/>
            <a:ext cx="50419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1828800" y="6316663"/>
            <a:ext cx="541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Georgia" pitchFamily="18" charset="0"/>
              </a:rPr>
              <a:t>«Завтрак   аристократа»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молодая вдова"/>
          <p:cNvPicPr>
            <a:picLocks noChangeAspect="1" noChangeArrowheads="1"/>
          </p:cNvPicPr>
          <p:nvPr/>
        </p:nvPicPr>
        <p:blipFill>
          <a:blip r:embed="rId2" cstate="print">
            <a:lum bright="20000" contrast="30000"/>
          </a:blip>
          <a:srcRect/>
          <a:stretch>
            <a:fillRect/>
          </a:stretch>
        </p:blipFill>
        <p:spPr bwMode="auto">
          <a:xfrm>
            <a:off x="2884488" y="152400"/>
            <a:ext cx="4887912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304800" y="5630863"/>
            <a:ext cx="2667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Georgia" pitchFamily="18" charset="0"/>
              </a:rPr>
              <a:t>«Вдовушка»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невест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52400"/>
            <a:ext cx="7467600" cy="610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1066800" y="6248400"/>
            <a:ext cx="6934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chemeClr val="bg1"/>
                </a:solidFill>
                <a:latin typeface="Georgia" pitchFamily="18" charset="0"/>
              </a:rPr>
              <a:t>«Разборчивая   невеста»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1250" y="319088"/>
            <a:ext cx="4381500" cy="6219825"/>
          </a:xfrm>
          <a:prstGeom prst="rect">
            <a:avLst/>
          </a:prstGeom>
          <a:ln w="228600" cap="sq" cmpd="thickThin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964776" y="-3750486"/>
            <a:ext cx="571503" cy="8501058"/>
          </a:xfrm>
        </p:spPr>
        <p:txBody>
          <a:bodyPr rtlCol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indent="0" eaLnBrk="1" fontAlgn="auto" hangingPunct="1">
              <a:spcAft>
                <a:spcPts val="0"/>
              </a:spcAft>
              <a:defRPr/>
            </a:pPr>
            <a:r>
              <a:rPr lang="ru-RU" sz="40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Сентиментализм </a:t>
            </a:r>
            <a:r>
              <a:rPr lang="ru-RU" sz="28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(Н.М.Карамзин)</a:t>
            </a:r>
            <a:endParaRPr lang="ru-RU" sz="40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860032" y="908720"/>
            <a:ext cx="3860418" cy="5111702"/>
          </a:xfrm>
          <a:ln w="190500" cap="sq">
            <a:solidFill>
              <a:srgbClr val="C8C6BD"/>
            </a:solidFill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74163" y="1052736"/>
            <a:ext cx="3333741" cy="1633859"/>
          </a:xfrm>
        </p:spPr>
        <p:txBody>
          <a:bodyPr rtlCol="0">
            <a:noAutofit/>
          </a:bodyPr>
          <a:lstStyle/>
          <a:p>
            <a:pPr marL="342900" indent="-342900"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2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разочарование в “цивилизации”, основанной на идеалах “разума</a:t>
            </a:r>
            <a:r>
              <a:rPr lang="ru-RU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”; </a:t>
            </a:r>
            <a:endParaRPr lang="ru-RU" sz="2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3212976"/>
            <a:ext cx="4104456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2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n-lt"/>
              </a:rPr>
              <a:t>следование </a:t>
            </a:r>
            <a:r>
              <a:rPr lang="ru-RU" sz="2800" b="1" u="sng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чувствам,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u="sng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уединенному       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n-lt"/>
              </a:rPr>
              <a:t>     размышлению, простоте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n-lt"/>
              </a:rPr>
              <a:t>     сельской жизни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n-lt"/>
              </a:rPr>
              <a:t>     «маленького человека”.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286248" y="6143644"/>
            <a:ext cx="4234044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n-lt"/>
              </a:rPr>
              <a:t>А.Г. Венецианов «На жатве. Лето»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533400" y="142852"/>
            <a:ext cx="3967163" cy="2357461"/>
          </a:xfrm>
        </p:spPr>
        <p:txBody>
          <a:bodyPr>
            <a:noAutofit/>
          </a:bodyPr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Алексей Гаврилович Венецианов (1780 - 1847)</a:t>
            </a:r>
          </a:p>
        </p:txBody>
      </p:sp>
      <p:sp>
        <p:nvSpPr>
          <p:cNvPr id="44035" name="Содержимое 2"/>
          <p:cNvSpPr>
            <a:spLocks noGrp="1"/>
          </p:cNvSpPr>
          <p:nvPr>
            <p:ph idx="1"/>
          </p:nvPr>
        </p:nvSpPr>
        <p:spPr>
          <a:xfrm>
            <a:off x="0" y="2286000"/>
            <a:ext cx="4857750" cy="3581400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dirty="0" smtClean="0"/>
              <a:t>Родоначальник </a:t>
            </a:r>
            <a:r>
              <a:rPr lang="ru-RU" sz="2400" b="1" dirty="0" smtClean="0"/>
              <a:t>бытового жанра</a:t>
            </a:r>
            <a:r>
              <a:rPr lang="ru-RU" sz="2400" dirty="0" smtClean="0"/>
              <a:t> в живописи</a:t>
            </a:r>
          </a:p>
          <a:p>
            <a:pPr eaLnBrk="1" hangingPunct="1">
              <a:defRPr/>
            </a:pPr>
            <a:r>
              <a:rPr lang="ru-RU" sz="2400" dirty="0" smtClean="0"/>
              <a:t>Широкое обращение «отца русского жанра» к </a:t>
            </a:r>
            <a:r>
              <a:rPr lang="ru-RU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крестьянской теме </a:t>
            </a:r>
            <a:r>
              <a:rPr lang="ru-RU" sz="2400" b="1" dirty="0" smtClean="0"/>
              <a:t>явилось для того времени подлинным художественным откровением и было тепло встречено передовой частью русского общества.</a:t>
            </a:r>
          </a:p>
        </p:txBody>
      </p:sp>
      <p:pic>
        <p:nvPicPr>
          <p:cNvPr id="4710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19650" y="0"/>
            <a:ext cx="4324350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Rectangle 7"/>
          <p:cNvSpPr>
            <a:spLocks noGrp="1" noChangeArrowheads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>
            <a:normAutofit lnSpcReduction="10000"/>
          </a:bodyPr>
          <a:lstStyle/>
          <a:p>
            <a:pPr marL="448056" indent="-384048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Выделить самые значительные достижения русской литературы, живописи, музыкального искусства, архитектуры и скульптуры первой половины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XIX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в.</a:t>
            </a:r>
          </a:p>
          <a:p>
            <a:pPr marL="448056" indent="-384048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ru-RU" sz="28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Задачи: </a:t>
            </a:r>
          </a:p>
          <a:p>
            <a:pPr marL="578358" indent="-514350" eaLnBrk="1" fontAlgn="auto" hangingPunct="1">
              <a:lnSpc>
                <a:spcPct val="90000"/>
              </a:lnSpc>
              <a:spcAft>
                <a:spcPts val="0"/>
              </a:spcAft>
              <a:buFont typeface="+mj-lt"/>
              <a:buAutoNum type="arabicParenR"/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Связать эти достижения с историческими событиями данного времени;</a:t>
            </a:r>
          </a:p>
          <a:p>
            <a:pPr marL="578358" indent="-514350" eaLnBrk="1" fontAlgn="auto" hangingPunct="1">
              <a:lnSpc>
                <a:spcPct val="90000"/>
              </a:lnSpc>
              <a:spcAft>
                <a:spcPts val="0"/>
              </a:spcAft>
              <a:buFont typeface="+mj-lt"/>
              <a:buAutoNum type="arabicParenR"/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Воспитать у учащихся чувство гордости за великую культуру своего Отечества;</a:t>
            </a:r>
          </a:p>
          <a:p>
            <a:pPr marL="578358" indent="-514350" eaLnBrk="1" fontAlgn="auto" hangingPunct="1">
              <a:lnSpc>
                <a:spcPct val="90000"/>
              </a:lnSpc>
              <a:spcAft>
                <a:spcPts val="0"/>
              </a:spcAft>
              <a:buFont typeface="+mj-lt"/>
              <a:buAutoNum type="arabicParenR"/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Формировать понятие о культуре как важной составной части материальной и духовной жизни общества</a:t>
            </a:r>
          </a:p>
        </p:txBody>
      </p:sp>
      <p:sp>
        <p:nvSpPr>
          <p:cNvPr id="16392" name="WordArt 8"/>
          <p:cNvSpPr>
            <a:spLocks noChangeArrowheads="1" noChangeShapeType="1" noTextEdit="1"/>
          </p:cNvSpPr>
          <p:nvPr/>
        </p:nvSpPr>
        <p:spPr bwMode="auto">
          <a:xfrm>
            <a:off x="2257425" y="404813"/>
            <a:ext cx="4043363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Цель урока: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3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3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3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3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3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3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3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3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3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withGroup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3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3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3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 build="p"/>
      <p:bldP spid="1639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</p:spPr>
        <p:txBody>
          <a:bodyPr/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endParaRPr lang="ru-RU" smtClean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428604"/>
            <a:ext cx="7572428" cy="5693470"/>
          </a:xfrm>
          <a:prstGeom prst="rect">
            <a:avLst/>
          </a:prstGeom>
          <a:ln w="228600" cap="sq" cmpd="thickThin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0963" name="Содержимое 2"/>
          <p:cNvSpPr>
            <a:spLocks noGrp="1"/>
          </p:cNvSpPr>
          <p:nvPr>
            <p:ph idx="1"/>
          </p:nvPr>
        </p:nvSpPr>
        <p:spPr>
          <a:xfrm>
            <a:off x="571500" y="2286000"/>
            <a:ext cx="8229600" cy="4572000"/>
          </a:xfrm>
        </p:spPr>
        <p:txBody>
          <a:bodyPr/>
          <a:lstStyle/>
          <a:p>
            <a:pPr eaLnBrk="1" hangingPunct="1"/>
            <a:r>
              <a:rPr lang="ru-RU" sz="2400" smtClean="0">
                <a:latin typeface="Bookman Old Style" pitchFamily="18" charset="0"/>
              </a:rPr>
              <a:t>Венецианов открыто порывал со старым условным искусством Академии и призывал учиться у жизни, у натуры, изучать ее и ей подражать. В своих произведениях, изображающих крестьян, художник стремился раскрыть духовную и физическую красоту простого русского человека. В его работах нашли выражение любовь и уважение художника к трудовому деревенскому люду. </a:t>
            </a:r>
          </a:p>
        </p:txBody>
      </p:sp>
      <p:pic>
        <p:nvPicPr>
          <p:cNvPr id="4198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5" y="2571750"/>
            <a:ext cx="5076825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9155" name="Содержимое 2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4915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4788" y="714375"/>
            <a:ext cx="8939212" cy="555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1" name="Picture 5" descr="kipr_o_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052513"/>
            <a:ext cx="3675063" cy="4897437"/>
          </a:xfrm>
          <a:prstGeom prst="rect">
            <a:avLst/>
          </a:prstGeom>
          <a:noFill/>
          <a:ln w="127000" cmpd="tri">
            <a:solidFill>
              <a:srgbClr val="006699"/>
            </a:solidFill>
            <a:miter lim="800000"/>
            <a:headEnd/>
            <a:tailEnd/>
          </a:ln>
        </p:spPr>
      </p:pic>
      <p:sp>
        <p:nvSpPr>
          <p:cNvPr id="50183" name="Text Box 7"/>
          <p:cNvSpPr txBox="1">
            <a:spLocks noChangeArrowheads="1"/>
          </p:cNvSpPr>
          <p:nvPr/>
        </p:nvSpPr>
        <p:spPr bwMode="auto">
          <a:xfrm>
            <a:off x="428625" y="6156325"/>
            <a:ext cx="3867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/>
              <a:t>Кипренский Орест Адамович</a:t>
            </a:r>
          </a:p>
          <a:p>
            <a:r>
              <a:rPr lang="ru-RU" sz="2000" b="1">
                <a:latin typeface="Algerian" pitchFamily="82" charset="0"/>
              </a:rPr>
              <a:t>        </a:t>
            </a:r>
            <a:r>
              <a:rPr lang="ru-RU" sz="2000" b="1"/>
              <a:t>( 1782-1836)</a:t>
            </a:r>
            <a:r>
              <a:rPr lang="ru-RU" sz="2000" b="1">
                <a:latin typeface="Algerian" pitchFamily="82" charset="0"/>
              </a:rPr>
              <a:t>          </a:t>
            </a:r>
          </a:p>
        </p:txBody>
      </p:sp>
      <p:pic>
        <p:nvPicPr>
          <p:cNvPr id="50184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052513"/>
            <a:ext cx="4176713" cy="4897437"/>
          </a:xfrm>
          <a:prstGeom prst="rect">
            <a:avLst/>
          </a:prstGeom>
          <a:noFill/>
          <a:ln w="127000" cmpd="tri">
            <a:solidFill>
              <a:srgbClr val="336699"/>
            </a:solidFill>
            <a:miter lim="800000"/>
            <a:headEnd/>
            <a:tailEnd/>
          </a:ln>
        </p:spPr>
      </p:pic>
      <p:sp>
        <p:nvSpPr>
          <p:cNvPr id="50185" name="Text Box 9"/>
          <p:cNvSpPr txBox="1">
            <a:spLocks noChangeArrowheads="1"/>
          </p:cNvSpPr>
          <p:nvPr/>
        </p:nvSpPr>
        <p:spPr bwMode="auto">
          <a:xfrm>
            <a:off x="4572000" y="6000750"/>
            <a:ext cx="4572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/>
              <a:t>Тропинин Василий Андреевич</a:t>
            </a:r>
          </a:p>
          <a:p>
            <a:r>
              <a:rPr lang="ru-RU" sz="2000" b="1"/>
              <a:t>  ( 1776-1857)</a:t>
            </a:r>
            <a:r>
              <a:rPr lang="ru-RU" sz="2000"/>
              <a:t> художник-реалист</a:t>
            </a:r>
            <a:endParaRPr lang="ru-RU" sz="2000" b="1"/>
          </a:p>
        </p:txBody>
      </p:sp>
      <p:sp>
        <p:nvSpPr>
          <p:cNvPr id="50193" name="WordArt 17"/>
          <p:cNvSpPr>
            <a:spLocks noChangeArrowheads="1" noChangeShapeType="1" noTextEdit="1"/>
          </p:cNvSpPr>
          <p:nvPr/>
        </p:nvSpPr>
        <p:spPr bwMode="auto">
          <a:xfrm>
            <a:off x="1258888" y="260350"/>
            <a:ext cx="6481762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Художники-портретисты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0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0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withGroup">
                            <p:stCondLst>
                              <p:cond delay="3000"/>
                            </p:stCondLst>
                            <p:childTnLst>
                              <p:par>
                                <p:cTn id="2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600" decel="1000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600" decel="1000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00" decel="1000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00" decel="1000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3" grpId="0"/>
      <p:bldP spid="50185" grpId="0"/>
      <p:bldP spid="5019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5750"/>
            <a:ext cx="5048250" cy="574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642938"/>
            <a:ext cx="4391025" cy="595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8641276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Утонченная поэтичность, русская удаль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6027003"/>
            <a:ext cx="5414623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Портреты героев</a:t>
            </a:r>
          </a:p>
          <a:p>
            <a:pPr algn="ctr"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Отечественной войны 1812 года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285750"/>
            <a:ext cx="4000500" cy="574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5" y="285750"/>
            <a:ext cx="4133850" cy="583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159640" y="6027003"/>
            <a:ext cx="3984360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Мягкий, </a:t>
            </a:r>
          </a:p>
          <a:p>
            <a:pPr algn="ctr"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непринужденный стиль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83075" y="0"/>
            <a:ext cx="4860925" cy="4619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 err="1"/>
              <a:t>Тропинин</a:t>
            </a:r>
            <a:r>
              <a:rPr lang="ru-RU" sz="2400" b="1" dirty="0"/>
              <a:t> Василий Андреевич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428625"/>
            <a:ext cx="4229100" cy="578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0" name="Picture 4" descr="http://literatura5.narod.ru/pushkin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571480"/>
            <a:ext cx="3714750" cy="447675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5000625" y="5143500"/>
            <a:ext cx="3857625" cy="12001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400" b="1" dirty="0"/>
              <a:t>Портрет А.С.Пушкина. 1827.</a:t>
            </a:r>
          </a:p>
          <a:p>
            <a:pPr>
              <a:defRPr/>
            </a:pPr>
            <a:r>
              <a:rPr lang="ru-RU" sz="2400" b="1" dirty="0"/>
              <a:t>О.А.Кипренский 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Прямоугольник 1"/>
          <p:cNvSpPr>
            <a:spLocks noChangeArrowheads="1"/>
          </p:cNvSpPr>
          <p:nvPr/>
        </p:nvSpPr>
        <p:spPr bwMode="auto">
          <a:xfrm>
            <a:off x="928688" y="1444625"/>
            <a:ext cx="7358062" cy="452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Bookman Old Style" pitchFamily="18" charset="0"/>
              </a:rPr>
              <a:t>Изобразительное искусство первой половины XIX столетия, несмотря на тяжелые условия феодально-крепостнического строя, развивалось бурно и стремительно и, подобно литературе, обогащало духовный мир русских людей все новыми и новыми художественными ценностями, свидетельствовавшими о разнообразии и глубине творческих поисков их создателей, об их настойчивом стремлении ответить на самые жгучие, самые животрепещущие запросы своих современников.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Текст 2"/>
          <p:cNvSpPr>
            <a:spLocks noGrp="1"/>
          </p:cNvSpPr>
          <p:nvPr>
            <p:ph type="body" idx="1"/>
          </p:nvPr>
        </p:nvSpPr>
        <p:spPr>
          <a:xfrm>
            <a:off x="381000" y="1633538"/>
            <a:ext cx="5334000" cy="2286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2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Русский  ампир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dirty="0" err="1" smtClean="0">
                <a:latin typeface="Comic Sans MS" pitchFamily="66" charset="0"/>
              </a:rPr>
              <a:t>Ампи́р</a:t>
            </a:r>
            <a:r>
              <a:rPr lang="ru-RU" sz="2400" dirty="0" smtClean="0">
                <a:latin typeface="Comic Sans MS" pitchFamily="66" charset="0"/>
              </a:rPr>
              <a:t> (от фр. </a:t>
            </a:r>
            <a:r>
              <a:rPr lang="fr-FR" sz="2400" i="1" dirty="0" smtClean="0">
                <a:latin typeface="Comic Sans MS" pitchFamily="66" charset="0"/>
              </a:rPr>
              <a:t>empire — империя</a:t>
            </a:r>
            <a:r>
              <a:rPr lang="ru-RU" sz="2400" dirty="0" smtClean="0">
                <a:latin typeface="Comic Sans MS" pitchFamily="66" charset="0"/>
              </a:rPr>
              <a:t>) — стиль в архитектуре и искусстве (главным образом декоративном) трёх первых десятилетий </a:t>
            </a:r>
            <a:r>
              <a:rPr lang="en-US" sz="2400" dirty="0" smtClean="0">
                <a:latin typeface="Comic Sans MS" pitchFamily="66" charset="0"/>
              </a:rPr>
              <a:t>XIX</a:t>
            </a:r>
            <a:r>
              <a:rPr lang="ru-RU" sz="2400" dirty="0" smtClean="0">
                <a:latin typeface="Comic Sans MS" pitchFamily="66" charset="0"/>
              </a:rPr>
              <a:t>, </a:t>
            </a:r>
            <a:r>
              <a:rPr lang="ru-RU" sz="2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завершающий эволюцию классицизма</a:t>
            </a:r>
            <a:r>
              <a:rPr lang="ru-RU" sz="2400" dirty="0" smtClean="0">
                <a:latin typeface="Comic Sans MS" pitchFamily="66" charset="0"/>
              </a:rPr>
              <a:t>.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400" dirty="0" smtClean="0">
              <a:latin typeface="Comic Sans MS" pitchFamily="66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400" dirty="0" smtClean="0">
                <a:latin typeface="Comic Sans MS" pitchFamily="66" charset="0"/>
              </a:rPr>
              <a:t>Создание крупных архитектурных ансамблей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indent="0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Архитектура и скульптура</a:t>
            </a: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6323" name="Содержимое 2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/>
          <a:lstStyle/>
          <a:p>
            <a:pPr algn="ctr"/>
            <a:r>
              <a:rPr lang="ru-RU" sz="3600" b="1" smtClean="0"/>
              <a:t>Гражданственный пафос и патриотизм – главная тема русских архитекторов пушкинской эпохи, развивавших идеи высокого классицизма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30" name="Rectangle 10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428750"/>
            <a:ext cx="4038600" cy="5429250"/>
          </a:xfrm>
        </p:spPr>
        <p:txBody>
          <a:bodyPr>
            <a:normAutofit fontScale="92500" lnSpcReduction="10000"/>
          </a:bodyPr>
          <a:lstStyle/>
          <a:p>
            <a:pPr marL="448056" indent="-384048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35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БОВЕ Осип Иванович</a:t>
            </a:r>
          </a:p>
          <a:p>
            <a:pPr marL="448056" indent="-384048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000" b="1" dirty="0" smtClean="0"/>
              <a:t>(1784-1834), русский архитектор. Представитель ампира.</a:t>
            </a:r>
          </a:p>
          <a:p>
            <a:pPr marL="448056" indent="-384048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000" b="1" dirty="0" smtClean="0"/>
              <a:t>     Главный архитектор</a:t>
            </a:r>
          </a:p>
          <a:p>
            <a:pPr marL="448056" indent="-384048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000" b="1" dirty="0" smtClean="0"/>
              <a:t>     Комиссии для </a:t>
            </a:r>
            <a:r>
              <a:rPr lang="ru-RU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восстановления Москвы </a:t>
            </a:r>
            <a:r>
              <a:rPr lang="ru-RU" sz="2000" b="1" dirty="0" smtClean="0"/>
              <a:t>после пожара 1812.</a:t>
            </a:r>
          </a:p>
          <a:p>
            <a:pPr marL="448056" indent="-384048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000" b="1" dirty="0" smtClean="0"/>
              <a:t>     </a:t>
            </a:r>
            <a:r>
              <a:rPr lang="ru-RU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участии Бове реконструирована</a:t>
            </a:r>
          </a:p>
          <a:p>
            <a:pPr marL="448056" indent="-384048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Красная площадь </a:t>
            </a:r>
            <a:r>
              <a:rPr lang="ru-RU" sz="2000" b="1" dirty="0" smtClean="0"/>
              <a:t>(1815), создана Театральная площадь с Большим</a:t>
            </a:r>
          </a:p>
          <a:p>
            <a:pPr marL="448056" indent="-384048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000" b="1" dirty="0" smtClean="0"/>
              <a:t>     театром (1821-24), Александровский сад (1820-22), </a:t>
            </a:r>
          </a:p>
          <a:p>
            <a:pPr marL="448056" indent="-384048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000" b="1" dirty="0" smtClean="0"/>
              <a:t>     Триумфальные ворота (1827-34), 1-я Градская больница (1828-32).</a:t>
            </a:r>
          </a:p>
        </p:txBody>
      </p:sp>
      <p:sp>
        <p:nvSpPr>
          <p:cNvPr id="56324" name="WordArt 4"/>
          <p:cNvSpPr>
            <a:spLocks noChangeArrowheads="1" noChangeShapeType="1" noTextEdit="1"/>
          </p:cNvSpPr>
          <p:nvPr/>
        </p:nvSpPr>
        <p:spPr bwMode="auto">
          <a:xfrm>
            <a:off x="971550" y="404813"/>
            <a:ext cx="6191250" cy="8096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</a:bodyPr>
          <a:lstStyle/>
          <a:p>
            <a:pPr algn="ctr"/>
            <a:r>
              <a:rPr lang="ru-RU" sz="3600" kern="10">
                <a:ln w="1841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algn="tl" rotWithShape="0">
                    <a:srgbClr val="000000">
                      <a:alpha val="70000"/>
                    </a:srgbClr>
                  </a:outerShdw>
                </a:effectLst>
                <a:latin typeface="Impact"/>
              </a:rPr>
              <a:t>Архитектура и скульптура</a:t>
            </a:r>
          </a:p>
          <a:p>
            <a:pPr algn="ctr"/>
            <a:r>
              <a:rPr lang="ru-RU" sz="3600" kern="10">
                <a:ln w="1841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algn="tl" rotWithShape="0">
                    <a:srgbClr val="000000">
                      <a:alpha val="70000"/>
                    </a:srgbClr>
                  </a:outerShdw>
                </a:effectLst>
                <a:latin typeface="Impact"/>
              </a:rPr>
              <a:t>Москва </a:t>
            </a:r>
          </a:p>
        </p:txBody>
      </p:sp>
      <p:pic>
        <p:nvPicPr>
          <p:cNvPr id="56328" name="Picture 8" descr="%5BIS89IR_2-10%5D_%5BPD_24%5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628775"/>
            <a:ext cx="3698875" cy="4824413"/>
          </a:xfrm>
          <a:prstGeom prst="rect">
            <a:avLst/>
          </a:prstGeom>
          <a:noFill/>
          <a:ln w="127000" cmpd="tri">
            <a:solidFill>
              <a:srgbClr val="FF9933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4" dur="500"/>
                                        <p:tgtEl>
                                          <p:spTgt spid="56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563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0" dur="500"/>
                                        <p:tgtEl>
                                          <p:spTgt spid="563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3" dur="500"/>
                                        <p:tgtEl>
                                          <p:spTgt spid="563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6" dur="500"/>
                                        <p:tgtEl>
                                          <p:spTgt spid="563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9" dur="500"/>
                                        <p:tgtEl>
                                          <p:spTgt spid="563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2" dur="500"/>
                                        <p:tgtEl>
                                          <p:spTgt spid="563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5" dur="500"/>
                                        <p:tgtEl>
                                          <p:spTgt spid="563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30" grpId="0" build="p"/>
      <p:bldP spid="56330" grpId="1" build="p"/>
      <p:bldP spid="563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1700213"/>
            <a:ext cx="8229600" cy="4525962"/>
          </a:xfrm>
        </p:spPr>
        <p:txBody>
          <a:bodyPr>
            <a:normAutofit/>
          </a:bodyPr>
          <a:lstStyle/>
          <a:p>
            <a:pPr marL="609600" indent="-609600" eaLnBrk="1" fontAlgn="auto" hangingPunct="1">
              <a:spcAft>
                <a:spcPts val="0"/>
              </a:spcAft>
              <a:buClr>
                <a:schemeClr val="tx1"/>
              </a:buClr>
              <a:buFontTx/>
              <a:buAutoNum type="arabicPeriod"/>
              <a:defRPr/>
            </a:pP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Литература.</a:t>
            </a:r>
          </a:p>
          <a:p>
            <a:pPr marL="609600" indent="-609600" eaLnBrk="1" fontAlgn="auto" hangingPunct="1">
              <a:spcAft>
                <a:spcPts val="0"/>
              </a:spcAft>
              <a:buClr>
                <a:schemeClr val="tx1"/>
              </a:buClr>
              <a:buFontTx/>
              <a:buAutoNum type="arabicPeriod"/>
              <a:defRPr/>
            </a:pP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Живопись.</a:t>
            </a:r>
          </a:p>
          <a:p>
            <a:pPr marL="609600" indent="-609600" eaLnBrk="1" fontAlgn="auto" hangingPunct="1">
              <a:spcAft>
                <a:spcPts val="0"/>
              </a:spcAft>
              <a:buClr>
                <a:schemeClr val="tx1"/>
              </a:buClr>
              <a:buFontTx/>
              <a:buAutoNum type="arabicPeriod"/>
              <a:defRPr/>
            </a:pP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Архитектура и скульптура.</a:t>
            </a:r>
          </a:p>
          <a:p>
            <a:pPr marL="609600" indent="-609600" eaLnBrk="1" fontAlgn="auto" hangingPunct="1">
              <a:spcAft>
                <a:spcPts val="0"/>
              </a:spcAft>
              <a:buClr>
                <a:schemeClr val="tx1"/>
              </a:buClr>
              <a:buFontTx/>
              <a:buAutoNum type="arabicPeriod"/>
              <a:defRPr/>
            </a:pP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Театр и музыка.</a:t>
            </a:r>
          </a:p>
        </p:txBody>
      </p:sp>
      <p:sp>
        <p:nvSpPr>
          <p:cNvPr id="20487" name="WordArt 7"/>
          <p:cNvSpPr>
            <a:spLocks noChangeArrowheads="1" noChangeShapeType="1" noTextEdit="1"/>
          </p:cNvSpPr>
          <p:nvPr/>
        </p:nvSpPr>
        <p:spPr bwMode="auto">
          <a:xfrm>
            <a:off x="900113" y="404813"/>
            <a:ext cx="7416800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Изучение нового материала: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withGroup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withGroup">
                            <p:stCondLst>
                              <p:cond delay="60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withGroup">
                            <p:stCondLst>
                              <p:cond delay="900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3000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withGroup">
                            <p:stCondLst>
                              <p:cond delay="12000"/>
                            </p:stCondLst>
                            <p:childTnLst>
                              <p:par>
                                <p:cTn id="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000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/>
      <p:bldP spid="20483" grpId="1" build="p"/>
      <p:bldP spid="2048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68288"/>
            <a:ext cx="8229600" cy="1398587"/>
          </a:xfrm>
        </p:spPr>
        <p:txBody>
          <a:bodyPr/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endParaRPr lang="ru-RU" smtClean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58373" name="WordArt 5"/>
          <p:cNvSpPr>
            <a:spLocks noChangeArrowheads="1" noChangeShapeType="1" noTextEdit="1"/>
          </p:cNvSpPr>
          <p:nvPr/>
        </p:nvSpPr>
        <p:spPr bwMode="auto">
          <a:xfrm>
            <a:off x="0" y="188913"/>
            <a:ext cx="9144000" cy="105251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fromWordArt="1">
            <a:prstTxWarp prst="textTriangle">
              <a:avLst>
                <a:gd name="adj" fmla="val 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14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cs typeface="Times New Roman"/>
              </a:rPr>
              <a:t>Большой театр</a:t>
            </a:r>
          </a:p>
        </p:txBody>
      </p:sp>
      <p:pic>
        <p:nvPicPr>
          <p:cNvPr id="58378" name="Picture 10" descr="bol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8638" y="1557338"/>
            <a:ext cx="5545137" cy="4746625"/>
          </a:xfrm>
          <a:prstGeom prst="rect">
            <a:avLst/>
          </a:prstGeom>
          <a:noFill/>
          <a:ln w="127000" cmpd="tri">
            <a:solidFill>
              <a:srgbClr val="336699"/>
            </a:solidFill>
            <a:miter lim="800000"/>
            <a:headEnd/>
            <a:tailEnd/>
          </a:ln>
        </p:spPr>
      </p:pic>
      <p:sp>
        <p:nvSpPr>
          <p:cNvPr id="2" name="AutoShape 6" descr="https://upload.wikimedia.org/wikipedia/commons/thumb/3/3f/Moscow_05-2012_Bolshoi_after_renewal.jpg/800px-Moscow_05-2012_Bolshoi_after_renewa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55303" name="Picture 7" descr="C:\Documents and Settings\User\Рабочий стол\800px-Moscow_05-2012_Bolshoi_after_renew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1227138"/>
            <a:ext cx="6929438" cy="563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53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9395" name="Содержимое 2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428625" y="285750"/>
            <a:ext cx="8286750" cy="584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/>
              <a:t>Главный вход в Александровский сад</a:t>
            </a:r>
          </a:p>
        </p:txBody>
      </p:sp>
      <p:pic>
        <p:nvPicPr>
          <p:cNvPr id="59397" name="Picture 2" descr="C:\Documents and Settings\User\Рабочий стол\800px-Alexander_Garden_Gat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5" y="928688"/>
            <a:ext cx="7643813" cy="573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0419" name="Содержимое 2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60420" name="AutoShape 2" descr="Triumphal Gates on the Poklonnaya Hil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60421" name="Picture 3" descr="C:\Documents and Settings\User\Рабочий стол\Triumphal_Gates_on_the_Poklonnaya_Hi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63" y="1000125"/>
            <a:ext cx="6858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FF0000"/>
                </a:solidFill>
              </a:rPr>
              <a:t>Московские триумфальные ворота </a:t>
            </a:r>
          </a:p>
          <a:p>
            <a:pPr algn="ctr">
              <a:defRPr/>
            </a:pPr>
            <a:r>
              <a:rPr lang="ru-RU" sz="3600" b="1" dirty="0">
                <a:solidFill>
                  <a:srgbClr val="FF0000"/>
                </a:solidFill>
              </a:rPr>
              <a:t>на Поклонной горе</a:t>
            </a:r>
            <a:endParaRPr lang="ru-RU" sz="36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457200" y="1722438"/>
            <a:ext cx="4038600" cy="4525962"/>
          </a:xfrm>
        </p:spPr>
        <p:txBody>
          <a:bodyPr>
            <a:normAutofit fontScale="92500" lnSpcReduction="20000"/>
          </a:bodyPr>
          <a:lstStyle/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ru-RU" smtClean="0"/>
          </a:p>
        </p:txBody>
      </p:sp>
      <p:sp>
        <p:nvSpPr>
          <p:cNvPr id="76806" name="Rectangle 6"/>
          <p:cNvSpPr>
            <a:spLocks noGrp="1" noChangeArrowheads="1"/>
          </p:cNvSpPr>
          <p:nvPr>
            <p:ph sz="half" idx="2"/>
          </p:nvPr>
        </p:nvSpPr>
        <p:spPr>
          <a:xfrm>
            <a:off x="4572000" y="404813"/>
            <a:ext cx="4038600" cy="4525962"/>
          </a:xfrm>
        </p:spPr>
        <p:txBody>
          <a:bodyPr>
            <a:normAutofit fontScale="92500" lnSpcReduction="20000"/>
          </a:bodyPr>
          <a:lstStyle/>
          <a:p>
            <a:pPr marL="448056" indent="-384048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ЗАХАРОВ </a:t>
            </a:r>
            <a:r>
              <a:rPr lang="ru-RU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Андреян</a:t>
            </a:r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ru-RU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Адриан</a:t>
            </a:r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Дмитриевич</a:t>
            </a:r>
            <a:r>
              <a:rPr lang="ru-RU" b="1" dirty="0" smtClean="0"/>
              <a:t> </a:t>
            </a:r>
          </a:p>
          <a:p>
            <a:pPr marL="448056" indent="-384048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b="1" dirty="0" smtClean="0"/>
              <a:t>(1761-1811) русский архитектор. Представитель ампира. Создатель одного из шедевров русской архитектуры — здания Адмиралтейства в Санкт-Петербурге (1806-1823).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ru-RU" dirty="0" smtClean="0"/>
          </a:p>
        </p:txBody>
      </p:sp>
      <p:pic>
        <p:nvPicPr>
          <p:cNvPr id="76808" name="Picture 8" descr="%5BIS89IR_2-10%5D_%5BPD_21%5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663" y="476250"/>
            <a:ext cx="4351337" cy="5903913"/>
          </a:xfrm>
          <a:prstGeom prst="rect">
            <a:avLst/>
          </a:prstGeom>
          <a:noFill/>
          <a:ln w="127000" cmpd="tri">
            <a:solidFill>
              <a:srgbClr val="993300"/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000232" y="5214950"/>
            <a:ext cx="643516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Санкт - Петербург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6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2000"/>
                                        <p:tgtEl>
                                          <p:spTgt spid="76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6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3" name="Picture 5" descr="admiralteistv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07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4" name="Text Box 6"/>
          <p:cNvSpPr txBox="1">
            <a:spLocks noChangeArrowheads="1"/>
          </p:cNvSpPr>
          <p:nvPr/>
        </p:nvSpPr>
        <p:spPr bwMode="auto">
          <a:xfrm>
            <a:off x="2916238" y="6165850"/>
            <a:ext cx="2328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002060"/>
                </a:solidFill>
              </a:rPr>
              <a:t>Адмиралтейство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8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8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8686800" cy="1570037"/>
          </a:xfrm>
        </p:spPr>
        <p:txBody>
          <a:bodyPr>
            <a:normAutofit fontScale="90000"/>
          </a:bodyPr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ru-RU" sz="4000" b="1" u="sng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Андрей Никифорович Воронихин</a:t>
            </a:r>
            <a:r>
              <a:rPr lang="ru-RU" sz="4000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/>
            </a:r>
            <a:br>
              <a:rPr lang="ru-RU" sz="4000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ru-RU" sz="4000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1759-1814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idx="1"/>
          </p:nvPr>
        </p:nvSpPr>
        <p:spPr>
          <a:xfrm>
            <a:off x="2714625" y="1071563"/>
            <a:ext cx="6211888" cy="5310187"/>
          </a:xfrm>
        </p:spPr>
        <p:txBody>
          <a:bodyPr/>
          <a:lstStyle/>
          <a:p>
            <a:pPr eaLnBrk="1" hangingPunct="1">
              <a:lnSpc>
                <a:spcPct val="128000"/>
              </a:lnSpc>
              <a:spcBef>
                <a:spcPts val="600"/>
              </a:spcBef>
              <a:buFont typeface="Wingdings" pitchFamily="2" charset="2"/>
              <a:buNone/>
              <a:defRPr/>
            </a:pPr>
            <a:r>
              <a:rPr lang="ru-RU" sz="1800" dirty="0" smtClean="0"/>
              <a:t>Родился в семье крепостных графа А.С. Строганова. Под влиянием Баженова начинает заниматься архитектурой. В 1785 года получает «вольную», а через год едет с Павлом Строгановым за границу, живёт в </a:t>
            </a:r>
            <a:r>
              <a:rPr lang="ru-RU" sz="1800" dirty="0" err="1" smtClean="0"/>
              <a:t>Швейщарии</a:t>
            </a:r>
            <a:r>
              <a:rPr lang="ru-RU" sz="1800" dirty="0" smtClean="0"/>
              <a:t> и Франции. Продолжает своё образование в Париже. В 1787 году получил звание «академика». С 1800 года </a:t>
            </a:r>
            <a:r>
              <a:rPr lang="ru-RU" sz="1800" dirty="0" err="1" smtClean="0"/>
              <a:t>препадаёт</a:t>
            </a:r>
            <a:r>
              <a:rPr lang="ru-RU" sz="1800" dirty="0" smtClean="0"/>
              <a:t> в Академии, в 1803 становиться профессором</a:t>
            </a:r>
          </a:p>
          <a:p>
            <a:pPr algn="ctr" eaLnBrk="1" hangingPunct="1">
              <a:lnSpc>
                <a:spcPct val="128000"/>
              </a:lnSpc>
              <a:spcBef>
                <a:spcPts val="600"/>
              </a:spcBef>
              <a:buFont typeface="Wingdings" pitchFamily="2" charset="2"/>
              <a:buNone/>
              <a:defRPr/>
            </a:pPr>
            <a:r>
              <a:rPr lang="ru-RU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УТВЕРДИЛ ОСНОВНЫЕ ПРИНЦИПЫ ВЫСОКОГО КЛАССИЦИЗМА</a:t>
            </a:r>
            <a:endParaRPr lang="ru-RU" sz="2800" dirty="0" smtClean="0"/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dirty="0" smtClean="0"/>
              <a:t>Главным делом его жизни явился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dirty="0" smtClean="0"/>
              <a:t> </a:t>
            </a:r>
            <a:r>
              <a:rPr lang="ru-RU" sz="2800" b="1" u="sng" dirty="0" smtClean="0"/>
              <a:t>Казанский собор </a:t>
            </a:r>
            <a:r>
              <a:rPr lang="ru-RU" sz="2800" b="1" dirty="0" smtClean="0"/>
              <a:t>в Петербурге 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dirty="0" smtClean="0"/>
              <a:t>(1801-1811)</a:t>
            </a:r>
          </a:p>
        </p:txBody>
      </p:sp>
      <p:sp>
        <p:nvSpPr>
          <p:cNvPr id="63492" name="AutoShape 5" descr="Voronikhi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63493" name="Picture 6" descr="C:\Documents and Settings\User\Рабочий стол\250px-Voronikh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2000250"/>
            <a:ext cx="2500312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4"/>
          <p:cNvSpPr>
            <a:spLocks noGrp="1" noChangeArrowheads="1"/>
          </p:cNvSpPr>
          <p:nvPr>
            <p:ph type="title"/>
          </p:nvPr>
        </p:nvSpPr>
        <p:spPr>
          <a:xfrm>
            <a:off x="500063" y="285750"/>
            <a:ext cx="8153400" cy="714375"/>
          </a:xfrm>
        </p:spPr>
        <p:txBody>
          <a:bodyPr>
            <a:normAutofit fontScale="90000"/>
          </a:bodyPr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Казанский собор</a:t>
            </a:r>
          </a:p>
        </p:txBody>
      </p:sp>
      <p:pic>
        <p:nvPicPr>
          <p:cNvPr id="64515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268413"/>
            <a:ext cx="8064500" cy="5018087"/>
          </a:xfrm>
          <a:prstGeom prst="rect">
            <a:avLst/>
          </a:prstGeom>
          <a:noFill/>
          <a:ln w="19050">
            <a:solidFill>
              <a:srgbClr val="00FFFF"/>
            </a:solidFill>
            <a:miter lim="800000"/>
            <a:headEnd/>
            <a:tailEnd/>
          </a:ln>
        </p:spPr>
      </p:pic>
      <p:pic>
        <p:nvPicPr>
          <p:cNvPr id="59396" name="Picture 4" descr="C:\Documents and Settings\User\Рабочий стол\1024px-Spb_06-2012_Nevsky_various_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58888"/>
            <a:ext cx="9144000" cy="481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28596" y="5929330"/>
            <a:ext cx="828759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Одноглавый храм с большим куполом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6553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28875"/>
            <a:ext cx="9210675" cy="186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ru-RU" sz="4000" b="1" u="sng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Тома де </a:t>
            </a:r>
            <a:r>
              <a:rPr lang="ru-RU" sz="4000" b="1" u="sng" dirty="0" err="1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Томон</a:t>
            </a:r>
            <a:r>
              <a:rPr lang="ru-RU" sz="4000" b="1" u="sng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/>
            </a:r>
            <a:br>
              <a:rPr lang="ru-RU" sz="4000" b="1" u="sng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ru-RU" sz="4000" b="1" u="sng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1760-1813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Швейцарский архитектор, приехал в Россию вполне сложившимся профессионалом, имеющим опыт работы в Италии и диплом Парижской академии.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Славу Томону принесло сооружение </a:t>
            </a:r>
            <a:r>
              <a:rPr lang="ru-RU" b="1" u="sng" smtClean="0"/>
              <a:t>петербургской Биржы </a:t>
            </a:r>
            <a:r>
              <a:rPr lang="ru-RU" smtClean="0"/>
              <a:t>(1805-1810), расположенной на стрелке Васильевского острова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5" descr="Ростральная колонна на фоне здания">
            <a:hlinkClick r:id="rId2" tooltip="Ростральная колонна на фоне здания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6013" y="1484313"/>
            <a:ext cx="6767512" cy="5075237"/>
          </a:xfrm>
          <a:prstGeom prst="rect">
            <a:avLst/>
          </a:prstGeom>
          <a:noFill/>
          <a:ln w="19050">
            <a:solidFill>
              <a:srgbClr val="00FFFF"/>
            </a:solidFill>
            <a:miter lim="800000"/>
            <a:headEnd/>
            <a:tailEnd/>
          </a:ln>
        </p:spPr>
      </p:pic>
      <p:sp>
        <p:nvSpPr>
          <p:cNvPr id="36867" name="Rectangle 6"/>
          <p:cNvSpPr>
            <a:spLocks noGrp="1" noChangeArrowheads="1"/>
          </p:cNvSpPr>
          <p:nvPr>
            <p:ph type="title"/>
          </p:nvPr>
        </p:nvSpPr>
        <p:spPr>
          <a:xfrm>
            <a:off x="533400" y="473075"/>
            <a:ext cx="8153400" cy="812800"/>
          </a:xfrm>
        </p:spPr>
        <p:txBody>
          <a:bodyPr/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Петербургская Биржа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5903893"/>
            <a:ext cx="9144000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МОНУМЕНТАЛЬНОСТЬ И ОБЪЕМНОСТЬ КОЛОННЫ</a:t>
            </a:r>
          </a:p>
          <a:p>
            <a:pPr algn="ctr"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ДОРИЧЕСКОГО ОРДЕРА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</p:spPr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>
          <a:xfrm>
            <a:off x="457200" y="714375"/>
            <a:ext cx="8229600" cy="5740400"/>
          </a:xfrm>
        </p:spPr>
        <p:txBody>
          <a:bodyPr/>
          <a:lstStyle/>
          <a:p>
            <a:pPr eaLnBrk="1" hangingPunct="1"/>
            <a:r>
              <a:rPr lang="ru-RU" smtClean="0"/>
              <a:t>Этот бурный расцвет художественной культуры был связан с подъемом национального самосознания передовых кругов русского общества в период Отечественной войны 1812 года. Свободолюбивые настроения усилились с победой в этой войне.</a:t>
            </a:r>
          </a:p>
          <a:p>
            <a:pPr eaLnBrk="1" hangingPunct="1"/>
            <a:r>
              <a:rPr lang="ru-RU" smtClean="0"/>
              <a:t>В начале 19 в. В России сложилось целое поколение дворянской интеллигенции, чувствующей нравственное право бороться за преобразование социальных и экономических основ государства.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4" descr="Изображение 8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549275"/>
            <a:ext cx="8101012" cy="5988050"/>
          </a:xfrm>
          <a:prstGeom prst="rect">
            <a:avLst/>
          </a:prstGeom>
          <a:noFill/>
          <a:ln w="19050">
            <a:solidFill>
              <a:srgbClr val="00FFFF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ru-RU" sz="4000" b="1" u="sng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Карл Иванович Росси</a:t>
            </a:r>
            <a:r>
              <a:rPr lang="ru-RU" sz="4000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/>
            </a:r>
            <a:br>
              <a:rPr lang="ru-RU" sz="4000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ru-RU" sz="4000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1775 - 1849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idx="1"/>
          </p:nvPr>
        </p:nvSpPr>
        <p:spPr>
          <a:xfrm>
            <a:off x="3000375" y="1600200"/>
            <a:ext cx="6143625" cy="49974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dirty="0" smtClean="0"/>
              <a:t>   </a:t>
            </a:r>
            <a:r>
              <a:rPr lang="ru-RU" sz="2000" dirty="0" smtClean="0"/>
              <a:t>Гениальный зодчий, создатель крупнейших архитектурных ансамблей </a:t>
            </a:r>
            <a:r>
              <a:rPr lang="ru-RU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стиле ампир, десятилетии XIX века. </a:t>
            </a:r>
            <a:r>
              <a:rPr lang="ru-RU" sz="2000" dirty="0" smtClean="0"/>
              <a:t>Именно они задают архитектурный масштаб и ритмы, соразмерные и созвучные широкому равнинному пространству, «Невы державному теченью», протяженным грядам невысоких облаков над северной столицей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000" dirty="0" smtClean="0"/>
              <a:t>  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000" dirty="0" smtClean="0"/>
              <a:t>   Среди выдающихся творений Росси в Петербурге: </a:t>
            </a:r>
            <a:r>
              <a:rPr lang="ru-RU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Михайловский дворец, ансамбль Александрийского театра, комплекс Сената и Синода, Арка Главного штаба</a:t>
            </a:r>
            <a:endParaRPr lang="ru-RU" sz="20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800" dirty="0" smtClean="0"/>
          </a:p>
        </p:txBody>
      </p:sp>
      <p:pic>
        <p:nvPicPr>
          <p:cNvPr id="69636" name="Picture 4" descr="C:\Documents and Settings\User\Рабочий стол\200px-Rossi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0" y="1714500"/>
            <a:ext cx="2897188" cy="351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title"/>
          </p:nvPr>
        </p:nvSpPr>
        <p:spPr>
          <a:xfrm>
            <a:off x="533400" y="473075"/>
            <a:ext cx="8153400" cy="741363"/>
          </a:xfrm>
        </p:spPr>
        <p:txBody>
          <a:bodyPr/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МИХАЙЛОВСКИЙ ДВОРЕЦ</a:t>
            </a:r>
          </a:p>
        </p:txBody>
      </p:sp>
      <p:pic>
        <p:nvPicPr>
          <p:cNvPr id="70659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1268413"/>
            <a:ext cx="7056437" cy="5292725"/>
          </a:xfrm>
          <a:prstGeom prst="rect">
            <a:avLst/>
          </a:prstGeom>
          <a:noFill/>
          <a:ln w="19050">
            <a:solidFill>
              <a:srgbClr val="00FFFF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4"/>
          <p:cNvSpPr>
            <a:spLocks noGrp="1" noChangeArrowheads="1"/>
          </p:cNvSpPr>
          <p:nvPr>
            <p:ph type="title"/>
          </p:nvPr>
        </p:nvSpPr>
        <p:spPr>
          <a:xfrm>
            <a:off x="533400" y="473075"/>
            <a:ext cx="8153400" cy="741363"/>
          </a:xfrm>
        </p:spPr>
        <p:txBody>
          <a:bodyPr/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АЛЕКСАНДРИНСКИЙ ТЕАТР</a:t>
            </a:r>
          </a:p>
        </p:txBody>
      </p:sp>
      <p:pic>
        <p:nvPicPr>
          <p:cNvPr id="71683" name="Picture 6" descr="Изображение 82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5" y="1412875"/>
            <a:ext cx="6624638" cy="5294313"/>
          </a:xfrm>
          <a:prstGeom prst="rect">
            <a:avLst/>
          </a:prstGeom>
          <a:noFill/>
          <a:ln w="19050">
            <a:solidFill>
              <a:srgbClr val="00FFFF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4"/>
          <p:cNvSpPr>
            <a:spLocks noGrp="1" noChangeArrowheads="1"/>
          </p:cNvSpPr>
          <p:nvPr>
            <p:ph type="title"/>
          </p:nvPr>
        </p:nvSpPr>
        <p:spPr>
          <a:xfrm>
            <a:off x="533400" y="473075"/>
            <a:ext cx="8153400" cy="741363"/>
          </a:xfrm>
        </p:spPr>
        <p:txBody>
          <a:bodyPr>
            <a:normAutofit fontScale="90000"/>
          </a:bodyPr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ru-RU" sz="400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КОМПЛЕКС СЕНАТА И СИНОДА</a:t>
            </a:r>
          </a:p>
        </p:txBody>
      </p:sp>
      <p:pic>
        <p:nvPicPr>
          <p:cNvPr id="72707" name="Picture 5" descr="Изображение 8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813" y="1268413"/>
            <a:ext cx="5832475" cy="5278437"/>
          </a:xfrm>
          <a:prstGeom prst="rect">
            <a:avLst/>
          </a:prstGeom>
          <a:noFill/>
          <a:ln w="19050">
            <a:solidFill>
              <a:srgbClr val="00FFFF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ru-RU" sz="4000" b="1" u="sng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ВАСИЛИЙ ПЕРТОВИЧ СТАСОВ</a:t>
            </a:r>
            <a:r>
              <a:rPr lang="ru-RU" sz="4000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/>
            </a:r>
            <a:br>
              <a:rPr lang="ru-RU" sz="4000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ru-RU" sz="4000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1769 - 1848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idx="1"/>
          </p:nvPr>
        </p:nvSpPr>
        <p:spPr>
          <a:xfrm>
            <a:off x="4572000" y="1916113"/>
            <a:ext cx="4114800" cy="389731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mtClean="0"/>
              <a:t>   Самый строгий и последовательный приверженец классицизма в русский архитектуре той эпохи</a:t>
            </a:r>
          </a:p>
          <a:p>
            <a:pPr eaLnBrk="1" hangingPunct="1">
              <a:buFont typeface="Wingdings" pitchFamily="2" charset="2"/>
              <a:buNone/>
            </a:pPr>
            <a:endParaRPr lang="ru-RU" smtClean="0"/>
          </a:p>
        </p:txBody>
      </p:sp>
      <p:pic>
        <p:nvPicPr>
          <p:cNvPr id="73732" name="Picture 4" descr="Стас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2060575"/>
            <a:ext cx="3816350" cy="3816350"/>
          </a:xfrm>
          <a:prstGeom prst="rect">
            <a:avLst/>
          </a:prstGeom>
          <a:noFill/>
          <a:ln w="19050">
            <a:solidFill>
              <a:srgbClr val="00FFFF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473075"/>
            <a:ext cx="8153400" cy="741363"/>
          </a:xfrm>
        </p:spPr>
        <p:txBody>
          <a:bodyPr/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ПАВЛОВСКИЕ КАЗАРМЫ</a:t>
            </a:r>
          </a:p>
        </p:txBody>
      </p:sp>
      <p:pic>
        <p:nvPicPr>
          <p:cNvPr id="74755" name="Picture 5" descr="Павл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1268413"/>
            <a:ext cx="7705725" cy="5165725"/>
          </a:xfrm>
          <a:prstGeom prst="rect">
            <a:avLst/>
          </a:prstGeom>
          <a:noFill/>
          <a:ln w="19050">
            <a:solidFill>
              <a:srgbClr val="00FFFF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pPr indent="0"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СМОЛЬНЫЙ МОНАСТЫРЬ</a:t>
            </a:r>
          </a:p>
        </p:txBody>
      </p:sp>
      <p:sp>
        <p:nvSpPr>
          <p:cNvPr id="45059" name="Rectangle 7"/>
          <p:cNvSpPr>
            <a:spLocks noGrp="1" noChangeArrowheads="1"/>
          </p:cNvSpPr>
          <p:nvPr>
            <p:ph sz="half" idx="1"/>
          </p:nvPr>
        </p:nvSpPr>
        <p:spPr>
          <a:xfrm>
            <a:off x="323850" y="2636838"/>
            <a:ext cx="4248150" cy="1973262"/>
          </a:xfrm>
        </p:spPr>
        <p:txBody>
          <a:bodyPr>
            <a:normAutofit lnSpcReduction="10000"/>
          </a:bodyPr>
          <a:lstStyle/>
          <a:p>
            <a:pPr marL="448056" indent="-384048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smtClean="0"/>
              <a:t>    Начато строительство архитектором Растрелли, 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400" smtClean="0"/>
              <a:t>    а В.П. Стасов завершил сооружение здания</a:t>
            </a:r>
          </a:p>
        </p:txBody>
      </p:sp>
      <p:pic>
        <p:nvPicPr>
          <p:cNvPr id="7578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4625" y="1785938"/>
            <a:ext cx="3678238" cy="5072062"/>
          </a:xfrm>
          <a:prstGeom prst="rect">
            <a:avLst/>
          </a:prstGeom>
          <a:noFill/>
          <a:ln w="19050">
            <a:solidFill>
              <a:srgbClr val="00FFFF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КРИЗИС АМПИРА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>
            <a:normAutofit/>
          </a:bodyPr>
          <a:lstStyle/>
          <a:p>
            <a:pPr marL="448056" indent="-384048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dirty="0" smtClean="0"/>
              <a:t>В 30-е годы </a:t>
            </a:r>
            <a:r>
              <a:rPr lang="en-US" dirty="0" smtClean="0"/>
              <a:t>XIX</a:t>
            </a:r>
            <a:r>
              <a:rPr lang="ru-RU" dirty="0" smtClean="0"/>
              <a:t> в. в архитектуре ампира наблюдаются черты кризиса. Интерес к строгости и стройности классицизма был исчерпан.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dirty="0" smtClean="0"/>
              <a:t>В числе самых известных сооружений этого времени – </a:t>
            </a:r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Исаакиевский собор, архитектор А.А. </a:t>
            </a:r>
            <a:r>
              <a:rPr lang="ru-RU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Монферран</a:t>
            </a:r>
            <a:endParaRPr lang="ru-RU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4"/>
          <p:cNvSpPr>
            <a:spLocks noGrp="1" noChangeArrowheads="1"/>
          </p:cNvSpPr>
          <p:nvPr>
            <p:ph type="title"/>
          </p:nvPr>
        </p:nvSpPr>
        <p:spPr>
          <a:xfrm>
            <a:off x="571472" y="785794"/>
            <a:ext cx="8153400" cy="812800"/>
          </a:xfrm>
        </p:spPr>
        <p:txBody>
          <a:bodyPr/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ИСААКИЕВСКИЙ СОБОР</a:t>
            </a:r>
          </a:p>
        </p:txBody>
      </p:sp>
      <p:pic>
        <p:nvPicPr>
          <p:cNvPr id="77827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498600"/>
            <a:ext cx="6840538" cy="5359400"/>
          </a:xfrm>
          <a:prstGeom prst="rect">
            <a:avLst/>
          </a:prstGeom>
          <a:noFill/>
          <a:ln w="19050">
            <a:solidFill>
              <a:srgbClr val="00FFFF"/>
            </a:solidFill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vi-VN" sz="3200" b="1" u="sng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Анри́ Луи́ Огю́ст Рика́р де</a:t>
            </a:r>
            <a:r>
              <a:rPr lang="ru-RU" sz="3200" b="1" u="sng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200" b="1" u="sng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Монферран</a:t>
            </a:r>
            <a:endParaRPr lang="ru-RU" sz="3200" b="1" u="sng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7829" name="Прямоугольник 4"/>
          <p:cNvSpPr>
            <a:spLocks noChangeArrowheads="1"/>
          </p:cNvSpPr>
          <p:nvPr/>
        </p:nvSpPr>
        <p:spPr bwMode="auto">
          <a:xfrm>
            <a:off x="0" y="642938"/>
            <a:ext cx="21383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Август Августович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333375"/>
            <a:ext cx="8229600" cy="5810250"/>
          </a:xfrm>
        </p:spPr>
        <p:txBody>
          <a:bodyPr>
            <a:normAutofit/>
          </a:bodyPr>
          <a:lstStyle/>
          <a:p>
            <a:pPr marL="448056" indent="-384048" algn="ctr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 первую половину </a:t>
            </a:r>
            <a:r>
              <a:rPr lang="en-US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XIX</a:t>
            </a: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века на поле русской мысли, «русской идеи» столкнулись в противоборстве два основных потока развития общественной мысли</a:t>
            </a:r>
            <a:r>
              <a:rPr lang="ru-RU" sz="28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.</a:t>
            </a:r>
          </a:p>
          <a:p>
            <a:pPr marL="448056" indent="-384048" algn="ctr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endParaRPr lang="ru-RU" sz="2800" b="1" i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0" y="2928934"/>
          <a:ext cx="9144000" cy="3389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build="p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7885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5750"/>
            <a:ext cx="9144000" cy="330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ru-RU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Скульптура </a:t>
            </a:r>
          </a:p>
        </p:txBody>
      </p:sp>
      <p:sp>
        <p:nvSpPr>
          <p:cNvPr id="7987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1338" y="2249488"/>
            <a:ext cx="8061325" cy="1752600"/>
          </a:xfrm>
        </p:spPr>
        <p:txBody>
          <a:bodyPr/>
          <a:lstStyle/>
          <a:p>
            <a:pPr marR="0" eaLnBrk="1" hangingPunct="1">
              <a:spcBef>
                <a:spcPct val="0"/>
              </a:spcBef>
            </a:pPr>
            <a:endParaRPr lang="ru-RU" smtClean="0">
              <a:ln>
                <a:noFill/>
              </a:ln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457200" y="1722438"/>
            <a:ext cx="4038600" cy="4525962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80899" name="Rectangle 6"/>
          <p:cNvSpPr>
            <a:spLocks noGrp="1" noChangeArrowheads="1"/>
          </p:cNvSpPr>
          <p:nvPr>
            <p:ph sz="half" idx="2"/>
          </p:nvPr>
        </p:nvSpPr>
        <p:spPr>
          <a:xfrm>
            <a:off x="4648200" y="1722438"/>
            <a:ext cx="4038600" cy="4525962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79879" name="Rectangle 7"/>
          <p:cNvSpPr>
            <a:spLocks noChangeArrowheads="1"/>
          </p:cNvSpPr>
          <p:nvPr/>
        </p:nvSpPr>
        <p:spPr bwMode="auto">
          <a:xfrm>
            <a:off x="250825" y="4076700"/>
            <a:ext cx="4572000" cy="273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u="sng"/>
              <a:t>Мартос Иван Петрович </a:t>
            </a:r>
            <a:r>
              <a:rPr lang="ru-RU" sz="1600" b="1"/>
              <a:t>(1754-1835), русский скульптор. </a:t>
            </a:r>
          </a:p>
          <a:p>
            <a:r>
              <a:rPr lang="ru-RU" sz="1600" b="1"/>
              <a:t>Представитель классицизма. В мемориальной пластике Мартоса</a:t>
            </a:r>
          </a:p>
          <a:p>
            <a:r>
              <a:rPr lang="ru-RU" sz="1600" b="1"/>
              <a:t> (надгробия М. П. Собакиной, 1782, Е. С. Куракиной, 1792,</a:t>
            </a:r>
          </a:p>
          <a:p>
            <a:r>
              <a:rPr lang="ru-RU" sz="1600" b="1"/>
              <a:t> Е. И. Гагариной, </a:t>
            </a:r>
          </a:p>
          <a:p>
            <a:r>
              <a:rPr lang="ru-RU" sz="1600" b="1"/>
              <a:t>1803) гармонично сочетаются гражданский </a:t>
            </a:r>
            <a:r>
              <a:rPr lang="ru-RU" sz="1600" b="1">
                <a:solidFill>
                  <a:srgbClr val="002060"/>
                </a:solidFill>
              </a:rPr>
              <a:t>пафос, идеальная возвышенность, </a:t>
            </a:r>
          </a:p>
          <a:p>
            <a:r>
              <a:rPr lang="ru-RU" sz="1600" b="1">
                <a:solidFill>
                  <a:schemeClr val="bg1"/>
                </a:solidFill>
              </a:rPr>
              <a:t>обаяние и жизненность образов </a:t>
            </a:r>
          </a:p>
        </p:txBody>
      </p:sp>
      <p:pic>
        <p:nvPicPr>
          <p:cNvPr id="79881" name="Picture 9" descr="Martos_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88913"/>
            <a:ext cx="3851275" cy="3851275"/>
          </a:xfrm>
          <a:prstGeom prst="rect">
            <a:avLst/>
          </a:prstGeom>
          <a:noFill/>
          <a:ln w="127000" cmpd="thickThin">
            <a:solidFill>
              <a:srgbClr val="996633"/>
            </a:solidFill>
            <a:miter lim="800000"/>
            <a:headEnd/>
            <a:tailEnd/>
          </a:ln>
        </p:spPr>
      </p:pic>
      <p:pic>
        <p:nvPicPr>
          <p:cNvPr id="79883" name="Picture 11" descr="minin9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8" y="1268413"/>
            <a:ext cx="3808412" cy="5327650"/>
          </a:xfrm>
          <a:prstGeom prst="rect">
            <a:avLst/>
          </a:prstGeom>
          <a:noFill/>
          <a:ln w="127000" cmpd="tri">
            <a:solidFill>
              <a:srgbClr val="990033"/>
            </a:solidFill>
            <a:miter lim="800000"/>
            <a:headEnd/>
            <a:tailEnd/>
          </a:ln>
        </p:spPr>
      </p:pic>
      <p:sp>
        <p:nvSpPr>
          <p:cNvPr id="79885" name="Text Box 13"/>
          <p:cNvSpPr txBox="1">
            <a:spLocks noChangeArrowheads="1"/>
          </p:cNvSpPr>
          <p:nvPr/>
        </p:nvSpPr>
        <p:spPr bwMode="auto">
          <a:xfrm>
            <a:off x="4572000" y="350838"/>
            <a:ext cx="44132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latin typeface="Algerian" pitchFamily="82" charset="0"/>
              </a:rPr>
              <a:t>Памятник Минину и Пожарскому</a:t>
            </a:r>
          </a:p>
          <a:p>
            <a:r>
              <a:rPr lang="ru-RU" sz="2000" b="1">
                <a:latin typeface="Algerian" pitchFamily="82" charset="0"/>
              </a:rPr>
              <a:t>                       в Москве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9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98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98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98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9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98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98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98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9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9" grpId="0"/>
      <p:bldP spid="79885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pPr indent="0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Борис Иванович Орловский</a:t>
            </a:r>
          </a:p>
        </p:txBody>
      </p:sp>
      <p:sp>
        <p:nvSpPr>
          <p:cNvPr id="81923" name="Содержимое 2"/>
          <p:cNvSpPr>
            <a:spLocks noGrp="1"/>
          </p:cNvSpPr>
          <p:nvPr>
            <p:ph sz="half" idx="1"/>
          </p:nvPr>
        </p:nvSpPr>
        <p:spPr>
          <a:xfrm>
            <a:off x="533400" y="1828800"/>
            <a:ext cx="3467100" cy="4038600"/>
          </a:xfrm>
        </p:spPr>
        <p:txBody>
          <a:bodyPr/>
          <a:lstStyle/>
          <a:p>
            <a:pPr eaLnBrk="1" hangingPunct="1"/>
            <a:r>
              <a:rPr lang="ru-RU" smtClean="0"/>
              <a:t>Статуи Кутузова, Барклая де Толли у Казанского собора</a:t>
            </a:r>
          </a:p>
        </p:txBody>
      </p:sp>
      <p:sp>
        <p:nvSpPr>
          <p:cNvPr id="8192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8"/>
            <a:ext cx="4038600" cy="4525962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81925" name="Picture 2" descr="severr: генерал-фельдмаршал Голенище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3" y="1785938"/>
            <a:ext cx="4689475" cy="468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4" descr="Барклай де Толли, Михаил Богданович - Энциклопедия &quot;Вокруг света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5" y="1785938"/>
            <a:ext cx="357187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pPr indent="0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Петр Карлович </a:t>
            </a:r>
            <a:r>
              <a:rPr lang="ru-RU" dirty="0" err="1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Клодт</a:t>
            </a:r>
            <a:endParaRPr lang="ru-RU" dirty="0" smtClean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82947" name="Содержимое 2"/>
          <p:cNvSpPr>
            <a:spLocks noGrp="1"/>
          </p:cNvSpPr>
          <p:nvPr>
            <p:ph sz="half" idx="1"/>
          </p:nvPr>
        </p:nvSpPr>
        <p:spPr>
          <a:xfrm>
            <a:off x="285750" y="1785938"/>
            <a:ext cx="2500313" cy="40386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mtClean="0"/>
              <a:t>Ансамбль на Аничковом мосту в Петербурге – 1833 г.</a:t>
            </a:r>
          </a:p>
        </p:txBody>
      </p:sp>
      <p:sp>
        <p:nvSpPr>
          <p:cNvPr id="82948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8"/>
            <a:ext cx="4038600" cy="4525962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82949" name="Picture 2" descr="Месть скульптора Русская интерьерная скульптур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63" y="2000250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indent="0" eaLnBrk="1" fontAlgn="auto" hangingPunct="1">
              <a:spcAft>
                <a:spcPts val="0"/>
              </a:spcAft>
              <a:defRPr/>
            </a:pPr>
            <a:r>
              <a:rPr lang="ru-RU" sz="4400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Музыкальное искусство</a:t>
            </a:r>
            <a:endParaRPr lang="ru-RU" sz="4400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8"/>
            <a:ext cx="3886200" cy="2286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17500" y="277813"/>
            <a:ext cx="4038600" cy="6151562"/>
          </a:xfrm>
        </p:spPr>
        <p:txBody>
          <a:bodyPr>
            <a:normAutofit lnSpcReduction="10000"/>
          </a:bodyPr>
          <a:lstStyle/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3200" u="sng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ГЛИНКА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3200" u="sng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Михаил Иванович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3200" u="sng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marL="448056" indent="-384048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3200" dirty="0" smtClean="0">
                <a:latin typeface="Comic Sans MS" pitchFamily="66" charset="0"/>
              </a:rPr>
              <a:t> </a:t>
            </a:r>
            <a:r>
              <a:rPr lang="ru-RU" sz="2800" dirty="0" smtClean="0">
                <a:latin typeface="Comic Sans MS" pitchFamily="66" charset="0"/>
              </a:rPr>
              <a:t>1804-1855гг., русский композитор, </a:t>
            </a:r>
            <a:r>
              <a:rPr lang="ru-RU" sz="2800" b="1" u="sng" dirty="0" smtClean="0">
                <a:latin typeface="Comic Sans MS" pitchFamily="66" charset="0"/>
              </a:rPr>
              <a:t>родоначальник русской классической музыки</a:t>
            </a:r>
            <a:r>
              <a:rPr lang="ru-RU" sz="2800" b="1" dirty="0" smtClean="0">
                <a:latin typeface="Comic Sans MS" pitchFamily="66" charset="0"/>
              </a:rPr>
              <a:t>. </a:t>
            </a:r>
            <a:endParaRPr lang="en-US" sz="2800" b="1" dirty="0" smtClean="0">
              <a:latin typeface="Comic Sans MS" pitchFamily="66" charset="0"/>
            </a:endParaRPr>
          </a:p>
          <a:p>
            <a:pPr marL="448056" indent="-384048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800" b="1" dirty="0" smtClean="0">
                <a:latin typeface="Comic Sans MS" pitchFamily="66" charset="0"/>
              </a:rPr>
              <a:t>Опера «Жизнь за царя», опера «Руслан и Людмила»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ru-RU" sz="2800" dirty="0" smtClean="0"/>
          </a:p>
        </p:txBody>
      </p:sp>
      <p:pic>
        <p:nvPicPr>
          <p:cNvPr id="93192" name="Picture 8" descr="2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6100" y="260350"/>
            <a:ext cx="4395788" cy="6048375"/>
          </a:xfrm>
          <a:prstGeom prst="rect">
            <a:avLst/>
          </a:prstGeom>
          <a:noFill/>
          <a:ln w="127000" cmpd="tri">
            <a:solidFill>
              <a:srgbClr val="996600"/>
            </a:solidFill>
            <a:miter lim="800000"/>
            <a:headEnd/>
            <a:tailEnd/>
          </a:ln>
        </p:spPr>
      </p:pic>
      <p:pic>
        <p:nvPicPr>
          <p:cNvPr id="6" name="Глинка Жизнь за царя. вальс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923928" y="5445224"/>
            <a:ext cx="244475" cy="244475"/>
          </a:xfrm>
          <a:prstGeom prst="rect">
            <a:avLst/>
          </a:prstGeom>
        </p:spPr>
      </p:pic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3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3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3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31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31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31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31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931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31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931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931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31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93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93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93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63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93189" grpId="0" build="p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6019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86020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8602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5750"/>
            <a:ext cx="9144000" cy="596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82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787900" y="692150"/>
            <a:ext cx="4038600" cy="5737225"/>
          </a:xfrm>
        </p:spPr>
        <p:txBody>
          <a:bodyPr>
            <a:normAutofit lnSpcReduction="10000"/>
          </a:bodyPr>
          <a:lstStyle/>
          <a:p>
            <a:pPr marL="448056" indent="-384048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2800" b="1" u="sng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Даргомыжский Александр Сергеевич. </a:t>
            </a:r>
          </a:p>
          <a:p>
            <a:pPr marL="448056" indent="-384048" eaLnBrk="1" fontAlgn="auto" hangingPunct="1">
              <a:spcAft>
                <a:spcPts val="0"/>
              </a:spcAft>
              <a:buFontTx/>
              <a:buNone/>
              <a:defRPr/>
            </a:pPr>
            <a:endParaRPr lang="ru-RU" sz="2800" b="1" u="sng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48056" indent="-384048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2400" b="1" dirty="0" smtClean="0"/>
              <a:t>(1813-1869 гг.). Русский композитор, один из основоположников русской классической музыки. Последователь Глинки</a:t>
            </a:r>
            <a:r>
              <a:rPr lang="ru-RU" sz="2000" b="1" dirty="0" smtClean="0"/>
              <a:t> .</a:t>
            </a:r>
          </a:p>
          <a:p>
            <a:pPr marL="448056" indent="-384048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Опера «РУСАЛКА», </a:t>
            </a:r>
            <a:r>
              <a:rPr lang="ru-RU" sz="2000" b="1" dirty="0" smtClean="0"/>
              <a:t>сатирические песни на  стихи поэтов: «Старый капрал», «Червяк»</a:t>
            </a:r>
          </a:p>
          <a:p>
            <a:pPr marL="448056" indent="-384048" eaLnBrk="1" fontAlgn="auto" hangingPunct="1">
              <a:spcAft>
                <a:spcPts val="0"/>
              </a:spcAft>
              <a:buFontTx/>
              <a:buNone/>
              <a:defRPr/>
            </a:pPr>
            <a:endParaRPr lang="ru-RU" sz="2800" b="1" dirty="0" smtClean="0"/>
          </a:p>
        </p:txBody>
      </p:sp>
      <p:pic>
        <p:nvPicPr>
          <p:cNvPr id="10138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620713"/>
            <a:ext cx="4164013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Даргомыжский. Романс на стихи Пушкина.wav">
            <a:hlinkClick r:id="" action="ppaction://media"/>
          </p:cNvPr>
          <p:cNvPicPr>
            <a:picLocks noGrp="1" noRot="1" noChangeAspect="1"/>
          </p:cNvPicPr>
          <p:nvPr>
            <p:ph sz="half"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572000" y="6237312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13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13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13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13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13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13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13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13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13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13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01382" grpId="0" build="p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404813"/>
            <a:ext cx="4038600" cy="6238875"/>
          </a:xfrm>
        </p:spPr>
        <p:txBody>
          <a:bodyPr>
            <a:normAutofit/>
          </a:bodyPr>
          <a:lstStyle/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400" b="1" u="sng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ВАРЛАМОВ Александр Егорович 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ru-RU" sz="2000" b="1" dirty="0" smtClean="0"/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000" b="1" dirty="0" smtClean="0"/>
              <a:t>(1801-1848), русский композитор, певец. Мастер вокальной лирики. Его музыка основана на интонациях русской народной песни и городского романса. Около 200 романсов и песен: «Вдоль по улице метелица метет», «Красный сарафан», «На заре ты ее не буди».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ru-RU" sz="2400" dirty="0" smtClean="0"/>
          </a:p>
        </p:txBody>
      </p:sp>
      <p:sp>
        <p:nvSpPr>
          <p:cNvPr id="88067" name="Rectangle 6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lang="ru-RU" sz="2400" smtClean="0"/>
          </a:p>
        </p:txBody>
      </p:sp>
      <p:pic>
        <p:nvPicPr>
          <p:cNvPr id="105479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476250"/>
            <a:ext cx="4473575" cy="5257800"/>
          </a:xfrm>
          <a:prstGeom prst="rect">
            <a:avLst/>
          </a:prstGeom>
          <a:noFill/>
          <a:ln w="9525">
            <a:pattFill prst="weave">
              <a:fgClr>
                <a:schemeClr val="tx1"/>
              </a:fgClr>
              <a:bgClr>
                <a:srgbClr val="FFFFCC"/>
              </a:bgClr>
            </a:patt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54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54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54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54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54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54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054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b="1" i="1" dirty="0" smtClean="0"/>
              <a:t>Проблемное задание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 smtClean="0"/>
              <a:t>Почему первую половину XIX века называют «Золотым веком» русской культуры?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10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692150"/>
            <a:ext cx="4038600" cy="5808663"/>
          </a:xfrm>
        </p:spPr>
        <p:txBody>
          <a:bodyPr>
            <a:normAutofit lnSpcReduction="10000"/>
          </a:bodyPr>
          <a:lstStyle/>
          <a:p>
            <a:pPr marL="448056" indent="-384048" algn="ctr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400" b="1" u="sng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АЛЯБЬЕВ Александр, Александрович </a:t>
            </a:r>
          </a:p>
          <a:p>
            <a:pPr marL="448056" indent="-384048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ru-RU" sz="24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48056" indent="-384048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000" b="1" dirty="0" smtClean="0"/>
              <a:t>(1787-1851 русский композитор. Вокальное творчество в традициях русского городского фольклора </a:t>
            </a:r>
            <a:r>
              <a:rPr lang="ru-RU" sz="2000" b="1" dirty="0" err="1" smtClean="0"/>
              <a:t>нач</a:t>
            </a:r>
            <a:r>
              <a:rPr lang="ru-RU" sz="2000" b="1" dirty="0" smtClean="0"/>
              <a:t>. 19 в. </a:t>
            </a:r>
            <a:r>
              <a:rPr lang="ru-RU" sz="2800" b="1" dirty="0" smtClean="0"/>
              <a:t>Романсы</a:t>
            </a:r>
            <a:r>
              <a:rPr lang="ru-RU" sz="2000" b="1" dirty="0" smtClean="0"/>
              <a:t> </a:t>
            </a:r>
            <a:r>
              <a:rPr lang="ru-RU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(«Соловей», «я ПОМНЮ ЧУДНОЕ МГНОВЕНЬЕ» , «Я ВАС ЛЮБИЛ» и др.), </a:t>
            </a:r>
            <a:r>
              <a:rPr lang="ru-RU" sz="2000" b="1" dirty="0" smtClean="0"/>
              <a:t>в т. ч. на тексты социального звучания («Нищая»). Одним из первых воплотил в музыке лирику А. </a:t>
            </a:r>
          </a:p>
          <a:p>
            <a:pPr marL="448056" indent="-384048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000" b="1" dirty="0" smtClean="0"/>
              <a:t>     Пушкина. Среди др. сочинений — оперы, балеты, камерно-инструментальная театральная музыка.</a:t>
            </a:r>
          </a:p>
        </p:txBody>
      </p:sp>
      <p:pic>
        <p:nvPicPr>
          <p:cNvPr id="107531" name="Picture 1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0" y="620713"/>
            <a:ext cx="4398963" cy="48958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07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10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sp>
        <p:nvSpPr>
          <p:cNvPr id="90115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214313"/>
            <a:ext cx="8472488" cy="6500812"/>
          </a:xfrm>
        </p:spPr>
        <p:txBody>
          <a:bodyPr/>
          <a:lstStyle/>
          <a:p>
            <a:pPr eaLnBrk="1" hangingPunct="1"/>
            <a:r>
              <a:rPr lang="ru-RU" smtClean="0">
                <a:latin typeface="Bookman Old Style" pitchFamily="18" charset="0"/>
              </a:rPr>
              <a:t>В области искусства, в творчестве сердца, русский народ обнаружил изумительную силу, создав при наличии ужаснейших условий прекрасную литературу, удивительную живопись и оригинальную музыку, которой восхищается весь мир. Замкнуты были уста народа, связаны крылья души, но сердце его родило десятки художников слова, звуков, красок. Гигант Пушкин, величайшая гордость наша и самое полное выражение духовных сил России, а рядом с ним волшебник Глинка и прекрасный Брюллов.</a:t>
            </a:r>
          </a:p>
        </p:txBody>
      </p:sp>
      <p:sp>
        <p:nvSpPr>
          <p:cNvPr id="90116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90117" name="Прямоугольник 4"/>
          <p:cNvSpPr>
            <a:spLocks noChangeArrowheads="1"/>
          </p:cNvSpPr>
          <p:nvPr/>
        </p:nvSpPr>
        <p:spPr bwMode="auto">
          <a:xfrm>
            <a:off x="7480300" y="6488113"/>
            <a:ext cx="16303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А. М. Горький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Актеры театра</a:t>
            </a:r>
            <a:endParaRPr lang="ru-RU" dirty="0"/>
          </a:p>
        </p:txBody>
      </p:sp>
      <p:sp>
        <p:nvSpPr>
          <p:cNvPr id="91139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mtClean="0"/>
              <a:t>М.С.Щепкин – актер Московского Малого театра</a:t>
            </a:r>
          </a:p>
        </p:txBody>
      </p:sp>
      <p:sp>
        <p:nvSpPr>
          <p:cNvPr id="91140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mtClean="0"/>
              <a:t>А.Е.Мартынов</a:t>
            </a:r>
          </a:p>
          <a:p>
            <a:endParaRPr lang="ru-RU" smtClean="0"/>
          </a:p>
          <a:p>
            <a:r>
              <a:rPr lang="ru-RU" smtClean="0"/>
              <a:t>П.С.Мачалов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Установить соответствие между фамилиями деятелей культуры и сферами их творчества:</a:t>
            </a:r>
          </a:p>
        </p:txBody>
      </p:sp>
      <p:sp>
        <p:nvSpPr>
          <p:cNvPr id="109576" name="Rectangle 8"/>
          <p:cNvSpPr>
            <a:spLocks noGrp="1" noChangeArrowheads="1"/>
          </p:cNvSpPr>
          <p:nvPr>
            <p:ph idx="1"/>
          </p:nvPr>
        </p:nvSpPr>
        <p:spPr>
          <a:xfrm>
            <a:off x="457200" y="1773238"/>
            <a:ext cx="8229600" cy="452596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smtClean="0"/>
              <a:t>1) И.П.Мартос, М.М.           А) живопись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smtClean="0"/>
              <a:t>     Антокольский.           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smtClean="0"/>
              <a:t>2) М.И.Глинка, П.И.             Б) театр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smtClean="0"/>
              <a:t>      Чайковский.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smtClean="0"/>
              <a:t>3) П.А.Федотов, К.И.            В) архитектура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smtClean="0"/>
              <a:t>       Брюллов.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smtClean="0"/>
              <a:t>4) А.Д.Захаров, А.Н.             Г) музыка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smtClean="0"/>
              <a:t>       Воронихин.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smtClean="0"/>
              <a:t>                                                Д) скульптура</a:t>
            </a:r>
          </a:p>
          <a:p>
            <a:pPr eaLnBrk="1" hangingPunct="1">
              <a:lnSpc>
                <a:spcPct val="90000"/>
              </a:lnSpc>
            </a:pPr>
            <a:endParaRPr lang="ru-RU" sz="2400" b="1" smtClean="0"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95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95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95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95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95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95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95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095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95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95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095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095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095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95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095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095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095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095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095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095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095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095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095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095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095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095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095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0957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6" grpId="0" build="p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i="1" dirty="0" smtClean="0"/>
              <a:t>Решение проблемного задания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 smtClean="0"/>
              <a:t>Почему первую половину XIX века называют «Золотым веком» русской культуры?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ru-RU" b="1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Задания </a:t>
            </a:r>
          </a:p>
        </p:txBody>
      </p:sp>
      <p:sp>
        <p:nvSpPr>
          <p:cNvPr id="62467" name="Содержимое 2"/>
          <p:cNvSpPr>
            <a:spLocks noGrp="1"/>
          </p:cNvSpPr>
          <p:nvPr>
            <p:ph idx="1"/>
          </p:nvPr>
        </p:nvSpPr>
        <p:spPr>
          <a:xfrm>
            <a:off x="142875" y="1714500"/>
            <a:ext cx="8786813" cy="4152900"/>
          </a:xfrm>
        </p:spPr>
        <p:txBody>
          <a:bodyPr>
            <a:normAutofit fontScale="92500" lnSpcReduction="10000"/>
          </a:bodyPr>
          <a:lstStyle/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mtClean="0"/>
              <a:t>Составьте сообщение о путях развития русской художественной культуры первой половины 19 века, взяв в качестве эпиграфа следующие строки Ф.М.Достоевского </a:t>
            </a:r>
            <a:r>
              <a:rPr lang="ru-RU" smtClean="0">
                <a:latin typeface="Segoe Script" pitchFamily="34" charset="0"/>
              </a:rPr>
              <a:t>«Притяжение и отталкивание от Европы, а отсюда двойственность русской души, её интуитивное стремление оставаться самостоятельной, принявшей в себя два мира, Восток и Запад…»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</p:spPr>
        <p:txBody>
          <a:bodyPr/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>
            <a:normAutofit lnSpcReduction="10000"/>
          </a:bodyPr>
          <a:lstStyle/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b="1" dirty="0" smtClean="0"/>
              <a:t>Какие «главные вопросы» русской жизни стали темой искусства 1 пол 19 века.</a:t>
            </a:r>
            <a:endParaRPr lang="ru-RU" dirty="0" smtClean="0"/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b="1" dirty="0" smtClean="0"/>
              <a:t>Какие основные направления в развитии русской художественной культуры этой эпохи вы можете назвать?</a:t>
            </a:r>
            <a:endParaRPr lang="ru-RU" dirty="0" smtClean="0"/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b="1" dirty="0" smtClean="0"/>
              <a:t>Кто стоял у истоков русского классического изобразительного искусства?</a:t>
            </a:r>
            <a:endParaRPr lang="ru-RU" dirty="0" smtClean="0"/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5235" name="Содержимое 2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9523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0"/>
            <a:ext cx="8572500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1" name="Rectangle 7"/>
          <p:cNvSpPr>
            <a:spLocks noGrp="1" noChangeArrowheads="1"/>
          </p:cNvSpPr>
          <p:nvPr>
            <p:ph type="title"/>
          </p:nvPr>
        </p:nvSpPr>
        <p:spPr>
          <a:xfrm>
            <a:off x="357158" y="267494"/>
            <a:ext cx="8572560" cy="1399032"/>
          </a:xfrm>
        </p:spPr>
        <p:txBody>
          <a:bodyPr/>
          <a:lstStyle/>
          <a:p>
            <a:pPr indent="0" eaLnBrk="1" fontAlgn="auto" hangingPunct="1">
              <a:spcAft>
                <a:spcPts val="0"/>
              </a:spcAft>
              <a:defRPr/>
            </a:pPr>
            <a:r>
              <a:rPr lang="ru-RU" sz="36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Литература первой половины XIX века</a:t>
            </a:r>
            <a:endParaRPr lang="ru-RU" sz="3600" b="1" i="1" dirty="0" smtClean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16387" name="Rectangle 8"/>
          <p:cNvSpPr>
            <a:spLocks noGrp="1" noChangeArrowheads="1"/>
          </p:cNvSpPr>
          <p:nvPr>
            <p:ph sz="half" idx="1"/>
          </p:nvPr>
        </p:nvSpPr>
        <p:spPr>
          <a:xfrm>
            <a:off x="533400" y="1484313"/>
            <a:ext cx="4038600" cy="4525962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6388" name="Rectangle 9"/>
          <p:cNvSpPr>
            <a:spLocks noGrp="1" noChangeArrowheads="1"/>
          </p:cNvSpPr>
          <p:nvPr>
            <p:ph sz="half" idx="2"/>
          </p:nvPr>
        </p:nvSpPr>
        <p:spPr>
          <a:xfrm>
            <a:off x="4648200" y="1722438"/>
            <a:ext cx="4038600" cy="4525962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6638" name="Picture 14" descr="r-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484313"/>
            <a:ext cx="3689350" cy="4537075"/>
          </a:xfrm>
          <a:prstGeom prst="rect">
            <a:avLst/>
          </a:prstGeom>
          <a:noFill/>
          <a:ln w="127000" cmpd="tri">
            <a:solidFill>
              <a:srgbClr val="996633"/>
            </a:solidFill>
            <a:miter lim="800000"/>
            <a:headEnd/>
            <a:tailEnd/>
          </a:ln>
        </p:spPr>
      </p:pic>
      <p:pic>
        <p:nvPicPr>
          <p:cNvPr id="26640" name="Picture 16" descr="М. Ю. Лермонтов. Портрет работы К. А. Горбунов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46625" y="1557338"/>
            <a:ext cx="3673475" cy="4535487"/>
          </a:xfrm>
          <a:prstGeom prst="rect">
            <a:avLst/>
          </a:prstGeom>
          <a:noFill/>
          <a:ln w="127000" cmpd="tri">
            <a:solidFill>
              <a:srgbClr val="996633"/>
            </a:solidFill>
            <a:miter lim="800000"/>
            <a:headEnd/>
            <a:tailEnd/>
          </a:ln>
        </p:spPr>
      </p:pic>
      <p:sp>
        <p:nvSpPr>
          <p:cNvPr id="26644" name="Text Box 20"/>
          <p:cNvSpPr txBox="1">
            <a:spLocks noChangeArrowheads="1"/>
          </p:cNvSpPr>
          <p:nvPr/>
        </p:nvSpPr>
        <p:spPr bwMode="auto">
          <a:xfrm>
            <a:off x="1258888" y="6092825"/>
            <a:ext cx="19605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chemeClr val="bg1"/>
                </a:solidFill>
              </a:rPr>
              <a:t>А.С.Пушкин</a:t>
            </a:r>
          </a:p>
        </p:txBody>
      </p:sp>
      <p:sp>
        <p:nvSpPr>
          <p:cNvPr id="26645" name="Text Box 21"/>
          <p:cNvSpPr txBox="1">
            <a:spLocks noChangeArrowheads="1"/>
          </p:cNvSpPr>
          <p:nvPr/>
        </p:nvSpPr>
        <p:spPr bwMode="auto">
          <a:xfrm>
            <a:off x="5148263" y="6183313"/>
            <a:ext cx="3595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bg1"/>
                </a:solidFill>
              </a:rPr>
              <a:t>М.Ю.Лермонтов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withGroup">
                            <p:stCondLst>
                              <p:cond delay="8000"/>
                            </p:stCondLst>
                            <p:childTnLst>
                              <p:par>
                                <p:cTn id="11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20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2000"/>
                                        <p:tgtEl>
                                          <p:spTgt spid="26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withGroup">
                            <p:stCondLst>
                              <p:cond delay="10000"/>
                            </p:stCondLst>
                            <p:childTnLst>
                              <p:par>
                                <p:cTn id="2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6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6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2000"/>
                                        <p:tgtEl>
                                          <p:spTgt spid="26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44" grpId="0"/>
      <p:bldP spid="2664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1564</TotalTime>
  <Words>2143</Words>
  <Application>Microsoft Office PowerPoint</Application>
  <PresentationFormat>Экран (4:3)</PresentationFormat>
  <Paragraphs>292</Paragraphs>
  <Slides>87</Slides>
  <Notes>0</Notes>
  <HiddenSlides>1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87</vt:i4>
      </vt:variant>
    </vt:vector>
  </HeadingPairs>
  <TitlesOfParts>
    <vt:vector size="88" baseType="lpstr">
      <vt:lpstr>Яркая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Проблемное задание </vt:lpstr>
      <vt:lpstr>Литература первой половины XIX века</vt:lpstr>
      <vt:lpstr>Александр Сергеевич Пушкин</vt:lpstr>
      <vt:lpstr>Слайд 11</vt:lpstr>
      <vt:lpstr>Михаил Юрьевич Лермонтов</vt:lpstr>
      <vt:lpstr>Николай Васильевич Гоголь</vt:lpstr>
      <vt:lpstr>Александр Николаевич Островский</vt:lpstr>
      <vt:lpstr>Николай Гаврилович Чернышевский</vt:lpstr>
      <vt:lpstr>Александр Сергеевич Грибоедов  </vt:lpstr>
      <vt:lpstr>Живопись </vt:lpstr>
      <vt:lpstr>Слайд 18</vt:lpstr>
      <vt:lpstr>Слайд 19</vt:lpstr>
      <vt:lpstr>Слайд 20</vt:lpstr>
      <vt:lpstr>Слайд 21</vt:lpstr>
      <vt:lpstr>Романтизм</vt:lpstr>
      <vt:lpstr>Слайд 23</vt:lpstr>
      <vt:lpstr>Слайд 24</vt:lpstr>
      <vt:lpstr>Слайд 25</vt:lpstr>
      <vt:lpstr>Академизм</vt:lpstr>
      <vt:lpstr>Слайд 27</vt:lpstr>
      <vt:lpstr>Слайд 28</vt:lpstr>
      <vt:lpstr>Слайд 29</vt:lpstr>
      <vt:lpstr>Эклектика стиля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Сентиментализм (Н.М.Карамзин)</vt:lpstr>
      <vt:lpstr>Алексей Гаврилович Венецианов (1780 - 1847)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Архитектура и скульптура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Андрей Никифорович Воронихин 1759-1814</vt:lpstr>
      <vt:lpstr>Казанский собор</vt:lpstr>
      <vt:lpstr>Слайд 57</vt:lpstr>
      <vt:lpstr>Тома де Томон 1760-1813</vt:lpstr>
      <vt:lpstr>Петербургская Биржа</vt:lpstr>
      <vt:lpstr>Слайд 60</vt:lpstr>
      <vt:lpstr>Карл Иванович Росси 1775 - 1849</vt:lpstr>
      <vt:lpstr>МИХАЙЛОВСКИЙ ДВОРЕЦ</vt:lpstr>
      <vt:lpstr>АЛЕКСАНДРИНСКИЙ ТЕАТР</vt:lpstr>
      <vt:lpstr>КОМПЛЕКС СЕНАТА И СИНОДА</vt:lpstr>
      <vt:lpstr>ВАСИЛИЙ ПЕРТОВИЧ СТАСОВ 1769 - 1848</vt:lpstr>
      <vt:lpstr>ПАВЛОВСКИЕ КАЗАРМЫ</vt:lpstr>
      <vt:lpstr>СМОЛЬНЫЙ МОНАСТЫРЬ</vt:lpstr>
      <vt:lpstr>КРИЗИС АМПИРА</vt:lpstr>
      <vt:lpstr>ИСААКИЕВСКИЙ СОБОР</vt:lpstr>
      <vt:lpstr>Слайд 70</vt:lpstr>
      <vt:lpstr>Скульптура </vt:lpstr>
      <vt:lpstr>Слайд 72</vt:lpstr>
      <vt:lpstr>Борис Иванович Орловский</vt:lpstr>
      <vt:lpstr>Петр Карлович Клодт</vt:lpstr>
      <vt:lpstr>Музыкальное искусство</vt:lpstr>
      <vt:lpstr>Слайд 76</vt:lpstr>
      <vt:lpstr>Слайд 77</vt:lpstr>
      <vt:lpstr>Слайд 78</vt:lpstr>
      <vt:lpstr>Слайд 79</vt:lpstr>
      <vt:lpstr>Слайд 80</vt:lpstr>
      <vt:lpstr>Слайд 81</vt:lpstr>
      <vt:lpstr>Актеры театра</vt:lpstr>
      <vt:lpstr>Установить соответствие между фамилиями деятелей культуры и сферами их творчества:</vt:lpstr>
      <vt:lpstr>Решение проблемного задания </vt:lpstr>
      <vt:lpstr>Задания </vt:lpstr>
      <vt:lpstr>Слайд 86</vt:lpstr>
      <vt:lpstr>Слайд 87</vt:lpstr>
    </vt:vector>
  </TitlesOfParts>
  <Company>Министерство образования Российской Федерации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asu</cp:lastModifiedBy>
  <cp:revision>99</cp:revision>
  <dcterms:created xsi:type="dcterms:W3CDTF">2007-04-02T07:50:23Z</dcterms:created>
  <dcterms:modified xsi:type="dcterms:W3CDTF">2016-02-29T07:55:40Z</dcterms:modified>
</cp:coreProperties>
</file>