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svm" ContentType="image/unknown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6" y="-114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831B86A-CCF0-4EA3-8977-9D76E039CC9A}" type="slidenum">
              <a:t>‹#›</a:t>
            </a:fld>
            <a:endParaRPr lang="de-DE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51467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/>
          <a:p>
            <a:pPr lvl="0"/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b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ED0C1B1A-6E98-4A82-8D8A-3A41CCAE712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675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920" y="1027079"/>
            <a:ext cx="4933800" cy="370044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120" cy="481104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EBB207-CE63-48F9-A4A3-00F99DEF0DC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855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FA7189-73EE-44F8-A8BD-C7BD1DFF88A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7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308720" y="301680"/>
            <a:ext cx="2266920" cy="64562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503280" y="301680"/>
            <a:ext cx="6653159" cy="6456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E817DC-AD66-4B6E-AB2A-0EFF7675636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62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755639" y="2347920"/>
            <a:ext cx="8569440" cy="16207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12720" y="4282920"/>
            <a:ext cx="7056360" cy="1932119"/>
          </a:xfrm>
        </p:spPr>
        <p:txBody>
          <a:bodyPr anchorCtr="1"/>
          <a:lstStyle>
            <a:lvl1pPr marL="0" indent="0" algn="ctr">
              <a:buNone/>
              <a:defRPr>
                <a:ln>
                  <a:noFill/>
                </a:ln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888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822600" y="2137680"/>
            <a:ext cx="8418240" cy="4762799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24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57371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40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7331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822240" y="2138400"/>
            <a:ext cx="4132440" cy="4762440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28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106960" y="2138400"/>
            <a:ext cx="4133880" cy="4762440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28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75977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24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24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63874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21780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301320"/>
            <a:ext cx="9072000" cy="12618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03999" y="1768680"/>
            <a:ext cx="9072000" cy="4988880"/>
          </a:xfrm>
        </p:spPr>
        <p:txBody>
          <a:bodyPr/>
          <a:lstStyle>
            <a:lvl1pPr>
              <a:spcAft>
                <a:spcPts val="1417"/>
              </a:spcAft>
              <a:defRPr sz="3200" kern="1200">
                <a:ln>
                  <a:noFill/>
                </a:ln>
                <a:latin typeface="Arial" pitchFamily="18"/>
                <a:cs typeface="Arial" pitchFamily="2"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561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0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503999" marR="0" indent="-432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284C"/>
              </a:buClr>
              <a:buSzPct val="75000"/>
              <a:buFont typeface="StarSymbol" pitchFamily="2"/>
              <a:buChar char=""/>
              <a:defRPr sz="3200" kern="0" spc="0" baseline="0">
                <a:solidFill>
                  <a:srgbClr val="333333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25387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503999" y="1769040"/>
            <a:ext cx="9071640" cy="498924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66EE4C-DD1D-4AD9-8A61-FC1D52E975C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238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0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7410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0616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7197840" y="700200"/>
            <a:ext cx="2151000" cy="6200640"/>
          </a:xfrm>
        </p:spPr>
        <p:txBody>
          <a:bodyPr vert="eaVert"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"/>
              <a:defRPr sz="2400" b="1" i="1" kern="0" spc="0" baseline="0">
                <a:solidFill>
                  <a:srgbClr val="99284C"/>
                </a:solidFill>
                <a:latin typeface="Albany" pitchFamily="34"/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741239" y="700200"/>
            <a:ext cx="6303960" cy="62006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09928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97040" y="4857840"/>
            <a:ext cx="8567640" cy="1501920"/>
          </a:xfrm>
        </p:spPr>
        <p:txBody>
          <a:bodyPr anchor="t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4000" b="1"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97040" y="3203640"/>
            <a:ext cx="8567640" cy="165420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4D9B8CE-9B7B-4651-96B7-59387B7B72A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55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503280" y="1768320"/>
            <a:ext cx="445932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114879" y="1768320"/>
            <a:ext cx="4460760" cy="49896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8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0A329E-8B2B-4CC7-841D-6994136FC58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416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3120"/>
            <a:ext cx="9072720" cy="1258920"/>
          </a:xfrm>
        </p:spPr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4719" y="1692360"/>
            <a:ext cx="4452840" cy="704880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 txBox="1">
            <a:spLocks noGrp="1"/>
          </p:cNvSpPr>
          <p:nvPr>
            <p:ph type="title" idx="4294967295"/>
          </p:nvPr>
        </p:nvSpPr>
        <p:spPr>
          <a:xfrm>
            <a:off x="504719" y="2397240"/>
            <a:ext cx="445284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5121360" y="1692360"/>
            <a:ext cx="4456080" cy="704880"/>
          </a:xfrm>
        </p:spPr>
        <p:txBody>
          <a:bodyPr anchor="b"/>
          <a:lstStyle>
            <a:lvl1pPr marL="0" indent="0">
              <a:buNone/>
              <a:defRPr b="1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 txBox="1">
            <a:spLocks noGrp="1"/>
          </p:cNvSpPr>
          <p:nvPr>
            <p:ph type="title" idx="4294967295"/>
          </p:nvPr>
        </p:nvSpPr>
        <p:spPr>
          <a:xfrm>
            <a:off x="5121360" y="2397240"/>
            <a:ext cx="4456080" cy="435600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24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880986-A0D2-463C-BE35-1898CD6F331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49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marL="0" marR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B783D04-4E35-4F34-8A72-0034BBA0D2D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06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5243C8C-C6B3-4F37-876A-1B24CE524B2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829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4719" y="301680"/>
            <a:ext cx="3316320" cy="127944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type="title" idx="4294967295"/>
          </p:nvPr>
        </p:nvSpPr>
        <p:spPr>
          <a:xfrm>
            <a:off x="3941640" y="301680"/>
            <a:ext cx="5635800" cy="6451560"/>
          </a:xfrm>
        </p:spPr>
        <p:txBody>
          <a:bodyPr anchor="t" anchorCtr="0"/>
          <a:lstStyle>
            <a:lvl1pPr marL="432000" marR="0" indent="-324000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sz="3200" spc="0" baseline="0">
                <a:solidFill>
                  <a:srgbClr val="000000"/>
                </a:solidFill>
                <a:ea typeface="Andale Sans UI" pitchFamily="2"/>
                <a:cs typeface="Tahoma" pitchFamily="2"/>
              </a:defRPr>
            </a:lvl1pPr>
          </a:lstStyle>
          <a:p>
            <a:pPr lvl="0"/>
            <a:r>
              <a:rPr lang="ru-RU"/>
              <a:t>Образец текста</a:t>
            </a:r>
            <a:br>
              <a:rPr lang="ru-RU"/>
            </a:br>
            <a:r>
              <a:rPr lang="ru-RU"/>
              <a:t>Второй уровень</a:t>
            </a:r>
            <a:br>
              <a:rPr lang="ru-RU"/>
            </a:br>
            <a:r>
              <a:rPr lang="ru-RU"/>
              <a:t>Третий уровень</a:t>
            </a:r>
            <a:br>
              <a:rPr lang="ru-RU"/>
            </a:br>
            <a:r>
              <a:rPr lang="ru-RU"/>
              <a:t>Четвертый уровень</a:t>
            </a:r>
            <a:br>
              <a:rPr lang="ru-RU"/>
            </a:br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504719" y="1581119"/>
            <a:ext cx="3316320" cy="517212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08D221-E161-457A-BABA-1E514B5FCBE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19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976400" y="5291279"/>
            <a:ext cx="6048360" cy="625320"/>
          </a:xfrm>
        </p:spPr>
        <p:txBody>
          <a:bodyPr anchor="b" anchorCtr="0"/>
          <a:lstStyle>
            <a:lvl1pPr marL="0" marR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sz="2000" b="1" spc="0" baseline="0">
                <a:solidFill>
                  <a:srgbClr val="000000"/>
                </a:solidFill>
                <a:cs typeface="Tahoma" pitchFamily="2"/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 txBox="1">
            <a:spLocks noGrp="1"/>
          </p:cNvSpPr>
          <p:nvPr>
            <p:ph type="title" idx="4294967295"/>
          </p:nvPr>
        </p:nvSpPr>
        <p:spPr>
          <a:xfrm>
            <a:off x="1976400" y="674640"/>
            <a:ext cx="6048360" cy="4537080"/>
          </a:xfrm>
        </p:spPr>
        <p:txBody>
          <a:bodyPr anchor="t" anchorCtr="0"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976400" y="5916600"/>
            <a:ext cx="6048360" cy="8874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D87383-57AC-440A-AB38-998EB0987FB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015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1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Andale Sans UI" pitchFamily="2"/>
                <a:cs typeface="Tahoma" pitchFamily="2"/>
              </a:defRPr>
            </a:lvl1pPr>
          </a:lstStyle>
          <a:p>
            <a:pPr lvl="0"/>
            <a:fld id="{179109D4-AE79-49E6-A6F4-0EA6683BC45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0">
        <a:buNone/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</p:titleStyle>
    <p:bodyStyle>
      <a:lvl1pPr marL="432000" marR="0" lvl="0" indent="-324000" rtl="0" hangingPunct="0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ru-RU" sz="2400" b="0" i="0" u="none" strike="noStrike" kern="1200" spc="0" baseline="0">
          <a:solidFill>
            <a:srgbClr val="000000"/>
          </a:solidFill>
          <a:latin typeface="Arial" pitchFamily="18"/>
          <a:ea typeface="Andale Sans UI" pitchFamily="2"/>
          <a:cs typeface="Tahoma" pitchFamily="2"/>
        </a:defRPr>
      </a:lvl1pPr>
      <a:lvl2pPr marL="864000" marR="0" lvl="1" indent="-324000" rtl="0" hangingPunct="1">
        <a:lnSpc>
          <a:spcPct val="100000"/>
        </a:lnSpc>
        <a:spcBef>
          <a:spcPts val="0"/>
        </a:spcBef>
        <a:spcAft>
          <a:spcPts val="1134"/>
        </a:spcAft>
        <a:buSzPct val="45000"/>
        <a:buFont typeface="StarSymbol"/>
        <a:buChar char="●"/>
        <a:tabLst/>
        <a:defRPr lang="ru-RU" sz="2800" b="0" i="0" u="none" strike="noStrike" kern="1200" spc="0" baseline="0">
          <a:solidFill>
            <a:srgbClr val="000000"/>
          </a:solidFill>
          <a:latin typeface="Arial" pitchFamily="18"/>
          <a:ea typeface="Andale Sans UI" pitchFamily="2"/>
          <a:cs typeface="Tahoma" pitchFamily="2"/>
        </a:defRPr>
      </a:lvl2pPr>
      <a:lvl3pPr marL="1296000" marR="0" lvl="2" indent="-288000" rtl="0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ru-RU" sz="2400" b="0" i="0" u="none" strike="noStrike" kern="1200" spc="0" baseline="0">
          <a:solidFill>
            <a:srgbClr val="000000"/>
          </a:solidFill>
          <a:latin typeface="Arial" pitchFamily="18"/>
          <a:ea typeface="Andale Sans UI" pitchFamily="2"/>
          <a:cs typeface="Tahoma" pitchFamily="2"/>
        </a:defRPr>
      </a:lvl3pPr>
      <a:lvl4pPr marL="1728000" marR="0" lvl="3" indent="-216000" rtl="0" hangingPunct="1">
        <a:lnSpc>
          <a:spcPct val="100000"/>
        </a:lnSpc>
        <a:spcBef>
          <a:spcPts val="0"/>
        </a:spcBef>
        <a:spcAft>
          <a:spcPts val="564"/>
        </a:spcAft>
        <a:buSzPct val="45000"/>
        <a:buFont typeface="StarSymbol"/>
        <a:buChar char="●"/>
        <a:tabLst/>
        <a:defRPr lang="ru-RU" sz="2000" b="0" i="0" u="none" strike="noStrike" kern="1200" spc="0" baseline="0">
          <a:solidFill>
            <a:srgbClr val="000000"/>
          </a:solidFill>
          <a:latin typeface="Arial" pitchFamily="18"/>
          <a:ea typeface="Andale Sans UI" pitchFamily="2"/>
          <a:cs typeface="Tahoma" pitchFamily="2"/>
        </a:defRPr>
      </a:lvl4pPr>
      <a:lvl5pPr marL="2160000" marR="0" lvl="4" indent="-216000" rtl="0" hangingPunct="1">
        <a:lnSpc>
          <a:spcPct val="100000"/>
        </a:lnSpc>
        <a:spcBef>
          <a:spcPts val="0"/>
        </a:spcBef>
        <a:spcAft>
          <a:spcPts val="286"/>
        </a:spcAft>
        <a:buSzPct val="75000"/>
        <a:buFont typeface="StarSymbol"/>
        <a:buChar char="–"/>
        <a:tabLst/>
        <a:defRPr lang="ru-RU" sz="2000" b="0" i="0" u="none" strike="noStrike" kern="1200" spc="0" baseline="0">
          <a:solidFill>
            <a:srgbClr val="000000"/>
          </a:solidFill>
          <a:latin typeface="Arial" pitchFamily="18"/>
          <a:ea typeface="Andale Sans UI" pitchFamily="2"/>
          <a:cs typeface="Tahoma" pitchFamily="2"/>
        </a:defRPr>
      </a:lvl5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0"/>
            <a:ext cx="10080000" cy="75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740879" y="69948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822600" y="2137680"/>
            <a:ext cx="8418240" cy="47627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0">
        <a:buNone/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Arial" pitchFamily="2"/>
        </a:defRPr>
      </a:lvl1pPr>
    </p:titleStyle>
    <p:bodyStyle>
      <a:lvl1pPr marL="503999" marR="0" lvl="0" indent="-432000" algn="l" rtl="0" hangingPunct="0">
        <a:lnSpc>
          <a:spcPct val="100000"/>
        </a:lnSpc>
        <a:spcBef>
          <a:spcPts val="0"/>
        </a:spcBef>
        <a:spcAft>
          <a:spcPts val="0"/>
        </a:spcAft>
        <a:buClr>
          <a:srgbClr val="99284C"/>
        </a:buClr>
        <a:buSzPct val="75000"/>
        <a:buFont typeface="StarSymbol" pitchFamily="2"/>
        <a:buChar char=""/>
        <a:tabLst/>
        <a:defRPr lang="ru-RU" sz="2400" b="0" i="0" u="none" strike="noStrike" kern="0" spc="0" baseline="0">
          <a:solidFill>
            <a:srgbClr val="333333"/>
          </a:solidFill>
          <a:latin typeface="Albany" pitchFamily="34"/>
          <a:ea typeface="Andale Sans UI" pitchFamily="2"/>
          <a:cs typeface="Tahoma" pitchFamily="2"/>
        </a:defRPr>
      </a:lvl1pPr>
      <a:lvl2pPr marL="792000" marR="0" lvl="1" indent="-432000" algn="l" rtl="0" hangingPunct="1">
        <a:lnSpc>
          <a:spcPct val="100000"/>
        </a:lnSpc>
        <a:spcBef>
          <a:spcPts val="0"/>
        </a:spcBef>
        <a:spcAft>
          <a:spcPts val="0"/>
        </a:spcAft>
        <a:buClr>
          <a:srgbClr val="99284C"/>
        </a:buClr>
        <a:buSzPct val="75000"/>
        <a:buFont typeface="StarSymbol" pitchFamily="2"/>
        <a:buChar char=""/>
        <a:tabLst/>
        <a:defRPr lang="ru-RU" sz="2800" b="0" i="0" u="none" strike="noStrike" kern="0" spc="0" baseline="0">
          <a:solidFill>
            <a:srgbClr val="333333"/>
          </a:solidFill>
          <a:latin typeface="Albany" pitchFamily="34"/>
          <a:ea typeface="Andale Sans UI" pitchFamily="2"/>
          <a:cs typeface="Tahoma" pitchFamily="2"/>
        </a:defRPr>
      </a:lvl2pPr>
      <a:lvl3pPr marL="1080000" marR="0" lvl="2" indent="-432000" algn="l" rtl="0" hangingPunct="1">
        <a:lnSpc>
          <a:spcPct val="100000"/>
        </a:lnSpc>
        <a:spcBef>
          <a:spcPts val="0"/>
        </a:spcBef>
        <a:spcAft>
          <a:spcPts val="0"/>
        </a:spcAft>
        <a:buClr>
          <a:srgbClr val="99284C"/>
        </a:buClr>
        <a:buSzPct val="75000"/>
        <a:buFont typeface="StarSymbol" pitchFamily="2"/>
        <a:buChar char=""/>
        <a:tabLst/>
        <a:defRPr lang="ru-RU" sz="2400" b="0" i="0" u="none" strike="noStrike" kern="0" spc="0" baseline="0">
          <a:solidFill>
            <a:srgbClr val="333333"/>
          </a:solidFill>
          <a:latin typeface="Albany" pitchFamily="34"/>
          <a:ea typeface="Andale Sans UI" pitchFamily="2"/>
          <a:cs typeface="Tahoma" pitchFamily="2"/>
        </a:defRPr>
      </a:lvl3pPr>
      <a:lvl4pPr marL="1368000" marR="0" lvl="3" indent="-432000" algn="l" rtl="0" hangingPunct="1">
        <a:lnSpc>
          <a:spcPct val="100000"/>
        </a:lnSpc>
        <a:spcBef>
          <a:spcPts val="0"/>
        </a:spcBef>
        <a:spcAft>
          <a:spcPts val="0"/>
        </a:spcAft>
        <a:buClr>
          <a:srgbClr val="99284C"/>
        </a:buClr>
        <a:buSzPct val="75000"/>
        <a:buFont typeface="StarSymbol" pitchFamily="2"/>
        <a:buChar char=""/>
        <a:tabLst/>
        <a:defRPr lang="ru-RU" sz="2000" b="0" i="0" u="none" strike="noStrike" kern="0" spc="0" baseline="0">
          <a:solidFill>
            <a:srgbClr val="333333"/>
          </a:solidFill>
          <a:latin typeface="Albany" pitchFamily="34"/>
          <a:ea typeface="Andale Sans UI" pitchFamily="2"/>
          <a:cs typeface="Tahoma" pitchFamily="2"/>
        </a:defRPr>
      </a:lvl4pPr>
      <a:lvl5pPr marL="1655999" marR="0" lvl="4" indent="-432000" algn="l" rtl="0" hangingPunct="1">
        <a:lnSpc>
          <a:spcPct val="100000"/>
        </a:lnSpc>
        <a:spcBef>
          <a:spcPts val="0"/>
        </a:spcBef>
        <a:spcAft>
          <a:spcPts val="0"/>
        </a:spcAft>
        <a:buClr>
          <a:srgbClr val="99284C"/>
        </a:buClr>
        <a:buSzPct val="75000"/>
        <a:buFont typeface="StarSymbol" pitchFamily="2"/>
        <a:buChar char=""/>
        <a:tabLst/>
        <a:defRPr lang="ru-RU" sz="2000" b="0" i="0" u="none" strike="noStrike" kern="0" spc="0" baseline="0">
          <a:solidFill>
            <a:srgbClr val="333333"/>
          </a:solidFill>
          <a:latin typeface="Albany" pitchFamily="34"/>
          <a:ea typeface="Andale Sans UI" pitchFamily="2"/>
          <a:cs typeface="Tahoma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sdaria.com/" TargetMode="External"/><Relationship Id="rId3" Type="http://schemas.openxmlformats.org/officeDocument/2006/relationships/hyperlink" Target="http://www.fotokomka.ru/" TargetMode="External"/><Relationship Id="rId7" Type="http://schemas.openxmlformats.org/officeDocument/2006/relationships/hyperlink" Target="http://www.all-pux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satadmin.ru/" TargetMode="External"/><Relationship Id="rId5" Type="http://schemas.openxmlformats.org/officeDocument/2006/relationships/hyperlink" Target="http://www.baby.ru/" TargetMode="External"/><Relationship Id="rId10" Type="http://schemas.openxmlformats.org/officeDocument/2006/relationships/hyperlink" Target="http://www.vk.com/" TargetMode="External"/><Relationship Id="rId4" Type="http://schemas.openxmlformats.org/officeDocument/2006/relationships/hyperlink" Target="http://www.origami.ru/" TargetMode="External"/><Relationship Id="rId9" Type="http://schemas.openxmlformats.org/officeDocument/2006/relationships/hyperlink" Target="http://www.old.gym1sos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m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NULL" TargetMode="External"/><Relationship Id="rId2" Type="http://schemas.openxmlformats.org/officeDocument/2006/relationships/video" Target="&#1082;&#1086;&#1084;&#1072;&#1085;&#1076;&#1072;-&#1074;%20&#1095;&#1077;&#1084;%20&#1085;&#1072;&#1096;&#1072;%20&#1101;&#1092;&#1092;&#1077;&#1082;&#1090;&#1080;&#1074;&#1085;&#1086;&#1089;&#1090;&#1100;.wmv" TargetMode="External"/><Relationship Id="rId1" Type="http://schemas.microsoft.com/office/2007/relationships/media" Target="NULL" TargetMode="External"/><Relationship Id="rId6" Type="http://schemas.openxmlformats.org/officeDocument/2006/relationships/image" Target="../media/image9.emf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842759"/>
            <a:ext cx="8607960" cy="97524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Тренинг для педагогов</a:t>
            </a:r>
            <a:br>
              <a:rPr lang="de-DE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</a:br>
            <a:r>
              <a:rPr lang="de-DE" sz="3200" b="1" i="1" kern="0">
                <a:solidFill>
                  <a:srgbClr val="800000"/>
                </a:solidFill>
                <a:latin typeface="Albany" pitchFamily="34"/>
                <a:cs typeface="Tahoma" pitchFamily="2"/>
              </a:rPr>
              <a:t>„Учимся работать в команде“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72400" y="2811960"/>
            <a:ext cx="4107600" cy="294804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55880"/>
            <a:ext cx="8607960" cy="5490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36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Спасибо, за сотрудничество!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20000" y="2628360"/>
            <a:ext cx="4107600" cy="385164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147320"/>
            <a:ext cx="8607960" cy="366119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24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В презентации использованы иллюстрации с сайтов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7097400" cy="498924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 sz="2000"/>
              <a:t>рttp:</a:t>
            </a:r>
            <a:r>
              <a:rPr lang="ru-RU" sz="2000">
                <a:hlinkClick r:id="rId3"/>
              </a:rPr>
              <a:t>www.fotokomka.ru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4"/>
              </a:rPr>
              <a:t>www.origami.ru</a:t>
            </a:r>
          </a:p>
          <a:p>
            <a:pPr lvl="0"/>
            <a:r>
              <a:rPr lang="ru-RU" sz="2000"/>
              <a:t> рttp:</a:t>
            </a:r>
            <a:r>
              <a:rPr lang="ru-RU" sz="2000">
                <a:hlinkClick r:id="rId5"/>
              </a:rPr>
              <a:t>www.baby.ru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6"/>
              </a:rPr>
              <a:t>www.satadmin.ru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7"/>
              </a:rPr>
              <a:t>www.all-pux.com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8"/>
              </a:rPr>
              <a:t>www.vsdaria.com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9"/>
              </a:rPr>
              <a:t>www.old.gym1sos.ru</a:t>
            </a:r>
          </a:p>
          <a:p>
            <a:pPr lvl="0"/>
            <a:r>
              <a:rPr lang="ru-RU" sz="2000"/>
              <a:t>рttp:</a:t>
            </a:r>
            <a:r>
              <a:rPr lang="ru-RU" sz="2000">
                <a:hlinkClick r:id="rId10"/>
              </a:rPr>
              <a:t>www.vk.com</a:t>
            </a:r>
          </a:p>
          <a:p>
            <a:pPr lvl="0"/>
            <a:endParaRPr lang="ru-RU" sz="2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>
                <a:solidFill>
                  <a:srgbClr val="993366"/>
                </a:solidFill>
              </a:rPr>
              <a:t>Упражнение «Улыбка»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22600" y="2465280"/>
            <a:ext cx="4107600" cy="4107600"/>
          </a:xfrm>
        </p:spPr>
      </p:pic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135760" y="2137680"/>
            <a:ext cx="4107600" cy="3077279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None/>
            </a:pPr>
            <a:endParaRPr lang="en-US" sz="20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600" kern="0">
                <a:latin typeface="Albany" pitchFamily="34"/>
                <a:cs typeface="Tahoma" pitchFamily="2"/>
              </a:rPr>
              <a:t>Посмотрите, пожалуйста, друг на друга </a:t>
            </a:r>
            <a:r>
              <a:rPr lang="ru-RU" sz="2600" kern="0">
                <a:latin typeface="Albany" pitchFamily="34"/>
                <a:cs typeface="Tahoma" pitchFamily="2"/>
              </a:rPr>
              <a:t>.</a:t>
            </a: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ru-RU" sz="2600" kern="0">
                <a:latin typeface="Albany" pitchFamily="34"/>
                <a:cs typeface="Tahoma" pitchFamily="2"/>
              </a:rPr>
              <a:t>Улыбнитесь и</a:t>
            </a:r>
            <a:r>
              <a:rPr lang="en-US" sz="2600" kern="0">
                <a:latin typeface="Albany" pitchFamily="34"/>
                <a:cs typeface="Tahoma" pitchFamily="2"/>
              </a:rPr>
              <a:t> скажите несколько приятных слов своим коллегам.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86480"/>
            <a:ext cx="8607960" cy="487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Clr>
                <a:srgbClr val="000000"/>
              </a:buClr>
              <a:buChar char=""/>
            </a:pPr>
            <a:r>
              <a:rPr lang="ru-RU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Мини-тест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8178120" cy="469224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None/>
            </a:pPr>
            <a:r>
              <a:rPr lang="de-DE" kern="0">
                <a:latin typeface="Albany" pitchFamily="34"/>
                <a:cs typeface="Tahoma" pitchFamily="2"/>
              </a:rPr>
              <a:t>На счет три</a:t>
            </a:r>
            <a:r>
              <a:rPr lang="ru-RU" kern="0">
                <a:latin typeface="Albany" pitchFamily="34"/>
                <a:cs typeface="Tahoma" pitchFamily="2"/>
              </a:rPr>
              <a:t>,</a:t>
            </a:r>
            <a:r>
              <a:rPr lang="de-DE" kern="0">
                <a:latin typeface="Albany" pitchFamily="34"/>
                <a:cs typeface="Tahoma" pitchFamily="2"/>
              </a:rPr>
              <a:t> покажите одну из  фигур:</a:t>
            </a:r>
          </a:p>
          <a:p>
            <a:pPr marL="503999" lvl="0" indent="-432000">
              <a:spcAft>
                <a:spcPts val="0"/>
              </a:spcAft>
              <a:buNone/>
            </a:pPr>
            <a:endParaRPr lang="de-DE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endParaRPr lang="de-DE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endParaRPr lang="de-DE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endParaRPr lang="de-DE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endParaRPr lang="de-DE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endParaRPr lang="de-DE" sz="2800" kern="0">
              <a:latin typeface="Albany" pitchFamily="34"/>
              <a:cs typeface="Tahoma" pitchFamily="2"/>
            </a:endParaRPr>
          </a:p>
          <a:p>
            <a:pPr marL="72000" lvl="0" indent="0">
              <a:spcAft>
                <a:spcPts val="0"/>
              </a:spcAft>
              <a:buNone/>
            </a:pPr>
            <a:endParaRPr lang="de-DE" sz="2800" kern="0">
              <a:latin typeface="Albany" pitchFamily="34"/>
              <a:cs typeface="Tahoma" pitchFamily="2"/>
            </a:endParaRPr>
          </a:p>
          <a:p>
            <a:pPr marL="72000" lvl="0" indent="0">
              <a:spcAft>
                <a:spcPts val="0"/>
              </a:spcAft>
              <a:buNone/>
            </a:pPr>
            <a:endParaRPr lang="ru-RU" kern="0">
              <a:latin typeface="Albany" pitchFamily="34"/>
              <a:cs typeface="Tahoma" pitchFamily="2"/>
            </a:endParaRPr>
          </a:p>
          <a:p>
            <a:pPr marL="72000" lvl="0" indent="0">
              <a:spcAft>
                <a:spcPts val="0"/>
              </a:spcAft>
              <a:buNone/>
            </a:pPr>
            <a:endParaRPr lang="de-DE" sz="2800" kern="0">
              <a:latin typeface="Albany" pitchFamily="34"/>
              <a:cs typeface="Tahoma" pitchFamily="2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000" y="2880000"/>
            <a:ext cx="7018920" cy="3598920"/>
          </a:xfrm>
          <a:prstGeom prst="rect">
            <a:avLst/>
          </a:prstGeo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r="60973"/>
          <a:stretch>
            <a:fillRect/>
          </a:stretch>
        </p:blipFill>
        <p:spPr>
          <a:xfrm>
            <a:off x="5760360" y="3060000"/>
            <a:ext cx="1208159" cy="866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5"/>
          <a:srcRect l="66806"/>
          <a:stretch>
            <a:fillRect/>
          </a:stretch>
        </p:blipFill>
        <p:spPr>
          <a:xfrm>
            <a:off x="5940000" y="4181400"/>
            <a:ext cx="1044000" cy="103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 l="50981" t="4215" r="13535" b="22214"/>
          <a:stretch>
            <a:fillRect/>
          </a:stretch>
        </p:blipFill>
        <p:spPr>
          <a:xfrm>
            <a:off x="5938199" y="5364000"/>
            <a:ext cx="1002600" cy="105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56240"/>
            <a:ext cx="8607960" cy="549000"/>
          </a:xfrm>
        </p:spPr>
        <p:txBody>
          <a:bodyPr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l">
              <a:buNone/>
            </a:pPr>
            <a:r>
              <a:rPr lang="de-DE" sz="36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Анализ теста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92000" y="2771640"/>
            <a:ext cx="8137080" cy="329220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None/>
            </a:pPr>
            <a:endParaRPr lang="de-DE" sz="24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400" kern="0">
                <a:latin typeface="Albany" pitchFamily="34"/>
                <a:cs typeface="Tahoma" pitchFamily="2"/>
              </a:rPr>
              <a:t>Кулачки – </a:t>
            </a:r>
            <a:r>
              <a:rPr lang="ru-RU" sz="2400" kern="0">
                <a:latin typeface="Albany" pitchFamily="34"/>
                <a:cs typeface="Tahoma" pitchFamily="2"/>
              </a:rPr>
              <a:t>В</a:t>
            </a:r>
            <a:r>
              <a:rPr lang="de-DE" sz="2400" kern="0">
                <a:latin typeface="Albany" pitchFamily="34"/>
                <a:cs typeface="Tahoma" pitchFamily="2"/>
              </a:rPr>
              <a:t>ы скептически настроены на работу в тренинге;</a:t>
            </a:r>
          </a:p>
          <a:p>
            <a:pPr marL="72000" lvl="0" indent="0" algn="just">
              <a:spcAft>
                <a:spcPts val="0"/>
              </a:spcAft>
              <a:buNone/>
            </a:pPr>
            <a:endParaRPr lang="de-DE" sz="24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400" kern="0">
                <a:latin typeface="Albany" pitchFamily="34"/>
                <a:cs typeface="Tahoma" pitchFamily="2"/>
              </a:rPr>
              <a:t>Сложили руки в замок – </a:t>
            </a:r>
            <a:r>
              <a:rPr lang="ru-RU" sz="2400" kern="0">
                <a:latin typeface="Albany" pitchFamily="34"/>
                <a:cs typeface="Tahoma" pitchFamily="2"/>
              </a:rPr>
              <a:t>В</a:t>
            </a:r>
            <a:r>
              <a:rPr lang="de-DE" sz="2400" kern="0">
                <a:latin typeface="Albany" pitchFamily="34"/>
                <a:cs typeface="Tahoma" pitchFamily="2"/>
              </a:rPr>
              <a:t>ам нужно немного времени, чтобы включиться и начать работать.</a:t>
            </a:r>
          </a:p>
          <a:p>
            <a:pPr marL="72000" lvl="0" indent="0" algn="just">
              <a:spcAft>
                <a:spcPts val="0"/>
              </a:spcAft>
              <a:buNone/>
            </a:pPr>
            <a:endParaRPr lang="de-DE" sz="24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400" kern="0">
                <a:latin typeface="Albany" pitchFamily="34"/>
                <a:cs typeface="Tahoma" pitchFamily="2"/>
              </a:rPr>
              <a:t>Ладошки – </a:t>
            </a:r>
            <a:r>
              <a:rPr lang="ru-RU" sz="2400" kern="0">
                <a:latin typeface="Albany" pitchFamily="34"/>
                <a:cs typeface="Tahoma" pitchFamily="2"/>
              </a:rPr>
              <a:t>В</a:t>
            </a:r>
            <a:r>
              <a:rPr lang="de-DE" sz="2400" kern="0">
                <a:latin typeface="Albany" pitchFamily="34"/>
                <a:cs typeface="Tahoma" pitchFamily="2"/>
              </a:rPr>
              <a:t>ы с интересом и желанием настроены на работу </a:t>
            </a:r>
            <a:r>
              <a:rPr lang="ru-RU" sz="2400" kern="0">
                <a:latin typeface="Albany" pitchFamily="34"/>
                <a:cs typeface="Tahoma" pitchFamily="2"/>
              </a:rPr>
              <a:t>в тренинге</a:t>
            </a:r>
            <a:r>
              <a:rPr lang="de-DE" sz="2400" kern="0">
                <a:latin typeface="Albany" pitchFamily="34"/>
                <a:cs typeface="Tahoma" pitchFamily="2"/>
              </a:rPr>
              <a:t>.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08360" y="683640"/>
            <a:ext cx="2847240" cy="213516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88040" y="2370240"/>
            <a:ext cx="6723360" cy="4320000"/>
          </a:xfrm>
          <a:solidFill>
            <a:srgbClr val="99CCFF"/>
          </a:solidFill>
          <a:ln w="0">
            <a:solidFill>
              <a:srgbClr val="000000"/>
            </a:solidFill>
            <a:prstDash val="solid"/>
          </a:ln>
        </p:spPr>
      </p:pic>
      <p:sp>
        <p:nvSpPr>
          <p:cNvPr id="3" name="TextBox 3"/>
          <p:cNvSpPr txBox="1"/>
          <p:nvPr/>
        </p:nvSpPr>
        <p:spPr>
          <a:xfrm>
            <a:off x="720000" y="900000"/>
            <a:ext cx="8640000" cy="13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0"/>
          <a:lstStyle/>
          <a:p>
            <a:pPr marL="0" marR="0" lvl="0" indent="0" algn="just" rtl="0" hangingPunct="0">
              <a:lnSpc>
                <a:spcPct val="100000"/>
              </a:lnSpc>
              <a:spcBef>
                <a:spcPts val="1191"/>
              </a:spcBef>
              <a:spcAft>
                <a:spcPts val="989"/>
              </a:spcAft>
              <a:buNone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953735"/>
                </a:solidFill>
                <a:latin typeface="Arial" pitchFamily="18"/>
                <a:ea typeface="Andale Sans UI" pitchFamily="2"/>
                <a:cs typeface="Tahoma" pitchFamily="2"/>
              </a:rPr>
              <a:t>ПОМНИ!</a:t>
            </a:r>
          </a:p>
          <a:p>
            <a:pPr marL="0" marR="0" lvl="0" indent="0" algn="just" rtl="0" hangingPunct="0">
              <a:lnSpc>
                <a:spcPct val="100000"/>
              </a:lnSpc>
              <a:spcBef>
                <a:spcPts val="1191"/>
              </a:spcBef>
              <a:spcAft>
                <a:spcPts val="989"/>
              </a:spcAft>
              <a:buNone/>
              <a:tabLst/>
            </a:pPr>
            <a:r>
              <a:rPr lang="de-DE" sz="2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Andale Sans UI" pitchFamily="2"/>
                <a:cs typeface="Tahoma" pitchFamily="2"/>
              </a:rPr>
              <a:t>Люди, согласованно двигающиеся в общем направлении, достигают своей цели быстрее и с меньшими затратами.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89"/>
              </a:spcAft>
              <a:buNone/>
              <a:tabLst/>
            </a:pPr>
            <a:endParaRPr lang="de-DE" sz="10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Andale Sans UI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86480"/>
            <a:ext cx="8607960" cy="487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Упражнение: «Ключевое слово»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1980000"/>
            <a:ext cx="5117400" cy="417384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200" kern="0">
                <a:latin typeface="Albany" pitchFamily="34"/>
                <a:cs typeface="Tahoma" pitchFamily="2"/>
              </a:rPr>
              <a:t>Возьмите листочек понравившегося </a:t>
            </a:r>
            <a:r>
              <a:rPr lang="ru-RU" sz="2200" kern="0">
                <a:latin typeface="Albany" pitchFamily="34"/>
                <a:cs typeface="Tahoma" pitchFamily="2"/>
              </a:rPr>
              <a:t>Вам </a:t>
            </a:r>
            <a:r>
              <a:rPr lang="de-DE" sz="2200" kern="0">
                <a:latin typeface="Albany" pitchFamily="34"/>
                <a:cs typeface="Tahoma" pitchFamily="2"/>
              </a:rPr>
              <a:t>цвета.</a:t>
            </a:r>
          </a:p>
          <a:p>
            <a:pPr marL="72000" lvl="0" indent="0" algn="just">
              <a:spcAft>
                <a:spcPts val="0"/>
              </a:spcAft>
              <a:buNone/>
            </a:pPr>
            <a:endParaRPr lang="de-DE" sz="8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200" kern="0">
                <a:latin typeface="Albany" pitchFamily="34"/>
                <a:cs typeface="Tahoma" pitchFamily="2"/>
              </a:rPr>
              <a:t>Образуйте команд</a:t>
            </a:r>
            <a:r>
              <a:rPr lang="ru-RU" sz="2200" kern="0">
                <a:latin typeface="Albany" pitchFamily="34"/>
                <a:cs typeface="Tahoma" pitchFamily="2"/>
              </a:rPr>
              <a:t>ы</a:t>
            </a:r>
            <a:r>
              <a:rPr lang="de-DE" sz="2200" kern="0">
                <a:latin typeface="Albany" pitchFamily="34"/>
                <a:cs typeface="Tahoma" pitchFamily="2"/>
              </a:rPr>
              <a:t> по цвету</a:t>
            </a:r>
            <a:r>
              <a:rPr lang="ru-RU" sz="2200" kern="0">
                <a:latin typeface="Albany" pitchFamily="34"/>
                <a:cs typeface="Tahoma" pitchFamily="2"/>
              </a:rPr>
              <a:t>.</a:t>
            </a:r>
          </a:p>
          <a:p>
            <a:pPr marL="72000" lvl="0" indent="0" algn="just">
              <a:spcAft>
                <a:spcPts val="0"/>
              </a:spcAft>
              <a:buNone/>
            </a:pPr>
            <a:endParaRPr lang="de-DE" sz="8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ru-RU" sz="2200" kern="0">
                <a:latin typeface="Albany" pitchFamily="34"/>
                <a:cs typeface="Tahoma" pitchFamily="2"/>
              </a:rPr>
              <a:t>Подумайте и запишите </a:t>
            </a:r>
            <a:r>
              <a:rPr lang="de-DE" sz="2200" kern="0">
                <a:latin typeface="Albany" pitchFamily="34"/>
                <a:cs typeface="Tahoma" pitchFamily="2"/>
              </a:rPr>
              <a:t>ассоциаци</a:t>
            </a:r>
            <a:r>
              <a:rPr lang="ru-RU" sz="2200" kern="0">
                <a:latin typeface="Albany" pitchFamily="34"/>
                <a:cs typeface="Tahoma" pitchFamily="2"/>
              </a:rPr>
              <a:t>ю, которая </a:t>
            </a:r>
            <a:r>
              <a:rPr lang="de-DE" sz="2200" kern="0">
                <a:latin typeface="Albany" pitchFamily="34"/>
                <a:cs typeface="Tahoma" pitchFamily="2"/>
              </a:rPr>
              <a:t> приходит</a:t>
            </a:r>
            <a:r>
              <a:rPr lang="ru-RU" sz="2200" kern="0">
                <a:latin typeface="Albany" pitchFamily="34"/>
                <a:cs typeface="Tahoma" pitchFamily="2"/>
              </a:rPr>
              <a:t> Вам </a:t>
            </a:r>
            <a:r>
              <a:rPr lang="de-DE" sz="2200" kern="0">
                <a:latin typeface="Albany" pitchFamily="34"/>
                <a:cs typeface="Tahoma" pitchFamily="2"/>
              </a:rPr>
              <a:t> на ум, когда слышите словосочетание «Работа в команде»?</a:t>
            </a: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endParaRPr lang="de-DE" sz="800" kern="0">
              <a:latin typeface="Albany" pitchFamily="34"/>
              <a:cs typeface="Tahoma" pitchFamily="2"/>
            </a:endParaRPr>
          </a:p>
          <a:p>
            <a:pPr marL="72000" lvl="0" indent="0" algn="just">
              <a:spcAft>
                <a:spcPts val="0"/>
              </a:spcAft>
              <a:buNone/>
            </a:pPr>
            <a:endParaRPr lang="de-DE" sz="800" kern="0">
              <a:latin typeface="Albany" pitchFamily="34"/>
              <a:cs typeface="Tahoma" pitchFamily="2"/>
            </a:endParaRPr>
          </a:p>
          <a:p>
            <a:pPr marL="503999" lvl="0" indent="-432000" algn="just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200" kern="0">
                <a:latin typeface="Albany" pitchFamily="34"/>
                <a:cs typeface="Tahoma" pitchFamily="2"/>
              </a:rPr>
              <a:t>Составьте предложение, которое </a:t>
            </a:r>
            <a:r>
              <a:rPr lang="ru-RU" sz="2200" kern="0">
                <a:latin typeface="Albany" pitchFamily="34"/>
                <a:cs typeface="Tahoma" pitchFamily="2"/>
              </a:rPr>
              <a:t>бы </a:t>
            </a:r>
            <a:r>
              <a:rPr lang="de-DE" sz="2200" kern="0">
                <a:latin typeface="Albany" pitchFamily="34"/>
                <a:cs typeface="Tahoma" pitchFamily="2"/>
              </a:rPr>
              <a:t>включало ключевые слова</a:t>
            </a:r>
            <a:r>
              <a:rPr lang="ru-RU" sz="2200" kern="0">
                <a:latin typeface="Albany" pitchFamily="34"/>
                <a:cs typeface="Tahoma" pitchFamily="2"/>
              </a:rPr>
              <a:t> всех членов команды</a:t>
            </a:r>
            <a:r>
              <a:rPr lang="de-DE" sz="2200" kern="0">
                <a:latin typeface="Albany" pitchFamily="34"/>
                <a:cs typeface="Tahoma" pitchFamily="2"/>
              </a:rPr>
              <a:t>.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120000" y="3057840"/>
            <a:ext cx="3123360" cy="234216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86480"/>
            <a:ext cx="8607960" cy="487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US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Упражнение: «Коллективный счет»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822600" y="2137680"/>
            <a:ext cx="5477400" cy="365796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None/>
            </a:pPr>
            <a:r>
              <a:rPr lang="ru-RU" sz="2400" kern="0">
                <a:latin typeface="Albany" pitchFamily="34"/>
                <a:cs typeface="Tahoma" pitchFamily="2"/>
              </a:rPr>
              <a:t>Команде необходимо</a:t>
            </a: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ве</a:t>
            </a:r>
            <a:r>
              <a:rPr lang="ru-RU" sz="2400" kern="0">
                <a:latin typeface="Albany" pitchFamily="34"/>
                <a:cs typeface="Tahoma" pitchFamily="2"/>
              </a:rPr>
              <a:t>сти</a:t>
            </a:r>
            <a:r>
              <a:rPr lang="en-US" sz="2400" kern="0">
                <a:latin typeface="Albany" pitchFamily="34"/>
                <a:cs typeface="Tahoma" pitchFamily="2"/>
              </a:rPr>
              <a:t> счет от одного до шести,</a:t>
            </a: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по очереди произнося цифры,</a:t>
            </a: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не сговариваясь,</a:t>
            </a: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не зная – кто будет следующий</a:t>
            </a:r>
            <a:r>
              <a:rPr lang="ru-RU" sz="2400" kern="0">
                <a:latin typeface="Albany" pitchFamily="34"/>
                <a:cs typeface="Tahoma" pitchFamily="2"/>
              </a:rPr>
              <a:t>.</a:t>
            </a:r>
          </a:p>
          <a:p>
            <a:pPr marL="503999" lvl="0" indent="-432000">
              <a:spcAft>
                <a:spcPts val="0"/>
              </a:spcAft>
              <a:buNone/>
            </a:pPr>
            <a:endParaRPr lang="ru-RU" sz="2400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None/>
            </a:pPr>
            <a:r>
              <a:rPr lang="ru-RU" sz="2400" b="1" i="1" kern="0">
                <a:latin typeface="Albany" pitchFamily="34"/>
                <a:cs typeface="Tahoma" pitchFamily="2"/>
              </a:rPr>
              <a:t>Е</a:t>
            </a:r>
            <a:r>
              <a:rPr lang="en-US" sz="2400" b="1" i="1" kern="0">
                <a:latin typeface="Albany" pitchFamily="34"/>
                <a:cs typeface="Tahoma" pitchFamily="2"/>
              </a:rPr>
              <a:t>сли цифру наз</a:t>
            </a:r>
            <a:r>
              <a:rPr lang="ru-RU" sz="2400" b="1" i="1" kern="0">
                <a:latin typeface="Albany" pitchFamily="34"/>
                <a:cs typeface="Tahoma" pitchFamily="2"/>
              </a:rPr>
              <a:t>ывают</a:t>
            </a:r>
            <a:r>
              <a:rPr lang="en-US" sz="2400" b="1" i="1" kern="0">
                <a:latin typeface="Albany" pitchFamily="34"/>
                <a:cs typeface="Tahoma" pitchFamily="2"/>
              </a:rPr>
              <a:t> одновременно два участника, счет  начинается заново.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 l="37985"/>
          <a:stretch>
            <a:fillRect/>
          </a:stretch>
        </p:blipFill>
        <p:spPr>
          <a:xfrm>
            <a:off x="6336360" y="2915640"/>
            <a:ext cx="2547360" cy="208728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1086480"/>
            <a:ext cx="8607960" cy="487800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de-DE" sz="3200" b="1" i="1" kern="0">
                <a:solidFill>
                  <a:srgbClr val="99284C"/>
                </a:solidFill>
                <a:latin typeface="Albany" pitchFamily="34"/>
                <a:cs typeface="Tahoma" pitchFamily="2"/>
              </a:rPr>
              <a:t>Упражнение: „Пирамида“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52400" y="2160000"/>
            <a:ext cx="5079960" cy="438948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None/>
            </a:pPr>
            <a:r>
              <a:rPr lang="de-DE" sz="2400" kern="0">
                <a:latin typeface="Albany" pitchFamily="34"/>
                <a:cs typeface="Tahoma" pitchFamily="2"/>
              </a:rPr>
              <a:t>Задание:</a:t>
            </a:r>
          </a:p>
          <a:p>
            <a:pPr marL="529200" lvl="0" indent="-457200">
              <a:spcAft>
                <a:spcPts val="0"/>
              </a:spcAft>
              <a:buSzPct val="75000"/>
              <a:buAutoNum type="arabicPeriod"/>
            </a:pPr>
            <a:r>
              <a:rPr lang="de-DE" sz="2400" kern="0">
                <a:latin typeface="Albany" pitchFamily="34"/>
                <a:cs typeface="Tahoma" pitchFamily="2"/>
              </a:rPr>
              <a:t>Собрать пирамиду из цветных геометрических фигур.</a:t>
            </a:r>
          </a:p>
          <a:p>
            <a:pPr marL="72000" lvl="0" indent="0">
              <a:spcAft>
                <a:spcPts val="0"/>
              </a:spcAft>
              <a:buNone/>
            </a:pPr>
            <a:endParaRPr lang="de-DE" sz="2400" kern="0">
              <a:latin typeface="Albany" pitchFamily="34"/>
              <a:cs typeface="Tahoma" pitchFamily="2"/>
            </a:endParaRPr>
          </a:p>
          <a:p>
            <a:pPr marL="72000" lvl="0" indent="0">
              <a:spcAft>
                <a:spcPts val="0"/>
              </a:spcAft>
              <a:buNone/>
            </a:pPr>
            <a:r>
              <a:rPr lang="ru-RU" sz="2400" kern="0">
                <a:latin typeface="Albany" pitchFamily="34"/>
                <a:cs typeface="Tahoma" pitchFamily="2"/>
              </a:rPr>
              <a:t>2. П</a:t>
            </a:r>
            <a:r>
              <a:rPr lang="de-DE" sz="2400" kern="0">
                <a:latin typeface="Albany" pitchFamily="34"/>
                <a:cs typeface="Tahoma" pitchFamily="2"/>
              </a:rPr>
              <a:t>ри этом необходимо </a:t>
            </a:r>
            <a:r>
              <a:rPr lang="de-DE" sz="2400" b="1" kern="0">
                <a:latin typeface="Albany" pitchFamily="34"/>
                <a:cs typeface="Tahoma" pitchFamily="2"/>
              </a:rPr>
              <a:t>соблюдать следующие правила</a:t>
            </a:r>
            <a:r>
              <a:rPr lang="de-DE" sz="2400" kern="0">
                <a:latin typeface="Albany" pitchFamily="34"/>
                <a:cs typeface="Tahoma" pitchFamily="2"/>
              </a:rPr>
              <a:t>:</a:t>
            </a:r>
          </a:p>
          <a:p>
            <a:pPr marL="792000" lvl="1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400" kern="0">
                <a:latin typeface="Albany" pitchFamily="34"/>
                <a:cs typeface="Tahoma" pitchFamily="2"/>
              </a:rPr>
              <a:t>Работать молча.</a:t>
            </a:r>
          </a:p>
          <a:p>
            <a:pPr marL="792000" lvl="1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de-DE" sz="2400" kern="0">
                <a:latin typeface="Albany" pitchFamily="34"/>
                <a:cs typeface="Tahoma" pitchFamily="2"/>
              </a:rPr>
              <a:t>У каждого </a:t>
            </a:r>
            <a:r>
              <a:rPr lang="ru-RU" sz="2400" kern="0">
                <a:latin typeface="Albany" pitchFamily="34"/>
                <a:cs typeface="Tahoma" pitchFamily="2"/>
              </a:rPr>
              <a:t>члена команды</a:t>
            </a:r>
            <a:r>
              <a:rPr lang="de-DE" sz="2400" kern="0">
                <a:latin typeface="Albany" pitchFamily="34"/>
                <a:cs typeface="Tahoma" pitchFamily="2"/>
              </a:rPr>
              <a:t> </a:t>
            </a:r>
            <a:r>
              <a:rPr lang="ru-RU" sz="2400" kern="0">
                <a:latin typeface="Albany" pitchFamily="34"/>
                <a:cs typeface="Tahoma" pitchFamily="2"/>
              </a:rPr>
              <a:t>своя</a:t>
            </a:r>
            <a:r>
              <a:rPr lang="de-DE" sz="2400" kern="0">
                <a:latin typeface="Albany" pitchFamily="34"/>
                <a:cs typeface="Tahoma" pitchFamily="2"/>
              </a:rPr>
              <a:t> инструкция, которую </a:t>
            </a:r>
            <a:r>
              <a:rPr lang="ru-RU" sz="2400" kern="0">
                <a:latin typeface="Albany" pitchFamily="34"/>
                <a:cs typeface="Tahoma" pitchFamily="2"/>
              </a:rPr>
              <a:t>необходимо</a:t>
            </a:r>
            <a:r>
              <a:rPr lang="de-DE" sz="2400" kern="0">
                <a:latin typeface="Albany" pitchFamily="34"/>
                <a:cs typeface="Tahoma" pitchFamily="2"/>
              </a:rPr>
              <a:t>  четко соблюдать.  </a:t>
            </a: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 l="17040" t="10118" r="18266" b="7094"/>
          <a:stretch>
            <a:fillRect/>
          </a:stretch>
        </p:blipFill>
        <p:spPr>
          <a:xfrm>
            <a:off x="6408360" y="2123640"/>
            <a:ext cx="2558519" cy="435888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 txBox="1">
            <a:spLocks noGrp="1"/>
          </p:cNvSpPr>
          <p:nvPr>
            <p:ph type="body" idx="4294967295"/>
          </p:nvPr>
        </p:nvSpPr>
        <p:spPr>
          <a:xfrm>
            <a:off x="792000" y="1691640"/>
            <a:ext cx="4107600" cy="4816080"/>
          </a:xfrm>
        </p:spPr>
        <p:txBody>
          <a:bodyPr>
            <a:sp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Arial" pitchFamily="2"/>
              </a:defRPr>
            </a:lvl9pPr>
          </a:lstStyle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Пусть нам сопутствует в жизни память о тепле наших ладоней.</a:t>
            </a:r>
          </a:p>
          <a:p>
            <a:pPr marL="72000" lvl="0" indent="0">
              <a:spcAft>
                <a:spcPts val="0"/>
              </a:spcAft>
              <a:buNone/>
            </a:pPr>
            <a:endParaRPr lang="en-US" sz="2400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Мы можем больше, когда мы вместе.</a:t>
            </a:r>
          </a:p>
          <a:p>
            <a:pPr marL="72000" lvl="0" indent="0">
              <a:spcAft>
                <a:spcPts val="0"/>
              </a:spcAft>
              <a:buNone/>
            </a:pPr>
            <a:endParaRPr lang="en-US" sz="2400" kern="0">
              <a:latin typeface="Albany" pitchFamily="34"/>
              <a:cs typeface="Tahoma" pitchFamily="2"/>
            </a:endParaRPr>
          </a:p>
          <a:p>
            <a:pPr marL="503999" lvl="0" indent="-432000">
              <a:spcAft>
                <a:spcPts val="0"/>
              </a:spcAft>
              <a:buSzPct val="75000"/>
              <a:buFont typeface="StarSymbol" pitchFamily="2"/>
              <a:buChar char=""/>
            </a:pPr>
            <a:r>
              <a:rPr lang="en-US" sz="2400" kern="0">
                <a:latin typeface="Albany" pitchFamily="34"/>
                <a:cs typeface="Tahoma" pitchFamily="2"/>
              </a:rPr>
              <a:t>Пусть открытая ладонь будет для нас знаком того, что мы открыты к сотрудничеству и взаимопомощи</a:t>
            </a:r>
            <a:r>
              <a:rPr lang="en-US" sz="2800" kern="0">
                <a:latin typeface="Albany" pitchFamily="34"/>
                <a:cs typeface="Tahoma" pitchFamily="2"/>
              </a:rPr>
              <a:t>!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72400" y="2728800"/>
            <a:ext cx="4107600" cy="23112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s novelt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286</Words>
  <Application>Microsoft Office PowerPoint</Application>
  <PresentationFormat>Экран (4:3)</PresentationFormat>
  <Paragraphs>62</Paragraphs>
  <Slides>11</Slides>
  <Notes>11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Default</vt:lpstr>
      <vt:lpstr>prs novelty</vt:lpstr>
      <vt:lpstr>Тренинг для педагогов „Учимся работать в команде“</vt:lpstr>
      <vt:lpstr>Упражнение «Улыбка»</vt:lpstr>
      <vt:lpstr>Мини-тест</vt:lpstr>
      <vt:lpstr>Анализ теста</vt:lpstr>
      <vt:lpstr>Презентация PowerPoint</vt:lpstr>
      <vt:lpstr>Упражнение: «Ключевое слово»</vt:lpstr>
      <vt:lpstr>Упражнение: «Коллективный счет»</vt:lpstr>
      <vt:lpstr>Упражнение: „Пирамида“</vt:lpstr>
      <vt:lpstr>Презентация PowerPoint</vt:lpstr>
      <vt:lpstr>Спасибо, за сотрудничество!</vt:lpstr>
      <vt:lpstr>В презентации использованы иллюстрации с сайтов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для педагогов „Учимся работать в команде“</dc:title>
  <dc:creator>User</dc:creator>
  <cp:lastModifiedBy>User</cp:lastModifiedBy>
  <cp:revision>13</cp:revision>
  <dcterms:created xsi:type="dcterms:W3CDTF">2009-04-16T11:32:32Z</dcterms:created>
  <dcterms:modified xsi:type="dcterms:W3CDTF">2016-04-02T20:46:11Z</dcterms:modified>
</cp:coreProperties>
</file>