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6" r:id="rId8"/>
    <p:sldId id="267" r:id="rId9"/>
    <p:sldId id="269" r:id="rId10"/>
    <p:sldId id="270" r:id="rId11"/>
    <p:sldId id="272" r:id="rId12"/>
    <p:sldId id="273" r:id="rId13"/>
    <p:sldId id="274" r:id="rId14"/>
    <p:sldId id="275" r:id="rId15"/>
    <p:sldId id="278" r:id="rId16"/>
    <p:sldId id="276" r:id="rId17"/>
    <p:sldId id="277" r:id="rId18"/>
    <p:sldId id="279" r:id="rId19"/>
    <p:sldId id="289" r:id="rId20"/>
    <p:sldId id="280" r:id="rId21"/>
    <p:sldId id="281" r:id="rId22"/>
    <p:sldId id="290" r:id="rId23"/>
    <p:sldId id="282" r:id="rId24"/>
    <p:sldId id="283" r:id="rId25"/>
    <p:sldId id="284" r:id="rId26"/>
    <p:sldId id="285" r:id="rId27"/>
    <p:sldId id="286" r:id="rId28"/>
    <p:sldId id="287" r:id="rId29"/>
    <p:sldId id="288"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528" autoAdjust="0"/>
  </p:normalViewPr>
  <p:slideViewPr>
    <p:cSldViewPr>
      <p:cViewPr>
        <p:scale>
          <a:sx n="70" d="100"/>
          <a:sy n="70" d="100"/>
        </p:scale>
        <p:origin x="-1810" y="-254"/>
      </p:cViewPr>
      <p:guideLst>
        <p:guide orient="horz" pos="2160"/>
        <p:guide pos="2880"/>
      </p:guideLst>
    </p:cSldViewPr>
  </p:slideViewPr>
  <p:outlineViewPr>
    <p:cViewPr>
      <p:scale>
        <a:sx n="33" d="100"/>
        <a:sy n="33" d="100"/>
      </p:scale>
      <p:origin x="0" y="19404"/>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18.02.2016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18.02.2016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18.02.2016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18.02.2016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18.02.2016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http://www.thg.ru/howto/20051125/images/pci64.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8.jpeg"/><Relationship Id="rId3" Type="http://schemas.openxmlformats.org/officeDocument/2006/relationships/hyperlink" Target="http://ru.wikipedia.org/wiki/%D0%A4%D0%B0%D0%B9%D0%BB:SAS-drive-connector.jpg" TargetMode="External"/><Relationship Id="rId7" Type="http://schemas.openxmlformats.org/officeDocument/2006/relationships/hyperlink" Target="http://ru.wikipedia.org/wiki/%D0%A4%D0%B0%D0%B9%D0%BB:SFF_8470.jpg" TargetMode="External"/><Relationship Id="rId12"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hyperlink" Target="http://ru.wikipedia.org/wiki/%D0%A4%D0%B0%D0%B9%D0%BB:SFF_8088.jpg" TargetMode="External"/><Relationship Id="rId5" Type="http://schemas.openxmlformats.org/officeDocument/2006/relationships/hyperlink" Target="http://ru.wikipedia.org/wiki/%D0%A4%D0%B0%D0%B9%D0%BB:SFF_8484_angled.jpg" TargetMode="External"/><Relationship Id="rId10" Type="http://schemas.openxmlformats.org/officeDocument/2006/relationships/image" Target="../media/image26.jpeg"/><Relationship Id="rId4" Type="http://schemas.openxmlformats.org/officeDocument/2006/relationships/image" Target="../media/image23.jpeg"/><Relationship Id="rId9" Type="http://schemas.openxmlformats.org/officeDocument/2006/relationships/hyperlink" Target="http://ru.wikipedia.org/wiki/%D0%A4%D0%B0%D0%B9%D0%BB:SFF_8087.jpg" TargetMode="External"/><Relationship Id="rId1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ru.wikipedia.org/wiki/%D0%A4%D0%B0%D0%B9%D0%BB:BD-9.svg" TargetMode="External"/><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9.xml.rels><?xml version="1.0" encoding="UTF-8" standalone="yes"?>
<Relationships xmlns="http://schemas.openxmlformats.org/package/2006/relationships"><Relationship Id="rId3" Type="http://schemas.openxmlformats.org/officeDocument/2006/relationships/hyperlink" Target="&#1058;&#1077;&#1089;&#1090;/Project1.exe"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1055;&#1088;&#1080;&#1083;&#1086;&#1078;&#1077;&#1085;&#1080;&#1077;%201.docx" TargetMode="External"/><Relationship Id="rId5" Type="http://schemas.openxmlformats.org/officeDocument/2006/relationships/hyperlink" Target="&#1055;&#1088;&#1080;&#1083;&#1086;&#1078;&#1077;&#1085;&#1080;&#1077;%202.docx" TargetMode="External"/><Relationship Id="rId4" Type="http://schemas.openxmlformats.org/officeDocument/2006/relationships/hyperlink" Target="&#1055;&#1088;&#1080;&#1083;&#1086;&#1078;&#1077;&#1085;&#1080;&#1077;%203_&#1058;&#1077;&#1089;&#1090;/Project1.ex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11.xml"/><Relationship Id="rId18" Type="http://schemas.openxmlformats.org/officeDocument/2006/relationships/slide" Target="slide16.xml"/><Relationship Id="rId3" Type="http://schemas.openxmlformats.org/officeDocument/2006/relationships/slide" Target="slide23.xml"/><Relationship Id="rId7" Type="http://schemas.openxmlformats.org/officeDocument/2006/relationships/slide" Target="slide27.xml"/><Relationship Id="rId12" Type="http://schemas.openxmlformats.org/officeDocument/2006/relationships/slide" Target="slide8.xml"/><Relationship Id="rId17" Type="http://schemas.openxmlformats.org/officeDocument/2006/relationships/slide" Target="slide15.xml"/><Relationship Id="rId2" Type="http://schemas.openxmlformats.org/officeDocument/2006/relationships/image" Target="../media/image4.jpeg"/><Relationship Id="rId16" Type="http://schemas.openxmlformats.org/officeDocument/2006/relationships/slide" Target="slide18.xm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7.xml"/><Relationship Id="rId5" Type="http://schemas.openxmlformats.org/officeDocument/2006/relationships/slide" Target="slide25.xml"/><Relationship Id="rId15" Type="http://schemas.openxmlformats.org/officeDocument/2006/relationships/slide" Target="slide13.xml"/><Relationship Id="rId10" Type="http://schemas.openxmlformats.org/officeDocument/2006/relationships/slide" Target="slide6.xml"/><Relationship Id="rId19" Type="http://schemas.openxmlformats.org/officeDocument/2006/relationships/slide" Target="slide20.xml"/><Relationship Id="rId4" Type="http://schemas.openxmlformats.org/officeDocument/2006/relationships/slide" Target="slide24.xml"/><Relationship Id="rId9" Type="http://schemas.openxmlformats.org/officeDocument/2006/relationships/slide" Target="slide5.xml"/><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УТЭК\Все по презентации на тему интерфейсы\Картинки\1.jpg"/>
          <p:cNvPicPr>
            <a:picLocks noChangeAspect="1" noChangeArrowheads="1"/>
          </p:cNvPicPr>
          <p:nvPr/>
        </p:nvPicPr>
        <p:blipFill>
          <a:blip r:embed="rId2" cstate="print"/>
          <a:srcRect/>
          <a:stretch>
            <a:fillRect/>
          </a:stretch>
        </p:blipFill>
        <p:spPr bwMode="auto">
          <a:xfrm>
            <a:off x="17292" y="0"/>
            <a:ext cx="9144001" cy="6858000"/>
          </a:xfrm>
          <a:prstGeom prst="rect">
            <a:avLst/>
          </a:prstGeom>
          <a:noFill/>
        </p:spPr>
      </p:pic>
      <p:sp>
        <p:nvSpPr>
          <p:cNvPr id="2" name="Заголовок 1"/>
          <p:cNvSpPr>
            <a:spLocks noGrp="1"/>
          </p:cNvSpPr>
          <p:nvPr>
            <p:ph type="ctrTitle"/>
          </p:nvPr>
        </p:nvSpPr>
        <p:spPr>
          <a:xfrm>
            <a:off x="1321571" y="1772816"/>
            <a:ext cx="6500858" cy="1470025"/>
          </a:xfrm>
        </p:spPr>
        <p:txBody>
          <a:bodyPr>
            <a:normAutofit fontScale="90000"/>
          </a:bodyPr>
          <a:lstStyle/>
          <a:p>
            <a:r>
              <a:rPr lang="ru-RU" sz="5400" b="1" dirty="0" smtClean="0">
                <a:solidFill>
                  <a:srgbClr val="FF0000"/>
                </a:solidFill>
                <a:effectLst>
                  <a:outerShdw blurRad="38100" dist="38100" dir="2700000" algn="tl">
                    <a:srgbClr val="000000">
                      <a:alpha val="43137"/>
                    </a:srgbClr>
                  </a:outerShdw>
                </a:effectLst>
              </a:rPr>
              <a:t>КЛАССИФИКАЦИЯ ИНТЕРФЕЙСОВ ПК</a:t>
            </a:r>
            <a:endParaRPr lang="ru-RU" sz="5400" b="1" dirty="0">
              <a:solidFill>
                <a:srgbClr val="FF0000"/>
              </a:solidFill>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773906" y="188639"/>
            <a:ext cx="7596187" cy="836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00FF"/>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a:spAutoFit/>
          </a:bodyPr>
          <a:lstStyle/>
          <a:p>
            <a:pPr algn="ctr">
              <a:lnSpc>
                <a:spcPct val="150000"/>
              </a:lnSpc>
              <a:defRPr/>
            </a:pPr>
            <a:r>
              <a:rPr kumimoji="0" lang="ru-RU" sz="1700" b="1" dirty="0" smtClean="0">
                <a:solidFill>
                  <a:srgbClr val="6600CC"/>
                </a:solidFill>
                <a:effectLst>
                  <a:outerShdw blurRad="38100" dist="38100" dir="2700000" algn="tl">
                    <a:srgbClr val="C0C0C0"/>
                  </a:outerShdw>
                </a:effectLst>
              </a:rPr>
              <a:t>МИНИСТЕРСТВО ОБРАЗОВАНИЯ РЕСПУБЛИКИ БАШКОРТОСТАН</a:t>
            </a:r>
          </a:p>
          <a:p>
            <a:pPr algn="ctr">
              <a:lnSpc>
                <a:spcPct val="150000"/>
              </a:lnSpc>
              <a:defRPr/>
            </a:pPr>
            <a:r>
              <a:rPr kumimoji="0" lang="ru-RU" sz="1700" b="1" dirty="0" err="1" smtClean="0">
                <a:solidFill>
                  <a:srgbClr val="6600CC"/>
                </a:solidFill>
                <a:effectLst>
                  <a:outerShdw blurRad="38100" dist="38100" dir="2700000" algn="tl">
                    <a:srgbClr val="C0C0C0"/>
                  </a:outerShdw>
                </a:effectLst>
              </a:rPr>
              <a:t>ГАПОУ</a:t>
            </a:r>
            <a:r>
              <a:rPr kumimoji="0" lang="ru-RU" sz="1700" b="1" dirty="0" smtClean="0">
                <a:solidFill>
                  <a:srgbClr val="6600CC"/>
                </a:solidFill>
                <a:effectLst>
                  <a:outerShdw blurRad="38100" dist="38100" dir="2700000" algn="tl">
                    <a:srgbClr val="C0C0C0"/>
                  </a:outerShdw>
                </a:effectLst>
              </a:rPr>
              <a:t> УФИМСКИЙ ТОПЛИВНО – ЭНЕРГЕТИЧЕСКИЙ КОЛЛЕДЖ</a:t>
            </a:r>
            <a:endParaRPr kumimoji="0" lang="ru-RU" sz="1700" b="1" dirty="0">
              <a:solidFill>
                <a:srgbClr val="6600CC"/>
              </a:solidFill>
              <a:effectLst>
                <a:outerShdw blurRad="38100" dist="38100" dir="2700000" algn="tl">
                  <a:srgbClr val="C0C0C0"/>
                </a:outerShdw>
              </a:effectLst>
            </a:endParaRPr>
          </a:p>
        </p:txBody>
      </p:sp>
      <p:sp>
        <p:nvSpPr>
          <p:cNvPr id="6" name="Rectangle 2"/>
          <p:cNvSpPr>
            <a:spLocks noChangeArrowheads="1"/>
          </p:cNvSpPr>
          <p:nvPr/>
        </p:nvSpPr>
        <p:spPr bwMode="auto">
          <a:xfrm>
            <a:off x="1403648" y="4797152"/>
            <a:ext cx="7578725" cy="1231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00FF"/>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a:spAutoFit/>
          </a:bodyPr>
          <a:lstStyle/>
          <a:p>
            <a:pPr algn="r">
              <a:defRPr/>
            </a:pPr>
            <a:r>
              <a:rPr kumimoji="0" lang="ru-RU" sz="3000" b="1" dirty="0">
                <a:solidFill>
                  <a:srgbClr val="0066FF"/>
                </a:solidFill>
                <a:effectLst>
                  <a:outerShdw blurRad="38100" dist="38100" dir="2700000" algn="tl">
                    <a:srgbClr val="C0C0C0"/>
                  </a:outerShdw>
                </a:effectLst>
              </a:rPr>
              <a:t>Яхина Рита Альфировна, </a:t>
            </a:r>
          </a:p>
          <a:p>
            <a:pPr algn="r">
              <a:defRPr/>
            </a:pPr>
            <a:r>
              <a:rPr kumimoji="0" lang="ru-RU" sz="2400" b="1" dirty="0">
                <a:solidFill>
                  <a:srgbClr val="6600CC"/>
                </a:solidFill>
                <a:effectLst>
                  <a:outerShdw blurRad="38100" dist="38100" dir="2700000" algn="tl">
                    <a:srgbClr val="C0C0C0"/>
                  </a:outerShdw>
                </a:effectLst>
              </a:rPr>
              <a:t>преподаватель компьютерных </a:t>
            </a:r>
            <a:r>
              <a:rPr kumimoji="0" lang="ru-RU" sz="2400" b="1" dirty="0" smtClean="0">
                <a:solidFill>
                  <a:srgbClr val="6600CC"/>
                </a:solidFill>
                <a:effectLst>
                  <a:outerShdw blurRad="38100" dist="38100" dir="2700000" algn="tl">
                    <a:srgbClr val="C0C0C0"/>
                  </a:outerShdw>
                </a:effectLst>
              </a:rPr>
              <a:t>дисциплин</a:t>
            </a:r>
          </a:p>
          <a:p>
            <a:pPr algn="r">
              <a:defRPr/>
            </a:pPr>
            <a:endParaRPr kumimoji="0" lang="ru-RU" sz="2000" b="1" dirty="0">
              <a:solidFill>
                <a:srgbClr val="6600CC"/>
              </a:solidFill>
              <a:effectLst>
                <a:outerShdw blurRad="38100" dist="38100" dir="2700000" algn="tl">
                  <a:srgbClr val="C0C0C0"/>
                </a:outerShdw>
              </a:effectLst>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УТЭК\Все по презентации на тему интерфейсы\Презентация\Картинки\PCI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76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7651" name="Picture 3" descr="PCI и PCI-X: параллельные шины"/>
          <p:cNvPicPr>
            <a:picLocks noChangeAspect="1" noChangeArrowheads="1"/>
          </p:cNvPicPr>
          <p:nvPr/>
        </p:nvPicPr>
        <p:blipFill>
          <a:blip r:embed="rId3" r:link="rId4" cstate="print"/>
          <a:srcRect/>
          <a:stretch>
            <a:fillRect/>
          </a:stretch>
        </p:blipFill>
        <p:spPr bwMode="auto">
          <a:xfrm>
            <a:off x="714348" y="785794"/>
            <a:ext cx="7715304" cy="4950632"/>
          </a:xfrm>
          <a:prstGeom prst="rect">
            <a:avLst/>
          </a:prstGeom>
          <a:ln>
            <a:noFill/>
          </a:ln>
          <a:effectLst>
            <a:softEdge rad="112500"/>
          </a:effectLst>
        </p:spPr>
      </p:pic>
      <p:sp>
        <p:nvSpPr>
          <p:cNvPr id="27653" name="Rectangle 5"/>
          <p:cNvSpPr>
            <a:spLocks noChangeArrowheads="1"/>
          </p:cNvSpPr>
          <p:nvPr/>
        </p:nvSpPr>
        <p:spPr bwMode="auto">
          <a:xfrm>
            <a:off x="683568" y="5733256"/>
            <a:ext cx="771530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r>
            <a:br>
              <a:rPr kumimoji="0" lang="ru-RU" sz="2000"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br>
            <a:r>
              <a:rPr kumimoji="0" lang="ru-RU" sz="2000"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RAID-контроллер для 64-битного слота PCI-X</a:t>
            </a:r>
            <a:endPar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Заголовок 1"/>
          <p:cNvSpPr>
            <a:spLocks noGrp="1"/>
          </p:cNvSpPr>
          <p:nvPr>
            <p:ph type="title"/>
          </p:nvPr>
        </p:nvSpPr>
        <p:spPr>
          <a:xfrm>
            <a:off x="0" y="0"/>
            <a:ext cx="9144000" cy="1357298"/>
          </a:xfrm>
        </p:spPr>
        <p:txBody>
          <a:bodyPr>
            <a:noAutofit/>
          </a:bodyPr>
          <a:lstStyle/>
          <a:p>
            <a:r>
              <a:rPr lang="ru-RU" b="1" dirty="0" smtClean="0">
                <a:solidFill>
                  <a:srgbClr val="FF0000"/>
                </a:solidFill>
                <a:effectLst>
                  <a:outerShdw blurRad="38100" dist="38100" dir="2700000" algn="tl">
                    <a:srgbClr val="000000">
                      <a:alpha val="43137"/>
                    </a:srgbClr>
                  </a:outerShdw>
                </a:effectLst>
              </a:rPr>
              <a:t>ШИНА РС</a:t>
            </a:r>
            <a:r>
              <a:rPr lang="en-US" b="1" dirty="0" smtClean="0">
                <a:solidFill>
                  <a:srgbClr val="FF0000"/>
                </a:solidFill>
                <a:effectLst>
                  <a:outerShdw blurRad="38100" dist="38100" dir="2700000" algn="tl">
                    <a:srgbClr val="000000">
                      <a:alpha val="43137"/>
                    </a:srgbClr>
                  </a:outerShdw>
                </a:effectLst>
              </a:rPr>
              <a:t>I</a:t>
            </a:r>
            <a:r>
              <a:rPr lang="ru-RU" b="1" dirty="0" smtClean="0">
                <a:solidFill>
                  <a:srgbClr val="FF0000"/>
                </a:solidFill>
                <a:effectLst>
                  <a:outerShdw blurRad="38100" dist="38100" dir="2700000" algn="tl">
                    <a:srgbClr val="000000">
                      <a:alpha val="43137"/>
                    </a:srgbClr>
                  </a:outerShdw>
                </a:effectLst>
              </a:rPr>
              <a:t/>
            </a:r>
            <a:br>
              <a:rPr lang="ru-RU" b="1" dirty="0" smtClean="0">
                <a:solidFill>
                  <a:srgbClr val="FF0000"/>
                </a:solidFill>
                <a:effectLst>
                  <a:outerShdw blurRad="38100" dist="38100" dir="2700000" algn="tl">
                    <a:srgbClr val="000000">
                      <a:alpha val="43137"/>
                    </a:srgbClr>
                  </a:outerShdw>
                </a:effectLst>
              </a:rPr>
            </a:br>
            <a:endParaRPr lang="ru-RU" b="1" dirty="0">
              <a:solidFill>
                <a:srgbClr val="FF0000"/>
              </a:solidFill>
              <a:effectLst>
                <a:outerShdw blurRad="38100" dist="38100" dir="2700000" algn="tl">
                  <a:srgbClr val="000000">
                    <a:alpha val="43137"/>
                  </a:srgbClr>
                </a:outerShdw>
              </a:effectLst>
            </a:endParaRPr>
          </a:p>
        </p:txBody>
      </p:sp>
      <p:sp>
        <p:nvSpPr>
          <p:cNvPr id="7" name="Управляющая кнопка: назад 6">
            <a:hlinkClick r:id="rId5"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F:\Презентация\Картинки\AGP 1.jpg"/>
          <p:cNvPicPr>
            <a:picLocks noChangeAspect="1" noChangeArrowheads="1"/>
          </p:cNvPicPr>
          <p:nvPr/>
        </p:nvPicPr>
        <p:blipFill>
          <a:blip r:embed="rId2" cstate="print"/>
          <a:srcRect/>
          <a:stretch>
            <a:fillRect/>
          </a:stretch>
        </p:blipFill>
        <p:spPr bwMode="auto">
          <a:xfrm>
            <a:off x="0" y="-5379"/>
            <a:ext cx="9144000" cy="6863379"/>
          </a:xfrm>
          <a:prstGeom prst="rect">
            <a:avLst/>
          </a:prstGeom>
          <a:noFill/>
        </p:spPr>
      </p:pic>
      <p:sp>
        <p:nvSpPr>
          <p:cNvPr id="2" name="Заголовок 1"/>
          <p:cNvSpPr>
            <a:spLocks noGrp="1"/>
          </p:cNvSpPr>
          <p:nvPr>
            <p:ph type="title"/>
          </p:nvPr>
        </p:nvSpPr>
        <p:spPr>
          <a:xfrm>
            <a:off x="0" y="0"/>
            <a:ext cx="9144000" cy="1142984"/>
          </a:xfrm>
        </p:spPr>
        <p:txBody>
          <a:bodyPr>
            <a:noAutofit/>
          </a:bodyPr>
          <a:lstStyle/>
          <a:p>
            <a:r>
              <a:rPr lang="ru-RU" b="1" dirty="0" smtClean="0">
                <a:solidFill>
                  <a:srgbClr val="FF0000"/>
                </a:solidFill>
                <a:effectLst>
                  <a:outerShdw blurRad="38100" dist="38100" dir="2700000" algn="tl">
                    <a:srgbClr val="000000">
                      <a:alpha val="43137"/>
                    </a:srgbClr>
                  </a:outerShdw>
                </a:effectLst>
              </a:rPr>
              <a:t>ШИНА А</a:t>
            </a:r>
            <a:r>
              <a:rPr lang="en-US" b="1" dirty="0" smtClean="0">
                <a:solidFill>
                  <a:srgbClr val="FF0000"/>
                </a:solidFill>
                <a:effectLst>
                  <a:outerShdw blurRad="38100" dist="38100" dir="2700000" algn="tl">
                    <a:srgbClr val="000000">
                      <a:alpha val="43137"/>
                    </a:srgbClr>
                  </a:outerShdw>
                </a:effectLst>
              </a:rPr>
              <a:t>G</a:t>
            </a:r>
            <a:r>
              <a:rPr lang="ru-RU" b="1" dirty="0" smtClean="0">
                <a:solidFill>
                  <a:srgbClr val="FF0000"/>
                </a:solidFill>
                <a:effectLst>
                  <a:outerShdw blurRad="38100" dist="38100" dir="2700000" algn="tl">
                    <a:srgbClr val="000000">
                      <a:alpha val="43137"/>
                    </a:srgbClr>
                  </a:outerShdw>
                </a:effectLst>
              </a:rPr>
              <a:t>Р</a:t>
            </a:r>
            <a:br>
              <a:rPr lang="ru-RU" b="1" dirty="0" smtClean="0">
                <a:solidFill>
                  <a:srgbClr val="FF0000"/>
                </a:solidFill>
                <a:effectLst>
                  <a:outerShdw blurRad="38100" dist="38100" dir="2700000" algn="tl">
                    <a:srgbClr val="000000">
                      <a:alpha val="43137"/>
                    </a:srgbClr>
                  </a:outerShdw>
                </a:effectLst>
              </a:rPr>
            </a:b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79512" y="548680"/>
            <a:ext cx="8715404" cy="3257559"/>
          </a:xfrm>
        </p:spPr>
        <p:txBody>
          <a:bodyPr>
            <a:noAutofit/>
          </a:bodyPr>
          <a:lstStyle/>
          <a:p>
            <a:pPr marL="0" indent="441325" algn="just">
              <a:buNone/>
            </a:pPr>
            <a:r>
              <a:rPr lang="ru-RU" sz="1800" b="1" dirty="0" smtClean="0">
                <a:effectLst>
                  <a:outerShdw blurRad="38100" dist="38100" dir="2700000" algn="tl">
                    <a:srgbClr val="000000">
                      <a:alpha val="43137"/>
                    </a:srgbClr>
                  </a:outerShdw>
                </a:effectLst>
                <a:latin typeface="Arial" pitchFamily="34" charset="0"/>
                <a:cs typeface="Arial" pitchFamily="34" charset="0"/>
              </a:rPr>
              <a:t>AGP (от англ. </a:t>
            </a:r>
            <a:r>
              <a:rPr lang="ru-RU" sz="1800" b="1" i="1" dirty="0" smtClean="0">
                <a:effectLst>
                  <a:outerShdw blurRad="38100" dist="38100" dir="2700000" algn="tl">
                    <a:srgbClr val="000000">
                      <a:alpha val="43137"/>
                    </a:srgbClr>
                  </a:outerShdw>
                </a:effectLst>
                <a:latin typeface="Arial" pitchFamily="34" charset="0"/>
                <a:cs typeface="Arial" pitchFamily="34" charset="0"/>
              </a:rPr>
              <a:t>Accelerated Graphics Port</a:t>
            </a:r>
            <a:r>
              <a:rPr lang="ru-RU" sz="1800" b="1" dirty="0" smtClean="0">
                <a:effectLst>
                  <a:outerShdw blurRad="38100" dist="38100" dir="2700000" algn="tl">
                    <a:srgbClr val="000000">
                      <a:alpha val="43137"/>
                    </a:srgbClr>
                  </a:outerShdw>
                </a:effectLst>
                <a:latin typeface="Arial" pitchFamily="34" charset="0"/>
                <a:cs typeface="Arial" pitchFamily="34" charset="0"/>
              </a:rPr>
              <a:t>, ускоренный графический порт) — разработанная в 1997 году компанией Intel, специализированная 32-битная системная шина для видеокарты. Появилась одновременно с чипсетами для процессора Intel Pentium II. Основной задачей разработчиков было увеличение производительности и уменьшение стоимости видеокарты, за счёт уменьшения количества встроенной видеопамяти. По замыслу Intel большие объёмы видеопамяти для AGP-карт были бы не нужны, поскольку технология предусматривала высокоскоростной доступ к общей памяти.</a:t>
            </a:r>
          </a:p>
          <a:p>
            <a:pPr marL="0" indent="441325" algn="just"/>
            <a:r>
              <a:rPr lang="ru-RU" sz="1800" b="1" dirty="0" smtClean="0">
                <a:effectLst>
                  <a:outerShdw blurRad="38100" dist="38100" dir="2700000" algn="tl">
                    <a:srgbClr val="000000">
                      <a:alpha val="43137"/>
                    </a:srgbClr>
                  </a:outerShdw>
                </a:effectLst>
                <a:latin typeface="Arial" pitchFamily="34" charset="0"/>
                <a:cs typeface="Arial" pitchFamily="34" charset="0"/>
              </a:rPr>
              <a:t>Её отличия от предшественницы, шины PCI:</a:t>
            </a:r>
          </a:p>
          <a:p>
            <a:pPr marL="0" lvl="0" indent="441325" algn="just"/>
            <a:r>
              <a:rPr lang="ru-RU" sz="1800" b="1" dirty="0" smtClean="0">
                <a:effectLst>
                  <a:outerShdw blurRad="38100" dist="38100" dir="2700000" algn="tl">
                    <a:srgbClr val="000000">
                      <a:alpha val="43137"/>
                    </a:srgbClr>
                  </a:outerShdw>
                </a:effectLst>
                <a:latin typeface="Arial" pitchFamily="34" charset="0"/>
                <a:cs typeface="Arial" pitchFamily="34" charset="0"/>
              </a:rPr>
              <a:t>работа на тактовой частоте 66 МГц; </a:t>
            </a:r>
          </a:p>
          <a:p>
            <a:pPr marL="0" lvl="0" indent="441325" algn="just"/>
            <a:r>
              <a:rPr lang="ru-RU" sz="1800" b="1" dirty="0" smtClean="0">
                <a:effectLst>
                  <a:outerShdw blurRad="38100" dist="38100" dir="2700000" algn="tl">
                    <a:srgbClr val="000000">
                      <a:alpha val="43137"/>
                    </a:srgbClr>
                  </a:outerShdw>
                </a:effectLst>
                <a:latin typeface="Arial" pitchFamily="34" charset="0"/>
                <a:cs typeface="Arial" pitchFamily="34" charset="0"/>
              </a:rPr>
              <a:t>увеличенная пропускная способность; </a:t>
            </a:r>
          </a:p>
          <a:p>
            <a:pPr marL="0" lvl="0" indent="441325" algn="just"/>
            <a:r>
              <a:rPr lang="ru-RU" sz="1800" b="1" dirty="0" smtClean="0">
                <a:effectLst>
                  <a:outerShdw blurRad="38100" dist="38100" dir="2700000" algn="tl">
                    <a:srgbClr val="000000">
                      <a:alpha val="43137"/>
                    </a:srgbClr>
                  </a:outerShdw>
                </a:effectLst>
                <a:latin typeface="Arial" pitchFamily="34" charset="0"/>
                <a:cs typeface="Arial" pitchFamily="34" charset="0"/>
              </a:rPr>
              <a:t>режим работы с памятью DMA и DME; </a:t>
            </a:r>
          </a:p>
          <a:p>
            <a:pPr marL="0" lvl="0" indent="441325" algn="just"/>
            <a:r>
              <a:rPr lang="ru-RU" sz="1800" b="1" dirty="0" smtClean="0">
                <a:effectLst>
                  <a:outerShdw blurRad="38100" dist="38100" dir="2700000" algn="tl">
                    <a:srgbClr val="000000">
                      <a:alpha val="43137"/>
                    </a:srgbClr>
                  </a:outerShdw>
                </a:effectLst>
                <a:latin typeface="Arial" pitchFamily="34" charset="0"/>
                <a:cs typeface="Arial" pitchFamily="34" charset="0"/>
              </a:rPr>
              <a:t>разделение запросов на операцию и передачу данных; </a:t>
            </a:r>
          </a:p>
          <a:p>
            <a:pPr marL="0" lvl="0" indent="441325" algn="just"/>
            <a:r>
              <a:rPr lang="ru-RU" sz="1800" b="1" dirty="0" smtClean="0">
                <a:effectLst>
                  <a:outerShdw blurRad="38100" dist="38100" dir="2700000" algn="tl">
                    <a:srgbClr val="000000">
                      <a:alpha val="43137"/>
                    </a:srgbClr>
                  </a:outerShdw>
                </a:effectLst>
                <a:latin typeface="Arial" pitchFamily="34" charset="0"/>
                <a:cs typeface="Arial" pitchFamily="34" charset="0"/>
              </a:rPr>
              <a:t>возможность лучшего питания </a:t>
            </a:r>
          </a:p>
          <a:p>
            <a:pPr>
              <a:buNone/>
            </a:pPr>
            <a:endParaRPr lang="ru-RU" sz="1800" dirty="0"/>
          </a:p>
        </p:txBody>
      </p:sp>
      <p:pic>
        <p:nvPicPr>
          <p:cNvPr id="4" name="Picture 2" descr="http://www.ixbt.com/short/images/hd3650_512md3_agp_45.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796136" y="4507264"/>
            <a:ext cx="2776392" cy="208807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Управляющая кнопка: назад 5">
            <a:hlinkClick r:id="rId4"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Презентация\Картинки\PCI - Expres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1417638"/>
          </a:xfrm>
        </p:spPr>
        <p:txBody>
          <a:bodyPr>
            <a:normAutofit/>
          </a:bodyPr>
          <a:lstStyle/>
          <a:p>
            <a:r>
              <a:rPr lang="ru-RU" b="1" dirty="0" smtClean="0">
                <a:solidFill>
                  <a:srgbClr val="FF0000"/>
                </a:solidFill>
                <a:effectLst>
                  <a:outerShdw blurRad="38100" dist="38100" dir="2700000" algn="tl">
                    <a:srgbClr val="000000">
                      <a:alpha val="43137"/>
                    </a:srgbClr>
                  </a:outerShdw>
                </a:effectLst>
              </a:rPr>
              <a:t>PCI EXPRESS</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00034" y="1428736"/>
            <a:ext cx="8229600" cy="1614485"/>
          </a:xfrm>
        </p:spPr>
        <p:txBody>
          <a:bodyPr>
            <a:noAutofit/>
          </a:bodyPr>
          <a:lstStyle/>
          <a:p>
            <a:pPr marL="0" indent="441325" algn="just">
              <a:buNone/>
            </a:pPr>
            <a:r>
              <a:rPr lang="ru-RU" sz="2000" b="1" dirty="0" smtClean="0">
                <a:effectLst>
                  <a:outerShdw blurRad="38100" dist="38100" dir="2700000" algn="tl">
                    <a:srgbClr val="000000">
                      <a:alpha val="43137"/>
                    </a:srgbClr>
                  </a:outerShdw>
                </a:effectLst>
                <a:latin typeface="Arial" pitchFamily="34" charset="0"/>
                <a:cs typeface="Arial" pitchFamily="34" charset="0"/>
              </a:rPr>
              <a:t>PCI Express является последовательным интерфейсом, и его не следует путать с шинами PCI-X или PCI, которые используют параллельную передачу сигналов. </a:t>
            </a:r>
          </a:p>
          <a:p>
            <a:pPr marL="0" indent="441325" algn="just">
              <a:buNone/>
            </a:pPr>
            <a:r>
              <a:rPr lang="ru-RU" sz="2000" b="1" dirty="0" smtClean="0">
                <a:effectLst>
                  <a:outerShdw blurRad="38100" dist="38100" dir="2700000" algn="tl">
                    <a:srgbClr val="000000">
                      <a:alpha val="43137"/>
                    </a:srgbClr>
                  </a:outerShdw>
                </a:effectLst>
                <a:latin typeface="Arial" pitchFamily="34" charset="0"/>
                <a:cs typeface="Arial" pitchFamily="34" charset="0"/>
              </a:rPr>
              <a:t>PCI Express (</a:t>
            </a:r>
            <a:r>
              <a:rPr lang="ru-RU" sz="2000" b="1" dirty="0" err="1" smtClean="0">
                <a:effectLst>
                  <a:outerShdw blurRad="38100" dist="38100" dir="2700000" algn="tl">
                    <a:srgbClr val="000000">
                      <a:alpha val="43137"/>
                    </a:srgbClr>
                  </a:outerShdw>
                </a:effectLst>
                <a:latin typeface="Arial" pitchFamily="34" charset="0"/>
                <a:cs typeface="Arial" pitchFamily="34" charset="0"/>
              </a:rPr>
              <a:t>PCIe</a:t>
            </a:r>
            <a:r>
              <a:rPr lang="ru-RU" sz="2000" b="1" dirty="0" smtClean="0">
                <a:effectLst>
                  <a:outerShdw blurRad="38100" dist="38100" dir="2700000" algn="tl">
                    <a:srgbClr val="000000">
                      <a:alpha val="43137"/>
                    </a:srgbClr>
                  </a:outerShdw>
                </a:effectLst>
                <a:latin typeface="Arial" pitchFamily="34" charset="0"/>
                <a:cs typeface="Arial" pitchFamily="34" charset="0"/>
              </a:rPr>
              <a:t>) является самым современным интерфейсом для графических карт. В то же время, он подходит и для установки других карт расширения, хотя на рынке пока их очень мало. </a:t>
            </a:r>
            <a:r>
              <a:rPr lang="ru-RU" sz="2000" b="1" dirty="0" err="1" smtClean="0">
                <a:effectLst>
                  <a:outerShdw blurRad="38100" dist="38100" dir="2700000" algn="tl">
                    <a:srgbClr val="000000">
                      <a:alpha val="43137"/>
                    </a:srgbClr>
                  </a:outerShdw>
                </a:effectLst>
                <a:latin typeface="Arial" pitchFamily="34" charset="0"/>
                <a:cs typeface="Arial" pitchFamily="34" charset="0"/>
              </a:rPr>
              <a:t>PCIe</a:t>
            </a:r>
            <a:r>
              <a:rPr lang="ru-RU" sz="2000" b="1" dirty="0" smtClean="0">
                <a:effectLst>
                  <a:outerShdw blurRad="38100" dist="38100" dir="2700000" algn="tl">
                    <a:srgbClr val="000000">
                      <a:alpha val="43137"/>
                    </a:srgbClr>
                  </a:outerShdw>
                </a:effectLst>
                <a:latin typeface="Arial" pitchFamily="34" charset="0"/>
                <a:cs typeface="Arial" pitchFamily="34" charset="0"/>
              </a:rPr>
              <a:t> x16 обеспечивает в два раза большую пропускную способность, чем AGP 8x. Но на практике это преимущество так себя и не проявило. </a:t>
            </a:r>
          </a:p>
          <a:p>
            <a:pPr>
              <a:buNone/>
            </a:pPr>
            <a:endParaRPr lang="ru-RU" sz="2000" dirty="0"/>
          </a:p>
        </p:txBody>
      </p:sp>
      <p:pic>
        <p:nvPicPr>
          <p:cNvPr id="4" name="Picture 2" descr="http://lghttp.14131.nexcesscdn.net/806B12/gridconnect/media/catalog/product/cache/1/image/9df78eab33525d08d6e5fb8d27136e95/G/C/GC-CAN-PCI-E_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572000" y="4130816"/>
            <a:ext cx="3879312" cy="272718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Управляющая кнопка: назад 5">
            <a:hlinkClick r:id="rId4"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F:\Презентация\Картинки\ide_w_cable1.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457200" y="0"/>
            <a:ext cx="8229600" cy="1417638"/>
          </a:xfrm>
        </p:spPr>
        <p:txBody>
          <a:bodyPr/>
          <a:lstStyle/>
          <a:p>
            <a:r>
              <a:rPr lang="ru-RU" b="1" dirty="0" smtClean="0">
                <a:solidFill>
                  <a:srgbClr val="FF0000"/>
                </a:solidFill>
                <a:effectLst>
                  <a:outerShdw blurRad="38100" dist="38100" dir="2700000" algn="tl">
                    <a:srgbClr val="000000">
                      <a:alpha val="43137"/>
                    </a:srgbClr>
                  </a:outerShdw>
                </a:effectLst>
              </a:rPr>
              <a:t>ШИНА </a:t>
            </a:r>
            <a:r>
              <a:rPr lang="en-US" b="1" dirty="0" smtClean="0">
                <a:solidFill>
                  <a:srgbClr val="FF0000"/>
                </a:solidFill>
                <a:effectLst>
                  <a:outerShdw blurRad="38100" dist="38100" dir="2700000" algn="tl">
                    <a:srgbClr val="000000">
                      <a:alpha val="43137"/>
                    </a:srgbClr>
                  </a:outerShdw>
                </a:effectLst>
              </a:rPr>
              <a:t>ATA(IDE)</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142984"/>
            <a:ext cx="8229600" cy="3471873"/>
          </a:xfrm>
        </p:spPr>
        <p:txBody>
          <a:bodyPr>
            <a:noAutofit/>
          </a:bodyPr>
          <a:lstStyle/>
          <a:p>
            <a:pPr marL="0" indent="441325" algn="just">
              <a:buNone/>
            </a:pPr>
            <a:r>
              <a:rPr lang="ru-RU" sz="1800" dirty="0" smtClean="0">
                <a:effectLst>
                  <a:outerShdw blurRad="38100" dist="38100" dir="2700000" algn="tl">
                    <a:srgbClr val="000000">
                      <a:alpha val="43137"/>
                    </a:srgbClr>
                  </a:outerShdw>
                </a:effectLst>
              </a:rPr>
              <a:t>Для подключения жёстких дисков с интерфейсом PATA обычно используется 40-проводный кабель (именуемый также шлейфом). Каждый шлейф обычно имеет два или три разъёма, один из которых подключается к разъёму контроллера на материнской плате, а один или два других подключаются к дискам. В один момент времени шлейф P-ATA передаёт 16 бит данных. Иногда встречаются шлейфы IDE, позволяющие подключение трёх дисков к одному IDE каналу, но в этом случае один из дисков работает в режиме </a:t>
            </a:r>
            <a:r>
              <a:rPr lang="ru-RU" sz="1800" dirty="0" err="1" smtClean="0">
                <a:effectLst>
                  <a:outerShdw blurRad="38100" dist="38100" dir="2700000" algn="tl">
                    <a:srgbClr val="000000">
                      <a:alpha val="43137"/>
                    </a:srgbClr>
                  </a:outerShdw>
                </a:effectLst>
              </a:rPr>
              <a:t>read-only</a:t>
            </a:r>
            <a:r>
              <a:rPr lang="ru-RU" sz="1800" dirty="0" smtClean="0">
                <a:effectLst>
                  <a:outerShdw blurRad="38100" dist="38100" dir="2700000" algn="tl">
                    <a:srgbClr val="000000">
                      <a:alpha val="43137"/>
                    </a:srgbClr>
                  </a:outerShdw>
                </a:effectLst>
              </a:rPr>
              <a:t>.</a:t>
            </a:r>
            <a:endParaRPr lang="en-US" sz="1800" dirty="0" smtClean="0">
              <a:effectLst>
                <a:outerShdw blurRad="38100" dist="38100" dir="2700000" algn="tl">
                  <a:srgbClr val="000000">
                    <a:alpha val="43137"/>
                  </a:srgbClr>
                </a:outerShdw>
              </a:effectLst>
            </a:endParaRPr>
          </a:p>
          <a:p>
            <a:pPr marL="0" indent="441325" algn="just">
              <a:buNone/>
            </a:pPr>
            <a:r>
              <a:rPr lang="ru-RU" sz="1800" dirty="0" smtClean="0">
                <a:effectLst>
                  <a:outerShdw blurRad="38100" dist="38100" dir="2700000" algn="tl">
                    <a:srgbClr val="000000">
                      <a:alpha val="43137"/>
                    </a:srgbClr>
                  </a:outerShdw>
                </a:effectLst>
              </a:rPr>
              <a:t>Шлейф ATA содержал 40 проводников, но режим </a:t>
            </a:r>
            <a:r>
              <a:rPr lang="ru-RU" sz="1800" i="1" dirty="0" err="1" smtClean="0">
                <a:effectLst>
                  <a:outerShdw blurRad="38100" dist="38100" dir="2700000" algn="tl">
                    <a:srgbClr val="000000">
                      <a:alpha val="43137"/>
                    </a:srgbClr>
                  </a:outerShdw>
                </a:effectLst>
              </a:rPr>
              <a:t>Ultra</a:t>
            </a:r>
            <a:r>
              <a:rPr lang="ru-RU" sz="1800" i="1" dirty="0" smtClean="0">
                <a:effectLst>
                  <a:outerShdw blurRad="38100" dist="38100" dir="2700000" algn="tl">
                    <a:srgbClr val="000000">
                      <a:alpha val="43137"/>
                    </a:srgbClr>
                  </a:outerShdw>
                </a:effectLst>
              </a:rPr>
              <a:t> DMA/66</a:t>
            </a:r>
            <a:r>
              <a:rPr lang="ru-RU" sz="1800" dirty="0" smtClean="0">
                <a:effectLst>
                  <a:outerShdw blurRad="38100" dist="38100" dir="2700000" algn="tl">
                    <a:srgbClr val="000000">
                      <a:alpha val="43137"/>
                    </a:srgbClr>
                  </a:outerShdw>
                </a:effectLst>
              </a:rPr>
              <a:t> (</a:t>
            </a:r>
            <a:r>
              <a:rPr lang="ru-RU" sz="1800" i="1" dirty="0" smtClean="0">
                <a:effectLst>
                  <a:outerShdw blurRad="38100" dist="38100" dir="2700000" algn="tl">
                    <a:srgbClr val="000000">
                      <a:alpha val="43137"/>
                    </a:srgbClr>
                  </a:outerShdw>
                </a:effectLst>
              </a:rPr>
              <a:t>UDMA4</a:t>
            </a:r>
            <a:r>
              <a:rPr lang="ru-RU" sz="1800" dirty="0" smtClean="0">
                <a:effectLst>
                  <a:outerShdw blurRad="38100" dist="38100" dir="2700000" algn="tl">
                    <a:srgbClr val="000000">
                      <a:alpha val="43137"/>
                    </a:srgbClr>
                  </a:outerShdw>
                </a:effectLst>
              </a:rPr>
              <a:t>) появилась его 80-проводная версия. Все дополнительные проводники — это проводники заземления, чередующиеся с информационными проводниками. Такое чередование проводников уменьшает ёмкостную связь между ними, тем самым сокращая взаимные наводки. </a:t>
            </a:r>
            <a:endParaRPr lang="en-US" sz="1800" dirty="0" smtClean="0">
              <a:effectLst>
                <a:outerShdw blurRad="38100" dist="38100" dir="2700000" algn="tl">
                  <a:srgbClr val="000000">
                    <a:alpha val="43137"/>
                  </a:srgbClr>
                </a:outerShdw>
              </a:effectLst>
            </a:endParaRPr>
          </a:p>
          <a:p>
            <a:pPr marL="0" indent="441325" algn="just">
              <a:buNone/>
            </a:pPr>
            <a:r>
              <a:rPr lang="ru-RU" sz="1800" dirty="0" smtClean="0">
                <a:effectLst>
                  <a:outerShdw blurRad="38100" dist="38100" dir="2700000" algn="tl">
                    <a:srgbClr val="000000">
                      <a:alpha val="43137"/>
                    </a:srgbClr>
                  </a:outerShdw>
                </a:effectLst>
              </a:rPr>
              <a:t>Стандарт ATA всегда устанавливал максимальную длину кабеля равной 46 см. Это ограничение затрудняет присоединение устройств в больших корпусах, или подключение нескольких приводов к одному компьютеру, и почти полностью </a:t>
            </a:r>
            <a:r>
              <a:rPr lang="ru-RU" sz="1800" dirty="0" smtClean="0"/>
              <a:t>уничтожает возможность использования дисков PATA в качестве внешних дисков. </a:t>
            </a:r>
            <a:endParaRPr lang="ru-RU" sz="1800" dirty="0"/>
          </a:p>
        </p:txBody>
      </p:sp>
      <p:pic>
        <p:nvPicPr>
          <p:cNvPr id="7172" name="Picture 4" descr="F:\Презентация\111111\800px-ATA_cables.jpg"/>
          <p:cNvPicPr>
            <a:picLocks noChangeAspect="1" noChangeArrowheads="1"/>
          </p:cNvPicPr>
          <p:nvPr/>
        </p:nvPicPr>
        <p:blipFill>
          <a:blip r:embed="rId3" cstate="print"/>
          <a:srcRect/>
          <a:stretch>
            <a:fillRect/>
          </a:stretch>
        </p:blipFill>
        <p:spPr bwMode="auto">
          <a:xfrm>
            <a:off x="3851920" y="5715016"/>
            <a:ext cx="5143504" cy="1142984"/>
          </a:xfrm>
          <a:prstGeom prst="rect">
            <a:avLst/>
          </a:prstGeom>
          <a:ln>
            <a:noFill/>
          </a:ln>
          <a:effectLst>
            <a:softEdge rad="112500"/>
          </a:effectLst>
        </p:spPr>
      </p:pic>
      <p:sp>
        <p:nvSpPr>
          <p:cNvPr id="6" name="Управляющая кнопка: назад 5">
            <a:hlinkClick r:id="rId4"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F:\Презентация\Картинки\ide_w_cable1.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4" name="Заголовок 1"/>
          <p:cNvSpPr>
            <a:spLocks noGrp="1"/>
          </p:cNvSpPr>
          <p:nvPr>
            <p:ph type="title"/>
          </p:nvPr>
        </p:nvSpPr>
        <p:spPr>
          <a:xfrm>
            <a:off x="457200" y="0"/>
            <a:ext cx="8229600" cy="1417638"/>
          </a:xfrm>
        </p:spPr>
        <p:txBody>
          <a:bodyPr>
            <a:normAutofit/>
          </a:bodyPr>
          <a:lstStyle/>
          <a:p>
            <a:r>
              <a:rPr lang="ru-RU" b="1" dirty="0" smtClean="0">
                <a:solidFill>
                  <a:srgbClr val="FF0000"/>
                </a:solidFill>
                <a:effectLst>
                  <a:outerShdw blurRad="38100" dist="38100" dir="2700000" algn="tl">
                    <a:srgbClr val="000000">
                      <a:alpha val="43137"/>
                    </a:srgbClr>
                  </a:outerShdw>
                </a:effectLst>
              </a:rPr>
              <a:t>ШИНА </a:t>
            </a:r>
            <a:r>
              <a:rPr lang="en-US" b="1" dirty="0" smtClean="0">
                <a:solidFill>
                  <a:srgbClr val="FF0000"/>
                </a:solidFill>
                <a:effectLst>
                  <a:outerShdw blurRad="38100" dist="38100" dir="2700000" algn="tl">
                    <a:srgbClr val="000000">
                      <a:alpha val="43137"/>
                    </a:srgbClr>
                  </a:outerShdw>
                </a:effectLst>
              </a:rPr>
              <a:t>ATA(IDE)</a:t>
            </a:r>
            <a:endParaRPr lang="ru-RU" b="1" dirty="0">
              <a:solidFill>
                <a:srgbClr val="FF0000"/>
              </a:solidFill>
              <a:effectLst>
                <a:outerShdw blurRad="38100" dist="38100" dir="2700000" algn="tl">
                  <a:srgbClr val="000000">
                    <a:alpha val="43137"/>
                  </a:srgbClr>
                </a:outerShdw>
              </a:effectLst>
            </a:endParaRPr>
          </a:p>
        </p:txBody>
      </p:sp>
      <p:sp>
        <p:nvSpPr>
          <p:cNvPr id="5" name="Прямоугольник 4"/>
          <p:cNvSpPr/>
          <p:nvPr/>
        </p:nvSpPr>
        <p:spPr>
          <a:xfrm>
            <a:off x="500034" y="1357298"/>
            <a:ext cx="8001056" cy="2677656"/>
          </a:xfrm>
          <a:prstGeom prst="rect">
            <a:avLst/>
          </a:prstGeom>
        </p:spPr>
        <p:txBody>
          <a:bodyPr wrap="square">
            <a:spAutoFit/>
          </a:bodyPr>
          <a:lstStyle/>
          <a:p>
            <a:pPr indent="361950" algn="just"/>
            <a:r>
              <a:rPr lang="ru-RU" sz="2400" dirty="0" smtClean="0">
                <a:effectLst>
                  <a:outerShdw blurRad="38100" dist="38100" dir="2700000" algn="tl">
                    <a:srgbClr val="000000">
                      <a:alpha val="43137"/>
                    </a:srgbClr>
                  </a:outerShdw>
                </a:effectLst>
              </a:rPr>
              <a:t>Если к одному шлейфу подключены два устройства, одно из них обычно называется </a:t>
            </a:r>
            <a:r>
              <a:rPr lang="ru-RU" sz="2400" i="1" dirty="0" smtClean="0">
                <a:effectLst>
                  <a:outerShdw blurRad="38100" dist="38100" dir="2700000" algn="tl">
                    <a:srgbClr val="000000">
                      <a:alpha val="43137"/>
                    </a:srgbClr>
                  </a:outerShdw>
                </a:effectLst>
              </a:rPr>
              <a:t>ведущим</a:t>
            </a:r>
            <a:r>
              <a:rPr lang="ru-RU" sz="2400" dirty="0" smtClean="0">
                <a:effectLst>
                  <a:outerShdw blurRad="38100" dist="38100" dir="2700000" algn="tl">
                    <a:srgbClr val="000000">
                      <a:alpha val="43137"/>
                    </a:srgbClr>
                  </a:outerShdw>
                </a:effectLst>
              </a:rPr>
              <a:t> (англ. </a:t>
            </a:r>
            <a:r>
              <a:rPr lang="ru-RU" sz="2400" i="1" dirty="0" err="1" smtClean="0">
                <a:effectLst>
                  <a:outerShdw blurRad="38100" dist="38100" dir="2700000" algn="tl">
                    <a:srgbClr val="000000">
                      <a:alpha val="43137"/>
                    </a:srgbClr>
                  </a:outerShdw>
                </a:effectLst>
              </a:rPr>
              <a:t>master</a:t>
            </a:r>
            <a:r>
              <a:rPr lang="ru-RU" sz="2400" dirty="0" smtClean="0">
                <a:effectLst>
                  <a:outerShdw blurRad="38100" dist="38100" dir="2700000" algn="tl">
                    <a:srgbClr val="000000">
                      <a:alpha val="43137"/>
                    </a:srgbClr>
                  </a:outerShdw>
                </a:effectLst>
              </a:rPr>
              <a:t>), а другое </a:t>
            </a:r>
            <a:r>
              <a:rPr lang="ru-RU" sz="2400" i="1" dirty="0" smtClean="0">
                <a:effectLst>
                  <a:outerShdw blurRad="38100" dist="38100" dir="2700000" algn="tl">
                    <a:srgbClr val="000000">
                      <a:alpha val="43137"/>
                    </a:srgbClr>
                  </a:outerShdw>
                </a:effectLst>
              </a:rPr>
              <a:t>ведомым</a:t>
            </a:r>
            <a:r>
              <a:rPr lang="ru-RU" sz="2400" dirty="0" smtClean="0">
                <a:effectLst>
                  <a:outerShdw blurRad="38100" dist="38100" dir="2700000" algn="tl">
                    <a:srgbClr val="000000">
                      <a:alpha val="43137"/>
                    </a:srgbClr>
                  </a:outerShdw>
                </a:effectLst>
              </a:rPr>
              <a:t> (англ. </a:t>
            </a:r>
            <a:r>
              <a:rPr lang="ru-RU" sz="2400" i="1" dirty="0" err="1" smtClean="0">
                <a:effectLst>
                  <a:outerShdw blurRad="38100" dist="38100" dir="2700000" algn="tl">
                    <a:srgbClr val="000000">
                      <a:alpha val="43137"/>
                    </a:srgbClr>
                  </a:outerShdw>
                </a:effectLst>
              </a:rPr>
              <a:t>slave</a:t>
            </a:r>
            <a:r>
              <a:rPr lang="ru-RU" sz="2400" dirty="0" smtClean="0">
                <a:effectLst>
                  <a:outerShdw blurRad="38100" dist="38100" dir="2700000" algn="tl">
                    <a:srgbClr val="000000">
                      <a:alpha val="43137"/>
                    </a:srgbClr>
                  </a:outerShdw>
                </a:effectLst>
              </a:rPr>
              <a:t>). Обычно ведущее устройство идёт перед ведомым в списке дисков, перечисляемых </a:t>
            </a:r>
            <a:r>
              <a:rPr lang="ru-RU" sz="2400" dirty="0" err="1" smtClean="0">
                <a:effectLst>
                  <a:outerShdw blurRad="38100" dist="38100" dir="2700000" algn="tl">
                    <a:srgbClr val="000000">
                      <a:alpha val="43137"/>
                    </a:srgbClr>
                  </a:outerShdw>
                </a:effectLst>
              </a:rPr>
              <a:t>BIOS’ом</a:t>
            </a:r>
            <a:r>
              <a:rPr lang="ru-RU" sz="2400" dirty="0" smtClean="0">
                <a:effectLst>
                  <a:outerShdw blurRad="38100" dist="38100" dir="2700000" algn="tl">
                    <a:srgbClr val="000000">
                      <a:alpha val="43137"/>
                    </a:srgbClr>
                  </a:outerShdw>
                </a:effectLst>
              </a:rPr>
              <a:t> компьютера или операционной системы. В старых </a:t>
            </a:r>
            <a:r>
              <a:rPr lang="ru-RU" sz="2400" dirty="0" err="1" smtClean="0">
                <a:effectLst>
                  <a:outerShdw blurRad="38100" dist="38100" dir="2700000" algn="tl">
                    <a:srgbClr val="000000">
                      <a:alpha val="43137"/>
                    </a:srgbClr>
                  </a:outerShdw>
                </a:effectLst>
              </a:rPr>
              <a:t>BIOS’ах</a:t>
            </a:r>
            <a:r>
              <a:rPr lang="ru-RU" sz="2400" dirty="0" smtClean="0">
                <a:effectLst>
                  <a:outerShdw blurRad="38100" dist="38100" dir="2700000" algn="tl">
                    <a:srgbClr val="000000">
                      <a:alpha val="43137"/>
                    </a:srgbClr>
                  </a:outerShdw>
                </a:effectLst>
              </a:rPr>
              <a:t> (486 и раньше) диски часто неверно обозначались буквами: «C» для ведущего диска и «D» для ведомого.</a:t>
            </a:r>
            <a:endParaRPr lang="ru-RU" sz="2400" dirty="0">
              <a:effectLst>
                <a:outerShdw blurRad="38100" dist="38100" dir="2700000" algn="tl">
                  <a:srgbClr val="000000">
                    <a:alpha val="43137"/>
                  </a:srgbClr>
                </a:outerShdw>
              </a:effectLst>
            </a:endParaRPr>
          </a:p>
        </p:txBody>
      </p:sp>
      <p:pic>
        <p:nvPicPr>
          <p:cNvPr id="8194" name="Picture 2" descr="F:\Презентация\111111\800px-ATA_on_mainboard.jpg"/>
          <p:cNvPicPr>
            <a:picLocks noChangeAspect="1" noChangeArrowheads="1"/>
          </p:cNvPicPr>
          <p:nvPr/>
        </p:nvPicPr>
        <p:blipFill>
          <a:blip r:embed="rId3" cstate="print"/>
          <a:srcRect/>
          <a:stretch>
            <a:fillRect/>
          </a:stretch>
        </p:blipFill>
        <p:spPr bwMode="auto">
          <a:xfrm>
            <a:off x="2571736" y="4055845"/>
            <a:ext cx="4286280" cy="2802155"/>
          </a:xfrm>
          <a:prstGeom prst="rect">
            <a:avLst/>
          </a:prstGeom>
          <a:ln>
            <a:noFill/>
          </a:ln>
          <a:effectLst>
            <a:softEdge rad="112500"/>
          </a:effectLst>
        </p:spPr>
      </p:pic>
      <p:sp>
        <p:nvSpPr>
          <p:cNvPr id="6" name="Управляющая кнопка: назад 5">
            <a:hlinkClick r:id="rId4"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Презентация\Картинки\ES-8716DSS1 (iscsi).jpg"/>
          <p:cNvPicPr>
            <a:picLocks noChangeAspect="1" noChangeArrowheads="1"/>
          </p:cNvPicPr>
          <p:nvPr/>
        </p:nvPicPr>
        <p:blipFill>
          <a:blip r:embed="rId2" cstate="print"/>
          <a:srcRect/>
          <a:stretch>
            <a:fillRect/>
          </a:stretch>
        </p:blipFill>
        <p:spPr bwMode="auto">
          <a:xfrm>
            <a:off x="-1" y="0"/>
            <a:ext cx="9137343" cy="6858000"/>
          </a:xfrm>
          <a:prstGeom prst="rect">
            <a:avLst/>
          </a:prstGeom>
          <a:noFill/>
        </p:spPr>
      </p:pic>
      <p:sp>
        <p:nvSpPr>
          <p:cNvPr id="2" name="Заголовок 1"/>
          <p:cNvSpPr>
            <a:spLocks noGrp="1"/>
          </p:cNvSpPr>
          <p:nvPr>
            <p:ph type="title"/>
          </p:nvPr>
        </p:nvSpPr>
        <p:spPr>
          <a:xfrm>
            <a:off x="457200" y="0"/>
            <a:ext cx="8229600" cy="1417638"/>
          </a:xfrm>
        </p:spPr>
        <p:txBody>
          <a:bodyPr>
            <a:normAutofit/>
          </a:bodyPr>
          <a:lstStyle/>
          <a:p>
            <a:r>
              <a:rPr lang="ru-RU" b="1" dirty="0" smtClean="0">
                <a:solidFill>
                  <a:srgbClr val="FF0000"/>
                </a:solidFill>
                <a:effectLst>
                  <a:outerShdw blurRad="38100" dist="38100" dir="2700000" algn="tl">
                    <a:srgbClr val="000000">
                      <a:alpha val="43137"/>
                    </a:srgbClr>
                  </a:outerShdw>
                </a:effectLst>
              </a:rPr>
              <a:t>ШИНА </a:t>
            </a:r>
            <a:r>
              <a:rPr lang="en-US" b="1" dirty="0" smtClean="0">
                <a:solidFill>
                  <a:srgbClr val="FF0000"/>
                </a:solidFill>
                <a:effectLst>
                  <a:outerShdw blurRad="38100" dist="38100" dir="2700000" algn="tl">
                    <a:srgbClr val="000000">
                      <a:alpha val="43137"/>
                    </a:srgbClr>
                  </a:outerShdw>
                </a:effectLst>
              </a:rPr>
              <a:t>SCSI</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9552" y="1052736"/>
            <a:ext cx="8424936" cy="3357586"/>
          </a:xfrm>
        </p:spPr>
        <p:txBody>
          <a:bodyPr>
            <a:noAutofit/>
          </a:bodyPr>
          <a:lstStyle/>
          <a:p>
            <a:pPr marL="0" indent="441325" algn="just">
              <a:buNone/>
            </a:pPr>
            <a:r>
              <a:rPr lang="ru-RU" sz="1800" b="1" dirty="0" smtClean="0">
                <a:effectLst>
                  <a:outerShdw blurRad="38100" dist="38100" dir="2700000" algn="tl">
                    <a:srgbClr val="000000">
                      <a:alpha val="43137"/>
                    </a:srgbClr>
                  </a:outerShdw>
                </a:effectLst>
                <a:latin typeface="Arial" pitchFamily="34" charset="0"/>
                <a:cs typeface="Arial" pitchFamily="34" charset="0"/>
              </a:rPr>
              <a:t>SCSI (англ. </a:t>
            </a:r>
            <a:r>
              <a:rPr lang="ru-RU" sz="1800" b="1" i="1" dirty="0" err="1" smtClean="0">
                <a:effectLst>
                  <a:outerShdw blurRad="38100" dist="38100" dir="2700000" algn="tl">
                    <a:srgbClr val="000000">
                      <a:alpha val="43137"/>
                    </a:srgbClr>
                  </a:outerShdw>
                </a:effectLst>
                <a:latin typeface="Arial" pitchFamily="34" charset="0"/>
                <a:cs typeface="Arial" pitchFamily="34" charset="0"/>
              </a:rPr>
              <a:t>Small</a:t>
            </a:r>
            <a:r>
              <a:rPr lang="ru-RU" sz="1800" b="1" i="1" dirty="0" smtClean="0">
                <a:effectLst>
                  <a:outerShdw blurRad="38100" dist="38100" dir="2700000" algn="tl">
                    <a:srgbClr val="000000">
                      <a:alpha val="43137"/>
                    </a:srgbClr>
                  </a:outerShdw>
                </a:effectLst>
                <a:latin typeface="Arial" pitchFamily="34" charset="0"/>
                <a:cs typeface="Arial" pitchFamily="34" charset="0"/>
              </a:rPr>
              <a:t> </a:t>
            </a:r>
            <a:r>
              <a:rPr lang="ru-RU" sz="1800" b="1" i="1" dirty="0" err="1" smtClean="0">
                <a:effectLst>
                  <a:outerShdw blurRad="38100" dist="38100" dir="2700000" algn="tl">
                    <a:srgbClr val="000000">
                      <a:alpha val="43137"/>
                    </a:srgbClr>
                  </a:outerShdw>
                </a:effectLst>
                <a:latin typeface="Arial" pitchFamily="34" charset="0"/>
                <a:cs typeface="Arial" pitchFamily="34" charset="0"/>
              </a:rPr>
              <a:t>Computer</a:t>
            </a:r>
            <a:r>
              <a:rPr lang="ru-RU" sz="1800" b="1" i="1" dirty="0" smtClean="0">
                <a:effectLst>
                  <a:outerShdw blurRad="38100" dist="38100" dir="2700000" algn="tl">
                    <a:srgbClr val="000000">
                      <a:alpha val="43137"/>
                    </a:srgbClr>
                  </a:outerShdw>
                </a:effectLst>
                <a:latin typeface="Arial" pitchFamily="34" charset="0"/>
                <a:cs typeface="Arial" pitchFamily="34" charset="0"/>
              </a:rPr>
              <a:t> </a:t>
            </a:r>
            <a:r>
              <a:rPr lang="ru-RU" sz="1800" b="1" i="1" dirty="0" err="1" smtClean="0">
                <a:effectLst>
                  <a:outerShdw blurRad="38100" dist="38100" dir="2700000" algn="tl">
                    <a:srgbClr val="000000">
                      <a:alpha val="43137"/>
                    </a:srgbClr>
                  </a:outerShdw>
                </a:effectLst>
                <a:latin typeface="Arial" pitchFamily="34" charset="0"/>
                <a:cs typeface="Arial" pitchFamily="34" charset="0"/>
              </a:rPr>
              <a:t>System</a:t>
            </a:r>
            <a:r>
              <a:rPr lang="ru-RU" sz="1800" b="1" i="1" dirty="0" smtClean="0">
                <a:effectLst>
                  <a:outerShdw blurRad="38100" dist="38100" dir="2700000" algn="tl">
                    <a:srgbClr val="000000">
                      <a:alpha val="43137"/>
                    </a:srgbClr>
                  </a:outerShdw>
                </a:effectLst>
                <a:latin typeface="Arial" pitchFamily="34" charset="0"/>
                <a:cs typeface="Arial" pitchFamily="34" charset="0"/>
              </a:rPr>
              <a:t> </a:t>
            </a:r>
            <a:r>
              <a:rPr lang="ru-RU" sz="1800" b="1" i="1" dirty="0" err="1" smtClean="0">
                <a:effectLst>
                  <a:outerShdw blurRad="38100" dist="38100" dir="2700000" algn="tl">
                    <a:srgbClr val="000000">
                      <a:alpha val="43137"/>
                    </a:srgbClr>
                  </a:outerShdw>
                </a:effectLst>
                <a:latin typeface="Arial" pitchFamily="34" charset="0"/>
                <a:cs typeface="Arial" pitchFamily="34" charset="0"/>
              </a:rPr>
              <a:t>Interface</a:t>
            </a:r>
            <a:r>
              <a:rPr lang="ru-RU" sz="1800" b="1" dirty="0" smtClean="0">
                <a:effectLst>
                  <a:outerShdw blurRad="38100" dist="38100" dir="2700000" algn="tl">
                    <a:srgbClr val="000000">
                      <a:alpha val="43137"/>
                    </a:srgbClr>
                  </a:outerShdw>
                </a:effectLst>
                <a:latin typeface="Arial" pitchFamily="34" charset="0"/>
                <a:cs typeface="Arial" pitchFamily="34" charset="0"/>
              </a:rPr>
              <a:t>, произносится </a:t>
            </a:r>
            <a:r>
              <a:rPr lang="ru-RU" sz="1800" b="1" i="1" dirty="0" err="1" smtClean="0">
                <a:effectLst>
                  <a:outerShdw blurRad="38100" dist="38100" dir="2700000" algn="tl">
                    <a:srgbClr val="000000">
                      <a:alpha val="43137"/>
                    </a:srgbClr>
                  </a:outerShdw>
                </a:effectLst>
                <a:latin typeface="Arial" pitchFamily="34" charset="0"/>
                <a:cs typeface="Arial" pitchFamily="34" charset="0"/>
              </a:rPr>
              <a:t>скази</a:t>
            </a:r>
            <a:r>
              <a:rPr lang="ru-RU" sz="1800" b="1" dirty="0" smtClean="0">
                <a:effectLst>
                  <a:outerShdw blurRad="38100" dist="38100" dir="2700000" algn="tl">
                    <a:srgbClr val="000000">
                      <a:alpha val="43137"/>
                    </a:srgbClr>
                  </a:outerShdw>
                </a:effectLst>
                <a:latin typeface="Arial" pitchFamily="34" charset="0"/>
                <a:cs typeface="Arial" pitchFamily="34" charset="0"/>
              </a:rPr>
              <a:t>) — интерфейс, разработанный для объединения на одной шине различных по своему назначению устройств, таких как жёсткие диски, накопители на магнитооптических дисках, приводы CD, DVD, стримеры, сканеры, принтеры и т. д. Раньше имел неофициальное название </a:t>
            </a:r>
            <a:r>
              <a:rPr lang="ru-RU" sz="1800" b="1" dirty="0" err="1" smtClean="0">
                <a:effectLst>
                  <a:outerShdw blurRad="38100" dist="38100" dir="2700000" algn="tl">
                    <a:srgbClr val="000000">
                      <a:alpha val="43137"/>
                    </a:srgbClr>
                  </a:outerShdw>
                </a:effectLst>
                <a:latin typeface="Arial" pitchFamily="34" charset="0"/>
                <a:cs typeface="Arial" pitchFamily="34" charset="0"/>
              </a:rPr>
              <a:t>Shugart</a:t>
            </a:r>
            <a:r>
              <a:rPr lang="ru-RU" sz="1800" b="1" dirty="0" smtClean="0">
                <a:effectLst>
                  <a:outerShdw blurRad="38100" dist="38100" dir="2700000" algn="tl">
                    <a:srgbClr val="000000">
                      <a:alpha val="43137"/>
                    </a:srgbClr>
                  </a:outerShdw>
                </a:effectLst>
                <a:latin typeface="Arial" pitchFamily="34" charset="0"/>
                <a:cs typeface="Arial" pitchFamily="34" charset="0"/>
              </a:rPr>
              <a:t> </a:t>
            </a:r>
            <a:r>
              <a:rPr lang="ru-RU" sz="1800" b="1" dirty="0" err="1" smtClean="0">
                <a:effectLst>
                  <a:outerShdw blurRad="38100" dist="38100" dir="2700000" algn="tl">
                    <a:srgbClr val="000000">
                      <a:alpha val="43137"/>
                    </a:srgbClr>
                  </a:outerShdw>
                </a:effectLst>
                <a:latin typeface="Arial" pitchFamily="34" charset="0"/>
                <a:cs typeface="Arial" pitchFamily="34" charset="0"/>
              </a:rPr>
              <a:t>Computer</a:t>
            </a:r>
            <a:r>
              <a:rPr lang="ru-RU" sz="1800" b="1" dirty="0" smtClean="0">
                <a:effectLst>
                  <a:outerShdw blurRad="38100" dist="38100" dir="2700000" algn="tl">
                    <a:srgbClr val="000000">
                      <a:alpha val="43137"/>
                    </a:srgbClr>
                  </a:outerShdw>
                </a:effectLst>
                <a:latin typeface="Arial" pitchFamily="34" charset="0"/>
                <a:cs typeface="Arial" pitchFamily="34" charset="0"/>
              </a:rPr>
              <a:t> </a:t>
            </a:r>
            <a:r>
              <a:rPr lang="ru-RU" sz="1800" b="1" dirty="0" err="1" smtClean="0">
                <a:effectLst>
                  <a:outerShdw blurRad="38100" dist="38100" dir="2700000" algn="tl">
                    <a:srgbClr val="000000">
                      <a:alpha val="43137"/>
                    </a:srgbClr>
                  </a:outerShdw>
                </a:effectLst>
                <a:latin typeface="Arial" pitchFamily="34" charset="0"/>
                <a:cs typeface="Arial" pitchFamily="34" charset="0"/>
              </a:rPr>
              <a:t>Systems</a:t>
            </a:r>
            <a:r>
              <a:rPr lang="ru-RU" sz="1800" b="1" dirty="0" smtClean="0">
                <a:effectLst>
                  <a:outerShdw blurRad="38100" dist="38100" dir="2700000" algn="tl">
                    <a:srgbClr val="000000">
                      <a:alpha val="43137"/>
                    </a:srgbClr>
                  </a:outerShdw>
                </a:effectLst>
                <a:latin typeface="Arial" pitchFamily="34" charset="0"/>
                <a:cs typeface="Arial" pitchFamily="34" charset="0"/>
              </a:rPr>
              <a:t> </a:t>
            </a:r>
            <a:r>
              <a:rPr lang="ru-RU" sz="1800" b="1" dirty="0" err="1" smtClean="0">
                <a:effectLst>
                  <a:outerShdw blurRad="38100" dist="38100" dir="2700000" algn="tl">
                    <a:srgbClr val="000000">
                      <a:alpha val="43137"/>
                    </a:srgbClr>
                  </a:outerShdw>
                </a:effectLst>
                <a:latin typeface="Arial" pitchFamily="34" charset="0"/>
                <a:cs typeface="Arial" pitchFamily="34" charset="0"/>
              </a:rPr>
              <a:t>Interface</a:t>
            </a:r>
            <a:r>
              <a:rPr lang="ru-RU" sz="1800" b="1" dirty="0" smtClean="0">
                <a:effectLst>
                  <a:outerShdw blurRad="38100" dist="38100" dir="2700000" algn="tl">
                    <a:srgbClr val="000000">
                      <a:alpha val="43137"/>
                    </a:srgbClr>
                  </a:outerShdw>
                </a:effectLst>
                <a:latin typeface="Arial" pitchFamily="34" charset="0"/>
                <a:cs typeface="Arial" pitchFamily="34" charset="0"/>
              </a:rPr>
              <a:t> в честь создателя Алана Ф. </a:t>
            </a:r>
            <a:r>
              <a:rPr lang="ru-RU" sz="1800" b="1" dirty="0" err="1" smtClean="0">
                <a:effectLst>
                  <a:outerShdw blurRad="38100" dist="38100" dir="2700000" algn="tl">
                    <a:srgbClr val="000000">
                      <a:alpha val="43137"/>
                    </a:srgbClr>
                  </a:outerShdw>
                </a:effectLst>
                <a:latin typeface="Arial" pitchFamily="34" charset="0"/>
                <a:cs typeface="Arial" pitchFamily="34" charset="0"/>
              </a:rPr>
              <a:t>Шугарта</a:t>
            </a:r>
            <a:endParaRPr lang="ru-RU" sz="1800" b="1" dirty="0" smtClean="0">
              <a:effectLst>
                <a:outerShdw blurRad="38100" dist="38100" dir="2700000" algn="tl">
                  <a:srgbClr val="000000">
                    <a:alpha val="43137"/>
                  </a:srgbClr>
                </a:outerShdw>
              </a:effectLst>
              <a:latin typeface="Arial" pitchFamily="34" charset="0"/>
              <a:cs typeface="Arial" pitchFamily="34" charset="0"/>
            </a:endParaRPr>
          </a:p>
          <a:p>
            <a:pPr marL="0" indent="441325" algn="just">
              <a:buNone/>
            </a:pPr>
            <a:r>
              <a:rPr lang="ru-RU" sz="1800" b="1" dirty="0" smtClean="0">
                <a:effectLst>
                  <a:outerShdw blurRad="38100" dist="38100" dir="2700000" algn="tl">
                    <a:srgbClr val="000000">
                      <a:alpha val="43137"/>
                    </a:srgbClr>
                  </a:outerShdw>
                </a:effectLst>
                <a:latin typeface="Arial" pitchFamily="34" charset="0"/>
                <a:cs typeface="Arial" pitchFamily="34" charset="0"/>
              </a:rPr>
              <a:t>Теоретически возможен выпуск устройства любого типа на шине SCSI.</a:t>
            </a:r>
          </a:p>
          <a:p>
            <a:pPr marL="0" indent="441325" algn="just">
              <a:buNone/>
            </a:pPr>
            <a:r>
              <a:rPr lang="ru-RU" sz="1800" b="1" dirty="0" smtClean="0">
                <a:effectLst>
                  <a:outerShdw blurRad="38100" dist="38100" dir="2700000" algn="tl">
                    <a:srgbClr val="000000">
                      <a:alpha val="43137"/>
                    </a:srgbClr>
                  </a:outerShdw>
                </a:effectLst>
                <a:latin typeface="Arial" pitchFamily="34" charset="0"/>
                <a:cs typeface="Arial" pitchFamily="34" charset="0"/>
              </a:rPr>
              <a:t>После стандартизации в 1986 году SCSI начал широко применяться в компьютерах </a:t>
            </a:r>
            <a:r>
              <a:rPr lang="ru-RU" sz="1800" b="1" dirty="0" err="1" smtClean="0">
                <a:effectLst>
                  <a:outerShdw blurRad="38100" dist="38100" dir="2700000" algn="tl">
                    <a:srgbClr val="000000">
                      <a:alpha val="43137"/>
                    </a:srgbClr>
                  </a:outerShdw>
                </a:effectLst>
                <a:latin typeface="Arial" pitchFamily="34" charset="0"/>
                <a:cs typeface="Arial" pitchFamily="34" charset="0"/>
              </a:rPr>
              <a:t>Apple</a:t>
            </a:r>
            <a:r>
              <a:rPr lang="ru-RU" sz="1800" b="1" dirty="0" smtClean="0">
                <a:effectLst>
                  <a:outerShdw blurRad="38100" dist="38100" dir="2700000" algn="tl">
                    <a:srgbClr val="000000">
                      <a:alpha val="43137"/>
                    </a:srgbClr>
                  </a:outerShdw>
                </a:effectLst>
                <a:latin typeface="Arial" pitchFamily="34" charset="0"/>
                <a:cs typeface="Arial" pitchFamily="34" charset="0"/>
              </a:rPr>
              <a:t> </a:t>
            </a:r>
            <a:r>
              <a:rPr lang="ru-RU" sz="1800" b="1" dirty="0" err="1" smtClean="0">
                <a:effectLst>
                  <a:outerShdw blurRad="38100" dist="38100" dir="2700000" algn="tl">
                    <a:srgbClr val="000000">
                      <a:alpha val="43137"/>
                    </a:srgbClr>
                  </a:outerShdw>
                </a:effectLst>
                <a:latin typeface="Arial" pitchFamily="34" charset="0"/>
                <a:cs typeface="Arial" pitchFamily="34" charset="0"/>
              </a:rPr>
              <a:t>Macintosh</a:t>
            </a:r>
            <a:r>
              <a:rPr lang="ru-RU" sz="1800" b="1" dirty="0" smtClean="0">
                <a:effectLst>
                  <a:outerShdw blurRad="38100" dist="38100" dir="2700000" algn="tl">
                    <a:srgbClr val="000000">
                      <a:alpha val="43137"/>
                    </a:srgbClr>
                  </a:outerShdw>
                </a:effectLst>
                <a:latin typeface="Arial" pitchFamily="34" charset="0"/>
                <a:cs typeface="Arial" pitchFamily="34" charset="0"/>
              </a:rPr>
              <a:t>, </a:t>
            </a:r>
            <a:r>
              <a:rPr lang="ru-RU" sz="1800" b="1" dirty="0" err="1" smtClean="0">
                <a:effectLst>
                  <a:outerShdw blurRad="38100" dist="38100" dir="2700000" algn="tl">
                    <a:srgbClr val="000000">
                      <a:alpha val="43137"/>
                    </a:srgbClr>
                  </a:outerShdw>
                </a:effectLst>
                <a:latin typeface="Arial" pitchFamily="34" charset="0"/>
                <a:cs typeface="Arial" pitchFamily="34" charset="0"/>
              </a:rPr>
              <a:t>Sun</a:t>
            </a:r>
            <a:r>
              <a:rPr lang="ru-RU" sz="1800" b="1" dirty="0" smtClean="0">
                <a:effectLst>
                  <a:outerShdw blurRad="38100" dist="38100" dir="2700000" algn="tl">
                    <a:srgbClr val="000000">
                      <a:alpha val="43137"/>
                    </a:srgbClr>
                  </a:outerShdw>
                </a:effectLst>
                <a:latin typeface="Arial" pitchFamily="34" charset="0"/>
                <a:cs typeface="Arial" pitchFamily="34" charset="0"/>
              </a:rPr>
              <a:t> </a:t>
            </a:r>
            <a:r>
              <a:rPr lang="ru-RU" sz="1800" b="1" dirty="0" err="1" smtClean="0">
                <a:effectLst>
                  <a:outerShdw blurRad="38100" dist="38100" dir="2700000" algn="tl">
                    <a:srgbClr val="000000">
                      <a:alpha val="43137"/>
                    </a:srgbClr>
                  </a:outerShdw>
                </a:effectLst>
                <a:latin typeface="Arial" pitchFamily="34" charset="0"/>
                <a:cs typeface="Arial" pitchFamily="34" charset="0"/>
              </a:rPr>
              <a:t>Microsystems</a:t>
            </a:r>
            <a:r>
              <a:rPr lang="ru-RU" sz="1800" b="1" dirty="0" smtClean="0">
                <a:effectLst>
                  <a:outerShdw blurRad="38100" dist="38100" dir="2700000" algn="tl">
                    <a:srgbClr val="000000">
                      <a:alpha val="43137"/>
                    </a:srgbClr>
                  </a:outerShdw>
                </a:effectLst>
                <a:latin typeface="Arial" pitchFamily="34" charset="0"/>
                <a:cs typeface="Arial" pitchFamily="34" charset="0"/>
              </a:rPr>
              <a:t>. В компьютерах, совместимых с IBM PC, SCSI не пользуется такой популярностью в связи со своей сложностью и сравнительно высокой стоимостью и применяется преимущественно в серверах.</a:t>
            </a:r>
          </a:p>
          <a:p>
            <a:pPr marL="0" indent="441325" algn="just">
              <a:buNone/>
            </a:pPr>
            <a:r>
              <a:rPr lang="ru-RU" sz="1800" b="1" dirty="0" smtClean="0">
                <a:effectLst>
                  <a:outerShdw blurRad="38100" dist="38100" dir="2700000" algn="tl">
                    <a:srgbClr val="000000">
                      <a:alpha val="43137"/>
                    </a:srgbClr>
                  </a:outerShdw>
                </a:effectLst>
                <a:latin typeface="Arial" pitchFamily="34" charset="0"/>
                <a:cs typeface="Arial" pitchFamily="34" charset="0"/>
              </a:rPr>
              <a:t>SCSI широко применяется на серверах, высокопроизводительных рабочих станциях; RAID-массивы на серверах часто строятся на жёстких дисках со SCSI-интерфейсом (однако, в серверах нижнего ценового диапазона всё чаще применяются RAID-массивы на основе SATA). В настоящее время устройства на шине SAS постепенно вытесняют устаревшую шину SCSI.</a:t>
            </a:r>
          </a:p>
          <a:p>
            <a:pPr>
              <a:buNone/>
            </a:pPr>
            <a:endParaRPr lang="ru-RU" sz="1800" b="1" dirty="0">
              <a:latin typeface="Arial" pitchFamily="34" charset="0"/>
              <a:cs typeface="Arial" pitchFamily="34" charset="0"/>
            </a:endParaRPr>
          </a:p>
        </p:txBody>
      </p:sp>
      <p:sp>
        <p:nvSpPr>
          <p:cNvPr id="5" name="Управляющая кнопка: назад 4">
            <a:hlinkClick r:id="rId3" action="ppaction://hlinksldjump" highlightClick="1"/>
          </p:cNvPr>
          <p:cNvSpPr/>
          <p:nvPr/>
        </p:nvSpPr>
        <p:spPr>
          <a:xfrm>
            <a:off x="-1" y="658604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Презентация\111111\450px-SASHardDriveComparsion1(Serial Attached SCS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0"/>
            <a:ext cx="8229600" cy="1417638"/>
          </a:xfrm>
        </p:spPr>
        <p:txBody>
          <a:bodyPr>
            <a:normAutofit/>
          </a:bodyPr>
          <a:lstStyle/>
          <a:p>
            <a:pPr lvl="0"/>
            <a:r>
              <a:rPr lang="ru-RU" b="1" dirty="0" smtClean="0">
                <a:solidFill>
                  <a:srgbClr val="FF0000"/>
                </a:solidFill>
                <a:effectLst>
                  <a:outerShdw blurRad="38100" dist="38100" dir="2700000" algn="tl">
                    <a:srgbClr val="000000">
                      <a:alpha val="43137"/>
                    </a:srgbClr>
                  </a:outerShdw>
                </a:effectLst>
              </a:rPr>
              <a:t>ШИНА SERIAL ATTACHED SCSI </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285860"/>
            <a:ext cx="8229600" cy="3257560"/>
          </a:xfrm>
        </p:spPr>
        <p:txBody>
          <a:bodyPr>
            <a:noAutofit/>
          </a:bodyPr>
          <a:lstStyle/>
          <a:p>
            <a:pPr marL="0" indent="441325" algn="just">
              <a:buNone/>
            </a:pPr>
            <a:r>
              <a:rPr lang="ru-RU" sz="2000" b="1" dirty="0" smtClean="0">
                <a:effectLst>
                  <a:outerShdw blurRad="38100" dist="38100" dir="2700000" algn="tl">
                    <a:srgbClr val="000000">
                      <a:alpha val="43137"/>
                    </a:srgbClr>
                  </a:outerShdw>
                </a:effectLst>
                <a:latin typeface="Arial" pitchFamily="34" charset="0"/>
                <a:cs typeface="Arial" pitchFamily="34" charset="0"/>
              </a:rPr>
              <a:t>Serial Attached SCSI (SAS) — компьютерный интерфейс, разработанный для обмена данными с такими устройствами, как жёсткие диски, накопители на оптическом диске и т. д. SAS использует последовательный интерфейс для работы с непосредственно подключаемыми накопителями (англ. </a:t>
            </a:r>
            <a:r>
              <a:rPr lang="ru-RU" sz="2000" b="1" i="1" dirty="0" err="1" smtClean="0">
                <a:effectLst>
                  <a:outerShdw blurRad="38100" dist="38100" dir="2700000" algn="tl">
                    <a:srgbClr val="000000">
                      <a:alpha val="43137"/>
                    </a:srgbClr>
                  </a:outerShdw>
                </a:effectLst>
                <a:latin typeface="Arial" pitchFamily="34" charset="0"/>
                <a:cs typeface="Arial" pitchFamily="34" charset="0"/>
              </a:rPr>
              <a:t>Direct</a:t>
            </a:r>
            <a:r>
              <a:rPr lang="ru-RU" sz="2000" b="1" i="1" dirty="0" smtClean="0">
                <a:effectLst>
                  <a:outerShdw blurRad="38100" dist="38100" dir="2700000" algn="tl">
                    <a:srgbClr val="000000">
                      <a:alpha val="43137"/>
                    </a:srgbClr>
                  </a:outerShdw>
                </a:effectLst>
                <a:latin typeface="Arial" pitchFamily="34" charset="0"/>
                <a:cs typeface="Arial" pitchFamily="34" charset="0"/>
              </a:rPr>
              <a:t> Attached </a:t>
            </a:r>
            <a:r>
              <a:rPr lang="ru-RU" sz="2000" b="1" i="1" dirty="0" err="1" smtClean="0">
                <a:effectLst>
                  <a:outerShdw blurRad="38100" dist="38100" dir="2700000" algn="tl">
                    <a:srgbClr val="000000">
                      <a:alpha val="43137"/>
                    </a:srgbClr>
                  </a:outerShdw>
                </a:effectLst>
                <a:latin typeface="Arial" pitchFamily="34" charset="0"/>
                <a:cs typeface="Arial" pitchFamily="34" charset="0"/>
              </a:rPr>
              <a:t>Storage</a:t>
            </a:r>
            <a:r>
              <a:rPr lang="ru-RU" sz="2000" b="1" i="1" dirty="0" smtClean="0">
                <a:effectLst>
                  <a:outerShdw blurRad="38100" dist="38100" dir="2700000" algn="tl">
                    <a:srgbClr val="000000">
                      <a:alpha val="43137"/>
                    </a:srgbClr>
                  </a:outerShdw>
                </a:effectLst>
                <a:latin typeface="Arial" pitchFamily="34" charset="0"/>
                <a:cs typeface="Arial" pitchFamily="34" charset="0"/>
              </a:rPr>
              <a:t> (DAS) </a:t>
            </a:r>
            <a:r>
              <a:rPr lang="ru-RU" sz="2000" b="1" i="1" dirty="0" err="1" smtClean="0">
                <a:effectLst>
                  <a:outerShdw blurRad="38100" dist="38100" dir="2700000" algn="tl">
                    <a:srgbClr val="000000">
                      <a:alpha val="43137"/>
                    </a:srgbClr>
                  </a:outerShdw>
                </a:effectLst>
                <a:latin typeface="Arial" pitchFamily="34" charset="0"/>
                <a:cs typeface="Arial" pitchFamily="34" charset="0"/>
              </a:rPr>
              <a:t>devices</a:t>
            </a:r>
            <a:r>
              <a:rPr lang="ru-RU" sz="2000" b="1" dirty="0" smtClean="0">
                <a:effectLst>
                  <a:outerShdw blurRad="38100" dist="38100" dir="2700000" algn="tl">
                    <a:srgbClr val="000000">
                      <a:alpha val="43137"/>
                    </a:srgbClr>
                  </a:outerShdw>
                </a:effectLst>
                <a:latin typeface="Arial" pitchFamily="34" charset="0"/>
                <a:cs typeface="Arial" pitchFamily="34" charset="0"/>
              </a:rPr>
              <a:t>). SAS разработан для замены параллельного интерфейса SCSI и позволяет достичь более высокой пропускной способности, чем SCSI; в то же время SAS совместим с интерфейсом SATA. Хотя SAS использует последовательный интерфейс в отличие от параллельного интерфейса, используемого традиционным SCSI, для управления SAS-устройствами по-прежнему используются команды SCSI. Протокол SAS разработан и поддерживается комитетом T10. Текущую рабочую версию спецификации SAS можно скачать с его сайта. SAS поддерживает передачу информации со скоростью до 3 Гбит/с; ожидается, что к 2010 году скорость передачи достигнет 10 Гбит/с.</a:t>
            </a:r>
            <a:endParaRPr lang="ru-RU"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Управляющая кнопка: назад 4">
            <a:hlinkClick r:id="rId3" action="ppaction://hlinksldjump" highlightClick="1"/>
          </p:cNvPr>
          <p:cNvSpPr/>
          <p:nvPr/>
        </p:nvSpPr>
        <p:spPr>
          <a:xfrm>
            <a:off x="0" y="6572399"/>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Презентация\111111\450px-SASHardDriveComparsion1(Serial Attached SCS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Заголовок 1"/>
          <p:cNvSpPr>
            <a:spLocks noGrp="1"/>
          </p:cNvSpPr>
          <p:nvPr>
            <p:ph type="title"/>
          </p:nvPr>
        </p:nvSpPr>
        <p:spPr>
          <a:xfrm>
            <a:off x="457200" y="0"/>
            <a:ext cx="8229600" cy="1417638"/>
          </a:xfrm>
        </p:spPr>
        <p:txBody>
          <a:bodyPr>
            <a:normAutofit/>
          </a:bodyPr>
          <a:lstStyle/>
          <a:p>
            <a:pPr lvl="0"/>
            <a:r>
              <a:rPr lang="ru-RU" b="1" dirty="0" smtClean="0">
                <a:solidFill>
                  <a:srgbClr val="FF0000"/>
                </a:solidFill>
                <a:effectLst>
                  <a:outerShdw blurRad="38100" dist="38100" dir="2700000" algn="tl">
                    <a:srgbClr val="000000">
                      <a:alpha val="43137"/>
                    </a:srgbClr>
                  </a:outerShdw>
                </a:effectLst>
              </a:rPr>
              <a:t>ШИНА SERIAL ATTACHED SCSI </a:t>
            </a:r>
            <a:endParaRPr lang="ru-RU" b="1" dirty="0">
              <a:solidFill>
                <a:srgbClr val="FF0000"/>
              </a:solidFill>
              <a:effectLst>
                <a:outerShdw blurRad="38100" dist="38100" dir="2700000" algn="tl">
                  <a:srgbClr val="000000">
                    <a:alpha val="43137"/>
                  </a:srgbClr>
                </a:outerShdw>
              </a:effectLst>
            </a:endParaRPr>
          </a:p>
        </p:txBody>
      </p:sp>
      <p:pic>
        <p:nvPicPr>
          <p:cNvPr id="10246" name="Picture 6" descr="200px-SAS-drive-connector">
            <a:hlinkClick r:id="rId3" tooltip="SAS-drive-connector.jpg"/>
          </p:cNvPr>
          <p:cNvPicPr>
            <a:picLocks noChangeAspect="1" noChangeArrowheads="1"/>
          </p:cNvPicPr>
          <p:nvPr/>
        </p:nvPicPr>
        <p:blipFill>
          <a:blip r:embed="rId4" cstate="print"/>
          <a:srcRect/>
          <a:stretch>
            <a:fillRect/>
          </a:stretch>
        </p:blipFill>
        <p:spPr bwMode="auto">
          <a:xfrm>
            <a:off x="3491880" y="1340768"/>
            <a:ext cx="2335461" cy="710878"/>
          </a:xfrm>
          <a:prstGeom prst="rect">
            <a:avLst/>
          </a:prstGeom>
          <a:ln>
            <a:noFill/>
          </a:ln>
          <a:effectLst>
            <a:softEdge rad="112500"/>
          </a:effectLst>
        </p:spPr>
      </p:pic>
      <p:pic>
        <p:nvPicPr>
          <p:cNvPr id="10247" name="Picture 7" descr="200px-SFF_8484_angled">
            <a:hlinkClick r:id="rId5" tooltip="&quot;SFF 8484 angled.jpg&quot;"/>
          </p:cNvPr>
          <p:cNvPicPr>
            <a:picLocks noChangeAspect="1" noChangeArrowheads="1"/>
          </p:cNvPicPr>
          <p:nvPr/>
        </p:nvPicPr>
        <p:blipFill>
          <a:blip r:embed="rId6" cstate="print"/>
          <a:srcRect/>
          <a:stretch>
            <a:fillRect/>
          </a:stretch>
        </p:blipFill>
        <p:spPr bwMode="auto">
          <a:xfrm>
            <a:off x="7092280" y="1007670"/>
            <a:ext cx="1903413" cy="1425575"/>
          </a:xfrm>
          <a:prstGeom prst="rect">
            <a:avLst/>
          </a:prstGeom>
          <a:ln>
            <a:noFill/>
          </a:ln>
          <a:effectLst>
            <a:softEdge rad="112500"/>
          </a:effectLst>
        </p:spPr>
      </p:pic>
      <p:pic>
        <p:nvPicPr>
          <p:cNvPr id="10248" name="Picture 8" descr="200px-SFF_8470">
            <a:hlinkClick r:id="rId7" tooltip="&quot;SFF 8470.jpg&quot;"/>
          </p:cNvPr>
          <p:cNvPicPr>
            <a:picLocks noChangeAspect="1" noChangeArrowheads="1"/>
          </p:cNvPicPr>
          <p:nvPr/>
        </p:nvPicPr>
        <p:blipFill>
          <a:blip r:embed="rId8" cstate="print"/>
          <a:srcRect/>
          <a:stretch>
            <a:fillRect/>
          </a:stretch>
        </p:blipFill>
        <p:spPr bwMode="auto">
          <a:xfrm>
            <a:off x="214282" y="4618028"/>
            <a:ext cx="1903413" cy="1425575"/>
          </a:xfrm>
          <a:prstGeom prst="rect">
            <a:avLst/>
          </a:prstGeom>
          <a:ln>
            <a:noFill/>
          </a:ln>
          <a:effectLst>
            <a:softEdge rad="112500"/>
          </a:effectLst>
        </p:spPr>
      </p:pic>
      <p:pic>
        <p:nvPicPr>
          <p:cNvPr id="10249" name="Picture 9" descr="200px-SFF_8087">
            <a:hlinkClick r:id="rId9" tooltip="&quot;SFF 8087.jpg&quot;"/>
          </p:cNvPr>
          <p:cNvPicPr>
            <a:picLocks noChangeAspect="1" noChangeArrowheads="1"/>
          </p:cNvPicPr>
          <p:nvPr/>
        </p:nvPicPr>
        <p:blipFill>
          <a:blip r:embed="rId10" cstate="print"/>
          <a:srcRect/>
          <a:stretch>
            <a:fillRect/>
          </a:stretch>
        </p:blipFill>
        <p:spPr bwMode="auto">
          <a:xfrm>
            <a:off x="59521" y="1007671"/>
            <a:ext cx="1903413" cy="1425575"/>
          </a:xfrm>
          <a:prstGeom prst="rect">
            <a:avLst/>
          </a:prstGeom>
          <a:ln>
            <a:noFill/>
          </a:ln>
          <a:effectLst>
            <a:softEdge rad="112500"/>
          </a:effectLst>
        </p:spPr>
      </p:pic>
      <p:pic>
        <p:nvPicPr>
          <p:cNvPr id="10250" name="Picture 10" descr="200px-SFF_8088">
            <a:hlinkClick r:id="rId11" tooltip="&quot;SFF 8088.jpg&quot;"/>
          </p:cNvPr>
          <p:cNvPicPr>
            <a:picLocks noChangeAspect="1" noChangeArrowheads="1"/>
          </p:cNvPicPr>
          <p:nvPr/>
        </p:nvPicPr>
        <p:blipFill>
          <a:blip r:embed="rId12" cstate="print"/>
          <a:srcRect/>
          <a:stretch>
            <a:fillRect/>
          </a:stretch>
        </p:blipFill>
        <p:spPr bwMode="auto">
          <a:xfrm>
            <a:off x="7092279" y="4644180"/>
            <a:ext cx="1903413" cy="1425575"/>
          </a:xfrm>
          <a:prstGeom prst="rect">
            <a:avLst/>
          </a:prstGeom>
          <a:ln>
            <a:noFill/>
          </a:ln>
          <a:effectLst>
            <a:softEdge rad="112500"/>
          </a:effectLst>
        </p:spPr>
      </p:pic>
      <p:pic>
        <p:nvPicPr>
          <p:cNvPr id="7170" name="Picture 2" descr="http://www.sgidepot.co.uk/sgidepot/pics/qlogic1040b.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323818" y="2276871"/>
            <a:ext cx="4391634" cy="321857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0" name="Управляющая кнопка: назад 9">
            <a:hlinkClick r:id="rId14"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Презентация\Картинки\sata1.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457200" y="0"/>
            <a:ext cx="8229600" cy="1417638"/>
          </a:xfrm>
        </p:spPr>
        <p:txBody>
          <a:bodyPr>
            <a:normAutofit/>
          </a:bodyPr>
          <a:lstStyle/>
          <a:p>
            <a:pPr lvl="0"/>
            <a:r>
              <a:rPr lang="ru-RU" b="1" dirty="0" smtClean="0">
                <a:solidFill>
                  <a:srgbClr val="FF0000"/>
                </a:solidFill>
                <a:effectLst>
                  <a:outerShdw blurRad="38100" dist="38100" dir="2700000" algn="tl">
                    <a:srgbClr val="000000">
                      <a:alpha val="43137"/>
                    </a:srgbClr>
                  </a:outerShdw>
                </a:effectLst>
              </a:rPr>
              <a:t>ШИНА </a:t>
            </a:r>
            <a:r>
              <a:rPr lang="en-US" b="1" dirty="0" smtClean="0">
                <a:solidFill>
                  <a:srgbClr val="FF0000"/>
                </a:solidFill>
                <a:effectLst>
                  <a:outerShdw blurRad="38100" dist="38100" dir="2700000" algn="tl">
                    <a:srgbClr val="000000">
                      <a:alpha val="43137"/>
                    </a:srgbClr>
                  </a:outerShdw>
                </a:effectLst>
              </a:rPr>
              <a:t>SERIAL</a:t>
            </a:r>
            <a:r>
              <a:rPr lang="ru-RU" b="1" dirty="0" smtClean="0">
                <a:solidFill>
                  <a:srgbClr val="FF0000"/>
                </a:solidFill>
                <a:effectLst>
                  <a:outerShdw blurRad="38100" dist="38100" dir="2700000" algn="tl">
                    <a:srgbClr val="000000">
                      <a:alpha val="43137"/>
                    </a:srgbClr>
                  </a:outerShdw>
                </a:effectLst>
              </a:rPr>
              <a:t> АТА</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071546"/>
            <a:ext cx="8229600" cy="3543311"/>
          </a:xfrm>
        </p:spPr>
        <p:txBody>
          <a:bodyPr>
            <a:noAutofit/>
          </a:bodyPr>
          <a:lstStyle/>
          <a:p>
            <a:pPr marL="0" indent="441325" algn="just">
              <a:buNone/>
            </a:pPr>
            <a:r>
              <a:rPr lang="ru-RU" sz="2000" b="1" dirty="0" smtClean="0">
                <a:effectLst>
                  <a:outerShdw blurRad="38100" dist="38100" dir="2700000" algn="tl">
                    <a:srgbClr val="000000">
                      <a:alpha val="43137"/>
                    </a:srgbClr>
                  </a:outerShdw>
                </a:effectLst>
                <a:latin typeface="Arial" pitchFamily="34" charset="0"/>
                <a:cs typeface="Arial" pitchFamily="34" charset="0"/>
              </a:rPr>
              <a:t>SATA использует 7-контактный разъём вместо 40-контактного разъёма у PATA. SATA-кабель имеет меньшую площадь, за счёт чего уменьшается сопротивление воздуху, обдувающему комплектующие компьютера, упрощается разводка проводов внутри системного блока.</a:t>
            </a:r>
          </a:p>
          <a:p>
            <a:pPr marL="0" indent="441325" algn="just">
              <a:buNone/>
            </a:pPr>
            <a:r>
              <a:rPr lang="ru-RU" sz="2000" b="1" dirty="0" smtClean="0">
                <a:effectLst>
                  <a:outerShdw blurRad="38100" dist="38100" dir="2700000" algn="tl">
                    <a:srgbClr val="000000">
                      <a:alpha val="43137"/>
                    </a:srgbClr>
                  </a:outerShdw>
                </a:effectLst>
                <a:latin typeface="Arial" pitchFamily="34" charset="0"/>
                <a:cs typeface="Arial" pitchFamily="34" charset="0"/>
              </a:rPr>
              <a:t>SATA-кабель за счёт своей формы более устойчив к многократному подключению. Питающий шнур SATA так же разработан с учётом многократных подключений. Разъём питания SATA подаёт 3 напряжения питания: +12 В, +5 В и +3,3 В; однако современные устройства могут работать без напряжения +3,3 В, что даёт возможность использовать пассивный переходник со стандартного разъёма питания IDE на SATA. Ряд SATA устройств поставляется с двумя разъёмами питания: SATA и </a:t>
            </a:r>
            <a:r>
              <a:rPr lang="ru-RU" sz="2000" b="1" dirty="0" err="1" smtClean="0">
                <a:effectLst>
                  <a:outerShdw blurRad="38100" dist="38100" dir="2700000" algn="tl">
                    <a:srgbClr val="000000">
                      <a:alpha val="43137"/>
                    </a:srgbClr>
                  </a:outerShdw>
                </a:effectLst>
                <a:latin typeface="Arial" pitchFamily="34" charset="0"/>
                <a:cs typeface="Arial" pitchFamily="34" charset="0"/>
              </a:rPr>
              <a:t>Molex</a:t>
            </a:r>
            <a:r>
              <a:rPr lang="ru-RU" sz="2000" b="1" dirty="0" smtClean="0">
                <a:effectLst>
                  <a:outerShdw blurRad="38100" dist="38100" dir="2700000" algn="tl">
                    <a:srgbClr val="000000">
                      <a:alpha val="43137"/>
                    </a:srgbClr>
                  </a:outerShdw>
                </a:effectLst>
                <a:latin typeface="Arial" pitchFamily="34" charset="0"/>
                <a:cs typeface="Arial" pitchFamily="34" charset="0"/>
              </a:rPr>
              <a:t>.</a:t>
            </a:r>
          </a:p>
        </p:txBody>
      </p:sp>
      <p:pic>
        <p:nvPicPr>
          <p:cNvPr id="5" name="Picture 2" descr="F:\Презентация\Картинки\hdd_sata_connected2.jpg"/>
          <p:cNvPicPr>
            <a:picLocks noChangeAspect="1" noChangeArrowheads="1"/>
          </p:cNvPicPr>
          <p:nvPr/>
        </p:nvPicPr>
        <p:blipFill>
          <a:blip r:embed="rId3" cstate="print"/>
          <a:srcRect/>
          <a:stretch>
            <a:fillRect/>
          </a:stretch>
        </p:blipFill>
        <p:spPr bwMode="auto">
          <a:xfrm>
            <a:off x="5796136" y="5073214"/>
            <a:ext cx="3083188" cy="1784786"/>
          </a:xfrm>
          <a:prstGeom prst="rect">
            <a:avLst/>
          </a:prstGeom>
          <a:ln>
            <a:noFill/>
          </a:ln>
          <a:effectLst>
            <a:softEdge rad="112500"/>
          </a:effectLst>
        </p:spPr>
      </p:pic>
      <p:sp>
        <p:nvSpPr>
          <p:cNvPr id="6" name="Управляющая кнопка: назад 5">
            <a:hlinkClick r:id="rId4"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Презентация\Картинки\sata1.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457200" y="0"/>
            <a:ext cx="8229600" cy="1417638"/>
          </a:xfrm>
        </p:spPr>
        <p:txBody>
          <a:bodyPr>
            <a:normAutofit/>
          </a:bodyPr>
          <a:lstStyle/>
          <a:p>
            <a:pPr lvl="0"/>
            <a:r>
              <a:rPr lang="ru-RU" b="1" dirty="0" smtClean="0">
                <a:solidFill>
                  <a:srgbClr val="FF0000"/>
                </a:solidFill>
                <a:effectLst>
                  <a:outerShdw blurRad="38100" dist="38100" dir="2700000" algn="tl">
                    <a:srgbClr val="000000">
                      <a:alpha val="43137"/>
                    </a:srgbClr>
                  </a:outerShdw>
                </a:effectLst>
              </a:rPr>
              <a:t>ШИНА </a:t>
            </a:r>
            <a:r>
              <a:rPr lang="en-US" b="1" dirty="0" smtClean="0">
                <a:solidFill>
                  <a:srgbClr val="FF0000"/>
                </a:solidFill>
                <a:effectLst>
                  <a:outerShdw blurRad="38100" dist="38100" dir="2700000" algn="tl">
                    <a:srgbClr val="000000">
                      <a:alpha val="43137"/>
                    </a:srgbClr>
                  </a:outerShdw>
                </a:effectLst>
              </a:rPr>
              <a:t>SERIAL</a:t>
            </a:r>
            <a:r>
              <a:rPr lang="ru-RU" b="1" dirty="0" smtClean="0">
                <a:solidFill>
                  <a:srgbClr val="FF0000"/>
                </a:solidFill>
                <a:effectLst>
                  <a:outerShdw blurRad="38100" dist="38100" dir="2700000" algn="tl">
                    <a:srgbClr val="000000">
                      <a:alpha val="43137"/>
                    </a:srgbClr>
                  </a:outerShdw>
                </a:effectLst>
              </a:rPr>
              <a:t> АТА</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67544" y="1268760"/>
            <a:ext cx="8229600" cy="3543311"/>
          </a:xfrm>
        </p:spPr>
        <p:txBody>
          <a:bodyPr>
            <a:noAutofit/>
          </a:bodyPr>
          <a:lstStyle/>
          <a:p>
            <a:pPr marL="0" indent="441325" algn="just">
              <a:buNone/>
            </a:pPr>
            <a:r>
              <a:rPr lang="ru-RU" sz="2000" b="1" dirty="0" smtClean="0">
                <a:effectLst>
                  <a:outerShdw blurRad="38100" dist="38100" dir="2700000" algn="tl">
                    <a:srgbClr val="000000">
                      <a:alpha val="43137"/>
                    </a:srgbClr>
                  </a:outerShdw>
                </a:effectLst>
                <a:latin typeface="Arial" pitchFamily="34" charset="0"/>
                <a:cs typeface="Arial" pitchFamily="34" charset="0"/>
              </a:rPr>
              <a:t>Стандарт SATA отказался от традиционного для PATA подключения по два устройства на шлейф; каждому устройству полагается отдельный кабель, что снимает проблему невозможности одновременной работы устройств, находящихся на одном кабеле (и возникавших отсюда задержек), уменьшает возможные проблемы при сборке (проблема конфликта </a:t>
            </a:r>
            <a:r>
              <a:rPr lang="ru-RU" sz="2000" b="1" dirty="0" err="1" smtClean="0">
                <a:effectLst>
                  <a:outerShdw blurRad="38100" dist="38100" dir="2700000" algn="tl">
                    <a:srgbClr val="000000">
                      <a:alpha val="43137"/>
                    </a:srgbClr>
                  </a:outerShdw>
                </a:effectLst>
                <a:latin typeface="Arial" pitchFamily="34" charset="0"/>
                <a:cs typeface="Arial" pitchFamily="34" charset="0"/>
              </a:rPr>
              <a:t>Slave</a:t>
            </a:r>
            <a:r>
              <a:rPr lang="ru-RU" sz="2000" b="1" dirty="0" smtClean="0">
                <a:effectLst>
                  <a:outerShdw blurRad="38100" dist="38100" dir="2700000" algn="tl">
                    <a:srgbClr val="000000">
                      <a:alpha val="43137"/>
                    </a:srgbClr>
                  </a:outerShdw>
                </a:effectLst>
                <a:latin typeface="Arial" pitchFamily="34" charset="0"/>
                <a:cs typeface="Arial" pitchFamily="34" charset="0"/>
              </a:rPr>
              <a:t>/</a:t>
            </a:r>
            <a:r>
              <a:rPr lang="ru-RU" sz="2000" b="1" dirty="0" err="1" smtClean="0">
                <a:effectLst>
                  <a:outerShdw blurRad="38100" dist="38100" dir="2700000" algn="tl">
                    <a:srgbClr val="000000">
                      <a:alpha val="43137"/>
                    </a:srgbClr>
                  </a:outerShdw>
                </a:effectLst>
                <a:latin typeface="Arial" pitchFamily="34" charset="0"/>
                <a:cs typeface="Arial" pitchFamily="34" charset="0"/>
              </a:rPr>
              <a:t>Master</a:t>
            </a:r>
            <a:r>
              <a:rPr lang="ru-RU" sz="2000" b="1" dirty="0" smtClean="0">
                <a:effectLst>
                  <a:outerShdw blurRad="38100" dist="38100" dir="2700000" algn="tl">
                    <a:srgbClr val="000000">
                      <a:alpha val="43137"/>
                    </a:srgbClr>
                  </a:outerShdw>
                </a:effectLst>
                <a:latin typeface="Arial" pitchFamily="34" charset="0"/>
                <a:cs typeface="Arial" pitchFamily="34" charset="0"/>
              </a:rPr>
              <a:t> устройств для SATA отсутствует)</a:t>
            </a:r>
            <a:r>
              <a:rPr lang="en-US" sz="2000" b="1" dirty="0" smtClean="0">
                <a:effectLst>
                  <a:outerShdw blurRad="38100" dist="38100" dir="2700000" algn="tl">
                    <a:srgbClr val="000000">
                      <a:alpha val="43137"/>
                    </a:srgbClr>
                  </a:outerShdw>
                </a:effectLst>
                <a:latin typeface="Arial" pitchFamily="34" charset="0"/>
                <a:cs typeface="Arial" pitchFamily="34" charset="0"/>
              </a:rPr>
              <a:t>.</a:t>
            </a:r>
            <a:endParaRPr lang="ru-RU" sz="2000" b="1" dirty="0" smtClean="0">
              <a:effectLst>
                <a:outerShdw blurRad="38100" dist="38100" dir="2700000" algn="tl">
                  <a:srgbClr val="000000">
                    <a:alpha val="43137"/>
                  </a:srgbClr>
                </a:outerShdw>
              </a:effectLst>
              <a:latin typeface="Arial" pitchFamily="34" charset="0"/>
              <a:cs typeface="Arial" pitchFamily="34" charset="0"/>
            </a:endParaRPr>
          </a:p>
          <a:p>
            <a:pPr>
              <a:buNone/>
            </a:pPr>
            <a:endParaRPr lang="ru-RU" sz="1600" dirty="0"/>
          </a:p>
        </p:txBody>
      </p:sp>
      <p:pic>
        <p:nvPicPr>
          <p:cNvPr id="32771" name="Picture 3" descr="F:\Презентация\111111\SATA_power_cable.jpg"/>
          <p:cNvPicPr>
            <a:picLocks noChangeAspect="1" noChangeArrowheads="1"/>
          </p:cNvPicPr>
          <p:nvPr/>
        </p:nvPicPr>
        <p:blipFill>
          <a:blip r:embed="rId3" cstate="print"/>
          <a:srcRect/>
          <a:stretch>
            <a:fillRect/>
          </a:stretch>
        </p:blipFill>
        <p:spPr bwMode="auto">
          <a:xfrm>
            <a:off x="4860032" y="4005064"/>
            <a:ext cx="3800424" cy="2592288"/>
          </a:xfrm>
          <a:prstGeom prst="rect">
            <a:avLst/>
          </a:prstGeom>
          <a:ln>
            <a:noFill/>
          </a:ln>
          <a:effectLst>
            <a:softEdge rad="112500"/>
          </a:effectLst>
        </p:spPr>
      </p:pic>
      <p:sp>
        <p:nvSpPr>
          <p:cNvPr id="6" name="Управляющая кнопка: назад 5">
            <a:hlinkClick r:id="rId4"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УТЭК\Все по презентации на тему интерфейсы\Картинки\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FF0000"/>
                </a:solidFill>
                <a:effectLst>
                  <a:outerShdw blurRad="38100" dist="38100" dir="2700000" algn="tl">
                    <a:srgbClr val="000000">
                      <a:alpha val="43137"/>
                    </a:srgbClr>
                  </a:outerShdw>
                </a:effectLst>
              </a:rPr>
              <a:t>ИНТЕРФЕЙС</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214422"/>
            <a:ext cx="8229600" cy="2286586"/>
          </a:xfrm>
        </p:spPr>
        <p:txBody>
          <a:bodyPr>
            <a:normAutofit fontScale="70000" lnSpcReduction="20000"/>
          </a:bodyPr>
          <a:lstStyle/>
          <a:p>
            <a:pPr marL="0" indent="342900" algn="just">
              <a:lnSpc>
                <a:spcPct val="120000"/>
              </a:lnSpc>
              <a:spcBef>
                <a:spcPts val="0"/>
              </a:spcBef>
              <a:buClr>
                <a:srgbClr val="00B0F0"/>
              </a:buClr>
              <a:buNone/>
            </a:pPr>
            <a:r>
              <a:rPr lang="ru-RU" sz="2800" b="1" dirty="0" smtClean="0">
                <a:effectLst>
                  <a:outerShdw blurRad="38100" dist="38100" dir="2700000" algn="tl">
                    <a:srgbClr val="000000">
                      <a:alpha val="43137"/>
                    </a:srgbClr>
                  </a:outerShdw>
                </a:effectLst>
                <a:latin typeface="Arial" pitchFamily="34" charset="0"/>
                <a:cs typeface="Arial" pitchFamily="34" charset="0"/>
              </a:rPr>
              <a:t>Связь устройств автоматизированных систем друг с другом осуществляется с помощью средств сопряжения, которые называются интерфейсами. Интерфейс представляет собой совокупность линий и шин, сигналов, электронных схем и алгоритмов, предназначенную для осуществления обмена информацией между устройствами. </a:t>
            </a:r>
          </a:p>
          <a:p>
            <a:pPr marL="0" indent="449263" algn="just">
              <a:buNone/>
            </a:pPr>
            <a:endParaRPr lang="ru-RU" sz="2000" dirty="0" smtClean="0">
              <a:latin typeface="Arial" pitchFamily="34" charset="0"/>
              <a:cs typeface="Arial" pitchFamily="34" charset="0"/>
            </a:endParaRPr>
          </a:p>
          <a:p>
            <a:pPr>
              <a:buNone/>
            </a:pPr>
            <a:endParaRPr lang="ru-RU" dirty="0">
              <a:latin typeface="Arial" pitchFamily="34" charset="0"/>
              <a:cs typeface="Arial" pitchFamily="34" charset="0"/>
            </a:endParaRPr>
          </a:p>
        </p:txBody>
      </p:sp>
      <p:sp>
        <p:nvSpPr>
          <p:cNvPr id="4" name="Содержимое 2"/>
          <p:cNvSpPr txBox="1">
            <a:spLocks/>
          </p:cNvSpPr>
          <p:nvPr/>
        </p:nvSpPr>
        <p:spPr>
          <a:xfrm>
            <a:off x="323528" y="3284984"/>
            <a:ext cx="8229600" cy="1076130"/>
          </a:xfrm>
          <a:prstGeom prst="rect">
            <a:avLst/>
          </a:prstGeom>
        </p:spPr>
        <p:txBody>
          <a:bodyPr vert="horz" lIns="91440" tIns="45720" rIns="91440" bIns="45720" rtlCol="0">
            <a:normAutofit lnSpcReduction="10000"/>
          </a:bodyPr>
          <a:lstStyle/>
          <a:p>
            <a:pPr indent="536575" algn="just"/>
            <a:r>
              <a:rPr lang="ru-RU" sz="2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Интерфейс </a:t>
            </a:r>
            <a:r>
              <a:rPr lang="ru-RU" sz="2200" b="1" dirty="0" smtClean="0">
                <a:effectLst>
                  <a:outerShdw blurRad="38100" dist="38100" dir="2700000" algn="tl">
                    <a:srgbClr val="000000">
                      <a:alpha val="43137"/>
                    </a:srgbClr>
                  </a:outerShdw>
                </a:effectLst>
                <a:latin typeface="Arial" pitchFamily="34" charset="0"/>
                <a:cs typeface="Arial" pitchFamily="34" charset="0"/>
              </a:rPr>
              <a:t>– совокупность средств сопряжения и связи устройств компьютера, обеспечивающая их эффективное  взаимодействие.</a:t>
            </a:r>
          </a:p>
          <a:p>
            <a:pPr marL="0" marR="0" lvl="0" indent="449263"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http://www.bestreferat.ru/images/paper/67/58/8865867.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400520" y="3530859"/>
            <a:ext cx="4289188" cy="321023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Презентация\111111\Мать 1.jpg"/>
          <p:cNvPicPr>
            <a:picLocks noChangeAspect="1" noChangeArrowheads="1"/>
          </p:cNvPicPr>
          <p:nvPr/>
        </p:nvPicPr>
        <p:blipFill>
          <a:blip r:embed="rId2" cstate="print"/>
          <a:srcRect/>
          <a:stretch>
            <a:fillRect/>
          </a:stretch>
        </p:blipFill>
        <p:spPr bwMode="auto">
          <a:xfrm>
            <a:off x="0" y="0"/>
            <a:ext cx="9144000" cy="6907136"/>
          </a:xfrm>
          <a:prstGeom prst="rect">
            <a:avLst/>
          </a:prstGeom>
          <a:noFill/>
        </p:spPr>
      </p:pic>
      <p:sp>
        <p:nvSpPr>
          <p:cNvPr id="2" name="Заголовок 1"/>
          <p:cNvSpPr>
            <a:spLocks noGrp="1"/>
          </p:cNvSpPr>
          <p:nvPr>
            <p:ph type="title"/>
          </p:nvPr>
        </p:nvSpPr>
        <p:spPr>
          <a:xfrm>
            <a:off x="457200" y="0"/>
            <a:ext cx="8229600" cy="1417638"/>
          </a:xfrm>
        </p:spPr>
        <p:txBody>
          <a:bodyPr>
            <a:noAutofit/>
          </a:bodyPr>
          <a:lstStyle/>
          <a:p>
            <a:pPr lvl="0"/>
            <a:r>
              <a:rPr lang="ru-RU" b="1" dirty="0" smtClean="0">
                <a:solidFill>
                  <a:srgbClr val="FF0000"/>
                </a:solidFill>
                <a:effectLst>
                  <a:outerShdw blurRad="38100" dist="38100" dir="2700000" algn="tl">
                    <a:srgbClr val="000000">
                      <a:alpha val="43137"/>
                    </a:srgbClr>
                  </a:outerShdw>
                </a:effectLst>
              </a:rPr>
              <a:t>ИНТЕРФЕЙС АСР</a:t>
            </a:r>
            <a:r>
              <a:rPr lang="en-US" b="1" dirty="0" smtClean="0">
                <a:solidFill>
                  <a:srgbClr val="FF0000"/>
                </a:solidFill>
                <a:effectLst>
                  <a:outerShdw blurRad="38100" dist="38100" dir="2700000" algn="tl">
                    <a:srgbClr val="000000">
                      <a:alpha val="43137"/>
                    </a:srgbClr>
                  </a:outerShdw>
                </a:effectLst>
              </a:rPr>
              <a:t>I</a:t>
            </a:r>
            <a:r>
              <a:rPr lang="ru-RU" b="1" dirty="0" smtClean="0">
                <a:solidFill>
                  <a:srgbClr val="FF0000"/>
                </a:solidFill>
                <a:effectLst>
                  <a:outerShdw blurRad="38100" dist="38100" dir="2700000" algn="tl">
                    <a:srgbClr val="000000">
                      <a:alpha val="43137"/>
                    </a:srgbClr>
                  </a:outerShdw>
                </a:effectLst>
              </a:rPr>
              <a:t/>
            </a:r>
            <a:br>
              <a:rPr lang="ru-RU" b="1" dirty="0" smtClean="0">
                <a:solidFill>
                  <a:srgbClr val="FF0000"/>
                </a:solidFill>
                <a:effectLst>
                  <a:outerShdw blurRad="38100" dist="38100" dir="2700000" algn="tl">
                    <a:srgbClr val="000000">
                      <a:alpha val="43137"/>
                    </a:srgbClr>
                  </a:outerShdw>
                </a:effectLst>
              </a:rPr>
            </a:b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67544" y="908720"/>
            <a:ext cx="8229600" cy="3614749"/>
          </a:xfrm>
        </p:spPr>
        <p:txBody>
          <a:bodyPr>
            <a:noAutofit/>
          </a:bodyPr>
          <a:lstStyle/>
          <a:p>
            <a:pPr marL="0" indent="441325" algn="just">
              <a:spcBef>
                <a:spcPts val="0"/>
              </a:spcBef>
              <a:buNone/>
            </a:pPr>
            <a:r>
              <a:rPr lang="ru-RU" sz="1800" b="1" dirty="0" smtClean="0">
                <a:effectLst>
                  <a:outerShdw blurRad="38100" dist="38100" dir="2700000" algn="tl">
                    <a:srgbClr val="000000">
                      <a:alpha val="43137"/>
                    </a:srgbClr>
                  </a:outerShdw>
                </a:effectLst>
                <a:latin typeface="Arial" pitchFamily="34" charset="0"/>
                <a:cs typeface="Arial" pitchFamily="34" charset="0"/>
              </a:rPr>
              <a:t>ACPI (англ. </a:t>
            </a:r>
            <a:r>
              <a:rPr lang="ru-RU" sz="1800" b="1" i="1" dirty="0" err="1" smtClean="0">
                <a:effectLst>
                  <a:outerShdw blurRad="38100" dist="38100" dir="2700000" algn="tl">
                    <a:srgbClr val="000000">
                      <a:alpha val="43137"/>
                    </a:srgbClr>
                  </a:outerShdw>
                </a:effectLst>
                <a:latin typeface="Arial" pitchFamily="34" charset="0"/>
                <a:cs typeface="Arial" pitchFamily="34" charset="0"/>
              </a:rPr>
              <a:t>Advanced</a:t>
            </a:r>
            <a:r>
              <a:rPr lang="ru-RU" sz="1800" b="1" i="1" dirty="0" smtClean="0">
                <a:effectLst>
                  <a:outerShdw blurRad="38100" dist="38100" dir="2700000" algn="tl">
                    <a:srgbClr val="000000">
                      <a:alpha val="43137"/>
                    </a:srgbClr>
                  </a:outerShdw>
                </a:effectLst>
                <a:latin typeface="Arial" pitchFamily="34" charset="0"/>
                <a:cs typeface="Arial" pitchFamily="34" charset="0"/>
              </a:rPr>
              <a:t> </a:t>
            </a:r>
            <a:r>
              <a:rPr lang="ru-RU" sz="1800" b="1" i="1" dirty="0" err="1" smtClean="0">
                <a:effectLst>
                  <a:outerShdw blurRad="38100" dist="38100" dir="2700000" algn="tl">
                    <a:srgbClr val="000000">
                      <a:alpha val="43137"/>
                    </a:srgbClr>
                  </a:outerShdw>
                </a:effectLst>
                <a:latin typeface="Arial" pitchFamily="34" charset="0"/>
                <a:cs typeface="Arial" pitchFamily="34" charset="0"/>
              </a:rPr>
              <a:t>Configuration</a:t>
            </a:r>
            <a:r>
              <a:rPr lang="ru-RU" sz="1800" b="1" i="1" dirty="0" smtClean="0">
                <a:effectLst>
                  <a:outerShdw blurRad="38100" dist="38100" dir="2700000" algn="tl">
                    <a:srgbClr val="000000">
                      <a:alpha val="43137"/>
                    </a:srgbClr>
                  </a:outerShdw>
                </a:effectLst>
                <a:latin typeface="Arial" pitchFamily="34" charset="0"/>
                <a:cs typeface="Arial" pitchFamily="34" charset="0"/>
              </a:rPr>
              <a:t> </a:t>
            </a:r>
            <a:r>
              <a:rPr lang="ru-RU" sz="1800" b="1" i="1" dirty="0" err="1" smtClean="0">
                <a:effectLst>
                  <a:outerShdw blurRad="38100" dist="38100" dir="2700000" algn="tl">
                    <a:srgbClr val="000000">
                      <a:alpha val="43137"/>
                    </a:srgbClr>
                  </a:outerShdw>
                </a:effectLst>
                <a:latin typeface="Arial" pitchFamily="34" charset="0"/>
                <a:cs typeface="Arial" pitchFamily="34" charset="0"/>
              </a:rPr>
              <a:t>and</a:t>
            </a:r>
            <a:r>
              <a:rPr lang="ru-RU" sz="1800" b="1" i="1" dirty="0" smtClean="0">
                <a:effectLst>
                  <a:outerShdw blurRad="38100" dist="38100" dir="2700000" algn="tl">
                    <a:srgbClr val="000000">
                      <a:alpha val="43137"/>
                    </a:srgbClr>
                  </a:outerShdw>
                </a:effectLst>
                <a:latin typeface="Arial" pitchFamily="34" charset="0"/>
                <a:cs typeface="Arial" pitchFamily="34" charset="0"/>
              </a:rPr>
              <a:t> </a:t>
            </a:r>
            <a:r>
              <a:rPr lang="ru-RU" sz="1800" b="1" i="1" dirty="0" err="1" smtClean="0">
                <a:effectLst>
                  <a:outerShdw blurRad="38100" dist="38100" dir="2700000" algn="tl">
                    <a:srgbClr val="000000">
                      <a:alpha val="43137"/>
                    </a:srgbClr>
                  </a:outerShdw>
                </a:effectLst>
                <a:latin typeface="Arial" pitchFamily="34" charset="0"/>
                <a:cs typeface="Arial" pitchFamily="34" charset="0"/>
              </a:rPr>
              <a:t>Power</a:t>
            </a:r>
            <a:r>
              <a:rPr lang="ru-RU" sz="1800" b="1" i="1" dirty="0" smtClean="0">
                <a:effectLst>
                  <a:outerShdw blurRad="38100" dist="38100" dir="2700000" algn="tl">
                    <a:srgbClr val="000000">
                      <a:alpha val="43137"/>
                    </a:srgbClr>
                  </a:outerShdw>
                </a:effectLst>
                <a:latin typeface="Arial" pitchFamily="34" charset="0"/>
                <a:cs typeface="Arial" pitchFamily="34" charset="0"/>
              </a:rPr>
              <a:t> </a:t>
            </a:r>
            <a:r>
              <a:rPr lang="ru-RU" sz="1800" b="1" i="1" dirty="0" err="1" smtClean="0">
                <a:effectLst>
                  <a:outerShdw blurRad="38100" dist="38100" dir="2700000" algn="tl">
                    <a:srgbClr val="000000">
                      <a:alpha val="43137"/>
                    </a:srgbClr>
                  </a:outerShdw>
                </a:effectLst>
                <a:latin typeface="Arial" pitchFamily="34" charset="0"/>
                <a:cs typeface="Arial" pitchFamily="34" charset="0"/>
              </a:rPr>
              <a:t>Interface</a:t>
            </a:r>
            <a:r>
              <a:rPr lang="ru-RU" sz="1800" b="1" dirty="0" smtClean="0">
                <a:effectLst>
                  <a:outerShdw blurRad="38100" dist="38100" dir="2700000" algn="tl">
                    <a:srgbClr val="000000">
                      <a:alpha val="43137"/>
                    </a:srgbClr>
                  </a:outerShdw>
                </a:effectLst>
                <a:latin typeface="Arial" pitchFamily="34" charset="0"/>
                <a:cs typeface="Arial" pitchFamily="34" charset="0"/>
              </a:rPr>
              <a:t> — усовершенствованный интерфейс конфигурации и управления питанием) — открытый промышленный стандарт, впервые выпущенный в декабре 1996 года и разработанный совместно компаниями HP, Intel, </a:t>
            </a:r>
            <a:r>
              <a:rPr lang="ru-RU" sz="1800" b="1" dirty="0" err="1" smtClean="0">
                <a:effectLst>
                  <a:outerShdw blurRad="38100" dist="38100" dir="2700000" algn="tl">
                    <a:srgbClr val="000000">
                      <a:alpha val="43137"/>
                    </a:srgbClr>
                  </a:outerShdw>
                </a:effectLst>
                <a:latin typeface="Arial" pitchFamily="34" charset="0"/>
                <a:cs typeface="Arial" pitchFamily="34" charset="0"/>
              </a:rPr>
              <a:t>Microsoft</a:t>
            </a:r>
            <a:r>
              <a:rPr lang="ru-RU" sz="1800" b="1" dirty="0" smtClean="0">
                <a:effectLst>
                  <a:outerShdw blurRad="38100" dist="38100" dir="2700000" algn="tl">
                    <a:srgbClr val="000000">
                      <a:alpha val="43137"/>
                    </a:srgbClr>
                  </a:outerShdw>
                </a:effectLst>
                <a:latin typeface="Arial" pitchFamily="34" charset="0"/>
                <a:cs typeface="Arial" pitchFamily="34" charset="0"/>
              </a:rPr>
              <a:t>, </a:t>
            </a:r>
            <a:r>
              <a:rPr lang="ru-RU" sz="1800" b="1" dirty="0" err="1" smtClean="0">
                <a:effectLst>
                  <a:outerShdw blurRad="38100" dist="38100" dir="2700000" algn="tl">
                    <a:srgbClr val="000000">
                      <a:alpha val="43137"/>
                    </a:srgbClr>
                  </a:outerShdw>
                </a:effectLst>
                <a:latin typeface="Arial" pitchFamily="34" charset="0"/>
                <a:cs typeface="Arial" pitchFamily="34" charset="0"/>
              </a:rPr>
              <a:t>Phoenix</a:t>
            </a:r>
            <a:r>
              <a:rPr lang="ru-RU" sz="1800" b="1" dirty="0" smtClean="0">
                <a:effectLst>
                  <a:outerShdw blurRad="38100" dist="38100" dir="2700000" algn="tl">
                    <a:srgbClr val="000000">
                      <a:alpha val="43137"/>
                    </a:srgbClr>
                  </a:outerShdw>
                </a:effectLst>
                <a:latin typeface="Arial" pitchFamily="34" charset="0"/>
                <a:cs typeface="Arial" pitchFamily="34" charset="0"/>
              </a:rPr>
              <a:t> и </a:t>
            </a:r>
            <a:r>
              <a:rPr lang="ru-RU" sz="1800" b="1" dirty="0" err="1" smtClean="0">
                <a:effectLst>
                  <a:outerShdw blurRad="38100" dist="38100" dir="2700000" algn="tl">
                    <a:srgbClr val="000000">
                      <a:alpha val="43137"/>
                    </a:srgbClr>
                  </a:outerShdw>
                </a:effectLst>
                <a:latin typeface="Arial" pitchFamily="34" charset="0"/>
                <a:cs typeface="Arial" pitchFamily="34" charset="0"/>
              </a:rPr>
              <a:t>Toshiba</a:t>
            </a:r>
            <a:r>
              <a:rPr lang="ru-RU" sz="1800" b="1" dirty="0" smtClean="0">
                <a:effectLst>
                  <a:outerShdw blurRad="38100" dist="38100" dir="2700000" algn="tl">
                    <a:srgbClr val="000000">
                      <a:alpha val="43137"/>
                    </a:srgbClr>
                  </a:outerShdw>
                </a:effectLst>
                <a:latin typeface="Arial" pitchFamily="34" charset="0"/>
                <a:cs typeface="Arial" pitchFamily="34" charset="0"/>
              </a:rPr>
              <a:t>, который определяет общий интерфейс для обнаружения аппаратного обеспечения, управления питанием и конфигурации материнской платы и устройств.</a:t>
            </a:r>
          </a:p>
          <a:p>
            <a:pPr marL="0" indent="441325" algn="just">
              <a:spcBef>
                <a:spcPts val="0"/>
              </a:spcBef>
              <a:buNone/>
            </a:pPr>
            <a:r>
              <a:rPr lang="ru-RU" sz="1800" b="1" dirty="0" smtClean="0">
                <a:effectLst>
                  <a:outerShdw blurRad="38100" dist="38100" dir="2700000" algn="tl">
                    <a:srgbClr val="000000">
                      <a:alpha val="43137"/>
                    </a:srgbClr>
                  </a:outerShdw>
                </a:effectLst>
                <a:latin typeface="Arial" pitchFamily="34" charset="0"/>
                <a:cs typeface="Arial" pitchFamily="34" charset="0"/>
              </a:rPr>
              <a:t>Спецификация 2.0 была представлена в сентябре 2000 года. Она распространяется на более широкий спектр компьютеров, включая корпоративные серверы, настольные системы и ноутбуки. Кроме того, в ACPI 2.0 добавлена поддержка 64-разрядных микропроцессоров для серверов, поддержка различных типов памяти, устройств PCI и PCI-X.</a:t>
            </a:r>
          </a:p>
          <a:p>
            <a:pPr marL="0" indent="441325" algn="just">
              <a:spcBef>
                <a:spcPts val="0"/>
              </a:spcBef>
              <a:buNone/>
            </a:pPr>
            <a:r>
              <a:rPr lang="ru-RU" sz="1800" b="1" dirty="0" smtClean="0">
                <a:effectLst>
                  <a:outerShdw blurRad="38100" dist="38100" dir="2700000" algn="tl">
                    <a:srgbClr val="000000">
                      <a:alpha val="43137"/>
                    </a:srgbClr>
                  </a:outerShdw>
                </a:effectLst>
                <a:latin typeface="Arial" pitchFamily="34" charset="0"/>
                <a:cs typeface="Arial" pitchFamily="34" charset="0"/>
              </a:rPr>
              <a:t>Последняя версия спецификации ACPI — 3.0b — выпущена 10 октября 2006 года.</a:t>
            </a:r>
          </a:p>
          <a:p>
            <a:pPr marL="0" indent="441325" algn="just">
              <a:spcBef>
                <a:spcPts val="0"/>
              </a:spcBef>
              <a:buNone/>
            </a:pPr>
            <a:r>
              <a:rPr lang="ru-RU" sz="1800" b="1" dirty="0" smtClean="0">
                <a:effectLst>
                  <a:outerShdw blurRad="38100" dist="38100" dir="2700000" algn="tl">
                    <a:srgbClr val="000000">
                      <a:alpha val="43137"/>
                    </a:srgbClr>
                  </a:outerShdw>
                </a:effectLst>
                <a:latin typeface="Arial" pitchFamily="34" charset="0"/>
                <a:cs typeface="Arial" pitchFamily="34" charset="0"/>
              </a:rPr>
              <a:t>В настоящий момент ведутся работы над версией 4.0</a:t>
            </a:r>
          </a:p>
          <a:p>
            <a:pPr marL="0" indent="441325" algn="just">
              <a:spcBef>
                <a:spcPts val="0"/>
              </a:spcBef>
              <a:buNone/>
            </a:pPr>
            <a:r>
              <a:rPr lang="ru-RU" sz="1800" b="1" dirty="0" smtClean="0">
                <a:effectLst>
                  <a:outerShdw blurRad="38100" dist="38100" dir="2700000" algn="tl">
                    <a:srgbClr val="000000">
                      <a:alpha val="43137"/>
                    </a:srgbClr>
                  </a:outerShdw>
                </a:effectLst>
                <a:latin typeface="Arial" pitchFamily="34" charset="0"/>
                <a:cs typeface="Arial" pitchFamily="34" charset="0"/>
              </a:rPr>
              <a:t>Задача ACPI — обеспечить взаимодействие между операционной системой, аппаратным обеспечением и BIOS материнской платы.</a:t>
            </a:r>
          </a:p>
          <a:p>
            <a:pPr marL="0" indent="441325" algn="just">
              <a:spcBef>
                <a:spcPts val="0"/>
              </a:spcBef>
              <a:buNone/>
            </a:pPr>
            <a:r>
              <a:rPr lang="ru-RU" sz="1800" b="1" dirty="0" smtClean="0">
                <a:effectLst>
                  <a:outerShdw blurRad="38100" dist="38100" dir="2700000" algn="tl">
                    <a:srgbClr val="000000">
                      <a:alpha val="43137"/>
                    </a:srgbClr>
                  </a:outerShdw>
                </a:effectLst>
                <a:latin typeface="Arial" pitchFamily="34" charset="0"/>
                <a:cs typeface="Arial" pitchFamily="34" charset="0"/>
              </a:rPr>
              <a:t>ACPI пришло на смену технологии APM (англ. </a:t>
            </a:r>
            <a:r>
              <a:rPr lang="ru-RU" sz="1800" b="1" i="1" dirty="0" err="1" smtClean="0">
                <a:effectLst>
                  <a:outerShdw blurRad="38100" dist="38100" dir="2700000" algn="tl">
                    <a:srgbClr val="000000">
                      <a:alpha val="43137"/>
                    </a:srgbClr>
                  </a:outerShdw>
                </a:effectLst>
                <a:latin typeface="Arial" pitchFamily="34" charset="0"/>
                <a:cs typeface="Arial" pitchFamily="34" charset="0"/>
              </a:rPr>
              <a:t>Advanced</a:t>
            </a:r>
            <a:r>
              <a:rPr lang="ru-RU" sz="1800" b="1" i="1" dirty="0" smtClean="0">
                <a:effectLst>
                  <a:outerShdw blurRad="38100" dist="38100" dir="2700000" algn="tl">
                    <a:srgbClr val="000000">
                      <a:alpha val="43137"/>
                    </a:srgbClr>
                  </a:outerShdw>
                </a:effectLst>
                <a:latin typeface="Arial" pitchFamily="34" charset="0"/>
                <a:cs typeface="Arial" pitchFamily="34" charset="0"/>
              </a:rPr>
              <a:t> </a:t>
            </a:r>
            <a:r>
              <a:rPr lang="ru-RU" sz="1800" b="1" i="1" dirty="0" err="1" smtClean="0">
                <a:effectLst>
                  <a:outerShdw blurRad="38100" dist="38100" dir="2700000" algn="tl">
                    <a:srgbClr val="000000">
                      <a:alpha val="43137"/>
                    </a:srgbClr>
                  </a:outerShdw>
                </a:effectLst>
                <a:latin typeface="Arial" pitchFamily="34" charset="0"/>
                <a:cs typeface="Arial" pitchFamily="34" charset="0"/>
              </a:rPr>
              <a:t>Power</a:t>
            </a:r>
            <a:r>
              <a:rPr lang="ru-RU" sz="1800" b="1" i="1" dirty="0" smtClean="0">
                <a:effectLst>
                  <a:outerShdw blurRad="38100" dist="38100" dir="2700000" algn="tl">
                    <a:srgbClr val="000000">
                      <a:alpha val="43137"/>
                    </a:srgbClr>
                  </a:outerShdw>
                </a:effectLst>
                <a:latin typeface="Arial" pitchFamily="34" charset="0"/>
                <a:cs typeface="Arial" pitchFamily="34" charset="0"/>
              </a:rPr>
              <a:t> </a:t>
            </a:r>
            <a:r>
              <a:rPr lang="ru-RU" sz="1800" b="1" i="1" dirty="0" err="1" smtClean="0">
                <a:effectLst>
                  <a:outerShdw blurRad="38100" dist="38100" dir="2700000" algn="tl">
                    <a:srgbClr val="000000">
                      <a:alpha val="43137"/>
                    </a:srgbClr>
                  </a:outerShdw>
                </a:effectLst>
                <a:latin typeface="Arial" pitchFamily="34" charset="0"/>
                <a:cs typeface="Arial" pitchFamily="34" charset="0"/>
              </a:rPr>
              <a:t>Management</a:t>
            </a:r>
            <a:r>
              <a:rPr lang="ru-RU" sz="1800" b="1" dirty="0" smtClean="0">
                <a:effectLst>
                  <a:outerShdw blurRad="38100" dist="38100" dir="2700000" algn="tl">
                    <a:srgbClr val="000000">
                      <a:alpha val="43137"/>
                    </a:srgbClr>
                  </a:outerShdw>
                </a:effectLst>
                <a:latin typeface="Arial" pitchFamily="34" charset="0"/>
                <a:cs typeface="Arial" pitchFamily="34" charset="0"/>
              </a:rPr>
              <a:t>).</a:t>
            </a:r>
          </a:p>
          <a:p>
            <a:pPr>
              <a:buNone/>
            </a:pPr>
            <a:endParaRPr lang="ru-RU" sz="1800" dirty="0"/>
          </a:p>
        </p:txBody>
      </p:sp>
      <p:sp>
        <p:nvSpPr>
          <p:cNvPr id="5" name="Управляющая кнопка: назад 4">
            <a:hlinkClick r:id="rId3" action="ppaction://hlinksldjump" highlightClick="1"/>
          </p:cNvPr>
          <p:cNvSpPr/>
          <p:nvPr/>
        </p:nvSpPr>
        <p:spPr>
          <a:xfrm>
            <a:off x="0" y="6595229"/>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Презентация\111111\Мать 1.jpg"/>
          <p:cNvPicPr>
            <a:picLocks noChangeAspect="1" noChangeArrowheads="1"/>
          </p:cNvPicPr>
          <p:nvPr/>
        </p:nvPicPr>
        <p:blipFill>
          <a:blip r:embed="rId2" cstate="print"/>
          <a:srcRect/>
          <a:stretch>
            <a:fillRect/>
          </a:stretch>
        </p:blipFill>
        <p:spPr bwMode="auto">
          <a:xfrm>
            <a:off x="0" y="0"/>
            <a:ext cx="9144000" cy="6907136"/>
          </a:xfrm>
          <a:prstGeom prst="rect">
            <a:avLst/>
          </a:prstGeom>
          <a:noFill/>
        </p:spPr>
      </p:pic>
      <p:sp>
        <p:nvSpPr>
          <p:cNvPr id="2" name="Заголовок 1"/>
          <p:cNvSpPr>
            <a:spLocks noGrp="1"/>
          </p:cNvSpPr>
          <p:nvPr>
            <p:ph type="title"/>
          </p:nvPr>
        </p:nvSpPr>
        <p:spPr>
          <a:xfrm>
            <a:off x="457200" y="0"/>
            <a:ext cx="8229600" cy="1214422"/>
          </a:xfrm>
        </p:spPr>
        <p:txBody>
          <a:bodyPr>
            <a:normAutofit/>
          </a:bodyPr>
          <a:lstStyle/>
          <a:p>
            <a:r>
              <a:rPr lang="ru-RU" b="1" dirty="0" smtClean="0">
                <a:solidFill>
                  <a:srgbClr val="FF0000"/>
                </a:solidFill>
                <a:effectLst>
                  <a:outerShdw blurRad="38100" dist="38100" dir="2700000" algn="tl">
                    <a:srgbClr val="000000">
                      <a:alpha val="43137"/>
                    </a:srgbClr>
                  </a:outerShdw>
                </a:effectLst>
              </a:rPr>
              <a:t>ШИНА</a:t>
            </a:r>
            <a:r>
              <a:rPr lang="en-US" b="1" dirty="0" smtClean="0">
                <a:solidFill>
                  <a:srgbClr val="FF0000"/>
                </a:solidFill>
                <a:effectLst>
                  <a:outerShdw blurRad="38100" dist="38100" dir="2700000" algn="tl">
                    <a:srgbClr val="000000">
                      <a:alpha val="43137"/>
                    </a:srgbClr>
                  </a:outerShdw>
                </a:effectLst>
              </a:rPr>
              <a:t> SM</a:t>
            </a:r>
            <a:r>
              <a:rPr lang="ru-RU" b="1" dirty="0" smtClean="0">
                <a:solidFill>
                  <a:srgbClr val="FF0000"/>
                </a:solidFill>
                <a:effectLst>
                  <a:outerShdw blurRad="38100" dist="38100" dir="2700000" algn="tl">
                    <a:srgbClr val="000000">
                      <a:alpha val="43137"/>
                    </a:srgbClr>
                  </a:outerShdw>
                </a:effectLst>
              </a:rPr>
              <a:t>В</a:t>
            </a:r>
            <a:r>
              <a:rPr lang="en-US" b="1" dirty="0" smtClean="0">
                <a:solidFill>
                  <a:srgbClr val="FF0000"/>
                </a:solidFill>
                <a:effectLst>
                  <a:outerShdw blurRad="38100" dist="38100" dir="2700000" algn="tl">
                    <a:srgbClr val="000000">
                      <a:alpha val="43137"/>
                    </a:srgbClr>
                  </a:outerShdw>
                </a:effectLst>
              </a:rPr>
              <a:t>US</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67544" y="1196752"/>
            <a:ext cx="8358246" cy="5357850"/>
          </a:xfrm>
        </p:spPr>
        <p:txBody>
          <a:bodyPr>
            <a:noAutofit/>
          </a:bodyPr>
          <a:lstStyle/>
          <a:p>
            <a:pPr marL="0" indent="441325" algn="just">
              <a:buNone/>
            </a:pPr>
            <a:r>
              <a:rPr lang="ru-RU" sz="2000" b="1" dirty="0" err="1" smtClean="0">
                <a:effectLst>
                  <a:outerShdw blurRad="38100" dist="38100" dir="2700000" algn="tl">
                    <a:srgbClr val="000000">
                      <a:alpha val="43137"/>
                    </a:srgbClr>
                  </a:outerShdw>
                </a:effectLst>
                <a:latin typeface="Arial" pitchFamily="34" charset="0"/>
                <a:cs typeface="Arial" pitchFamily="34" charset="0"/>
              </a:rPr>
              <a:t>SMBus</a:t>
            </a:r>
            <a:r>
              <a:rPr lang="ru-RU" sz="2000" b="1" dirty="0" smtClean="0">
                <a:effectLst>
                  <a:outerShdw blurRad="38100" dist="38100" dir="2700000" algn="tl">
                    <a:srgbClr val="000000">
                      <a:alpha val="43137"/>
                    </a:srgbClr>
                  </a:outerShdw>
                </a:effectLst>
                <a:latin typeface="Arial" pitchFamily="34" charset="0"/>
                <a:cs typeface="Arial" pitchFamily="34" charset="0"/>
              </a:rPr>
              <a:t> (</a:t>
            </a:r>
            <a:r>
              <a:rPr lang="ru-RU" sz="2000" b="1" dirty="0" err="1" smtClean="0">
                <a:effectLst>
                  <a:outerShdw blurRad="38100" dist="38100" dir="2700000" algn="tl">
                    <a:srgbClr val="000000">
                      <a:alpha val="43137"/>
                    </a:srgbClr>
                  </a:outerShdw>
                </a:effectLst>
                <a:latin typeface="Arial" pitchFamily="34" charset="0"/>
                <a:cs typeface="Arial" pitchFamily="34" charset="0"/>
              </a:rPr>
              <a:t>The</a:t>
            </a:r>
            <a:r>
              <a:rPr lang="ru-RU" sz="2000" b="1" dirty="0" smtClean="0">
                <a:effectLst>
                  <a:outerShdw blurRad="38100" dist="38100" dir="2700000" algn="tl">
                    <a:srgbClr val="000000">
                      <a:alpha val="43137"/>
                    </a:srgbClr>
                  </a:outerShdw>
                </a:effectLst>
                <a:latin typeface="Arial" pitchFamily="34" charset="0"/>
                <a:cs typeface="Arial" pitchFamily="34" charset="0"/>
              </a:rPr>
              <a:t> </a:t>
            </a:r>
            <a:r>
              <a:rPr lang="ru-RU" sz="2000" b="1" dirty="0" err="1" smtClean="0">
                <a:effectLst>
                  <a:outerShdw blurRad="38100" dist="38100" dir="2700000" algn="tl">
                    <a:srgbClr val="000000">
                      <a:alpha val="43137"/>
                    </a:srgbClr>
                  </a:outerShdw>
                </a:effectLst>
                <a:latin typeface="Arial" pitchFamily="34" charset="0"/>
                <a:cs typeface="Arial" pitchFamily="34" charset="0"/>
              </a:rPr>
              <a:t>System</a:t>
            </a:r>
            <a:r>
              <a:rPr lang="ru-RU" sz="2000" b="1" dirty="0" smtClean="0">
                <a:effectLst>
                  <a:outerShdw blurRad="38100" dist="38100" dir="2700000" algn="tl">
                    <a:srgbClr val="000000">
                      <a:alpha val="43137"/>
                    </a:srgbClr>
                  </a:outerShdw>
                </a:effectLst>
                <a:latin typeface="Arial" pitchFamily="34" charset="0"/>
                <a:cs typeface="Arial" pitchFamily="34" charset="0"/>
              </a:rPr>
              <a:t> </a:t>
            </a:r>
            <a:r>
              <a:rPr lang="ru-RU" sz="2000" b="1" dirty="0" err="1" smtClean="0">
                <a:effectLst>
                  <a:outerShdw blurRad="38100" dist="38100" dir="2700000" algn="tl">
                    <a:srgbClr val="000000">
                      <a:alpha val="43137"/>
                    </a:srgbClr>
                  </a:outerShdw>
                </a:effectLst>
                <a:latin typeface="Arial" pitchFamily="34" charset="0"/>
                <a:cs typeface="Arial" pitchFamily="34" charset="0"/>
              </a:rPr>
              <a:t>Management</a:t>
            </a:r>
            <a:r>
              <a:rPr lang="ru-RU" sz="2000" b="1" dirty="0" smtClean="0">
                <a:effectLst>
                  <a:outerShdw blurRad="38100" dist="38100" dir="2700000" algn="tl">
                    <a:srgbClr val="000000">
                      <a:alpha val="43137"/>
                    </a:srgbClr>
                  </a:outerShdw>
                </a:effectLst>
                <a:latin typeface="Arial" pitchFamily="34" charset="0"/>
                <a:cs typeface="Arial" pitchFamily="34" charset="0"/>
              </a:rPr>
              <a:t> </a:t>
            </a:r>
            <a:r>
              <a:rPr lang="ru-RU" sz="2000" b="1" dirty="0" err="1" smtClean="0">
                <a:effectLst>
                  <a:outerShdw blurRad="38100" dist="38100" dir="2700000" algn="tl">
                    <a:srgbClr val="000000">
                      <a:alpha val="43137"/>
                    </a:srgbClr>
                  </a:outerShdw>
                </a:effectLst>
                <a:latin typeface="Arial" pitchFamily="34" charset="0"/>
                <a:cs typeface="Arial" pitchFamily="34" charset="0"/>
              </a:rPr>
              <a:t>Bus</a:t>
            </a:r>
            <a:r>
              <a:rPr lang="ru-RU" sz="2000" b="1" dirty="0" smtClean="0">
                <a:effectLst>
                  <a:outerShdw blurRad="38100" dist="38100" dir="2700000" algn="tl">
                    <a:srgbClr val="000000">
                      <a:alpha val="43137"/>
                    </a:srgbClr>
                  </a:outerShdw>
                </a:effectLst>
                <a:latin typeface="Arial" pitchFamily="34" charset="0"/>
                <a:cs typeface="Arial" pitchFamily="34" charset="0"/>
              </a:rPr>
              <a:t>) — последовательный протокол обмена данными для устройств питания. Основана на шине I²C, разработанной фирмой </a:t>
            </a:r>
            <a:r>
              <a:rPr lang="ru-RU" sz="2000" b="1" dirty="0" err="1" smtClean="0">
                <a:effectLst>
                  <a:outerShdw blurRad="38100" dist="38100" dir="2700000" algn="tl">
                    <a:srgbClr val="000000">
                      <a:alpha val="43137"/>
                    </a:srgbClr>
                  </a:outerShdw>
                </a:effectLst>
                <a:latin typeface="Arial" pitchFamily="34" charset="0"/>
                <a:cs typeface="Arial" pitchFamily="34" charset="0"/>
              </a:rPr>
              <a:t>Philips</a:t>
            </a:r>
            <a:r>
              <a:rPr lang="ru-RU" sz="2000" b="1" dirty="0" smtClean="0">
                <a:effectLst>
                  <a:outerShdw blurRad="38100" dist="38100" dir="2700000" algn="tl">
                    <a:srgbClr val="000000">
                      <a:alpha val="43137"/>
                    </a:srgbClr>
                  </a:outerShdw>
                </a:effectLst>
                <a:latin typeface="Arial" pitchFamily="34" charset="0"/>
                <a:cs typeface="Arial" pitchFamily="34" charset="0"/>
              </a:rPr>
              <a:t>. Используется, например для получения информации о состоянии аккумуляторной батареи ноутбуком (Оставшаяся емкость, температура аккумулятора, количество использованных циклов заряд-разряд, и т. д.)</a:t>
            </a:r>
          </a:p>
          <a:p>
            <a:pPr marL="0" indent="441325" algn="just">
              <a:buNone/>
            </a:pPr>
            <a:r>
              <a:rPr lang="ru-RU" sz="2000" b="1" dirty="0" err="1" smtClean="0">
                <a:effectLst>
                  <a:outerShdw blurRad="38100" dist="38100" dir="2700000" algn="tl">
                    <a:srgbClr val="000000">
                      <a:alpha val="43137"/>
                    </a:srgbClr>
                  </a:outerShdw>
                </a:effectLst>
                <a:latin typeface="Arial" pitchFamily="34" charset="0"/>
                <a:cs typeface="Arial" pitchFamily="34" charset="0"/>
              </a:rPr>
              <a:t>SMBus</a:t>
            </a:r>
            <a:r>
              <a:rPr lang="ru-RU" sz="2000" b="1" dirty="0" smtClean="0">
                <a:effectLst>
                  <a:outerShdw blurRad="38100" dist="38100" dir="2700000" algn="tl">
                    <a:srgbClr val="000000">
                      <a:alpha val="43137"/>
                    </a:srgbClr>
                  </a:outerShdw>
                </a:effectLst>
                <a:latin typeface="Arial" pitchFamily="34" charset="0"/>
                <a:cs typeface="Arial" pitchFamily="34" charset="0"/>
              </a:rPr>
              <a:t> — это двухпроводной интерфейс, по которому простые устройства могут обмениваться информацией с остальной системой. Сообщения идут к устройствам и от них, вместо прохождения по отдельным управляющим линиям.</a:t>
            </a:r>
          </a:p>
          <a:p>
            <a:pPr marL="0" lvl="0" indent="441325" algn="just">
              <a:buClr>
                <a:srgbClr val="A22E94"/>
              </a:buClr>
              <a:buSzPct val="120000"/>
              <a:buFont typeface="Wingdings" pitchFamily="2" charset="2"/>
              <a:buChar char="Ø"/>
            </a:pPr>
            <a:r>
              <a:rPr lang="ru-RU" sz="2000" b="1" dirty="0" smtClean="0">
                <a:effectLst>
                  <a:outerShdw blurRad="38100" dist="38100" dir="2700000" algn="tl">
                    <a:srgbClr val="000000">
                      <a:alpha val="43137"/>
                    </a:srgbClr>
                  </a:outerShdw>
                </a:effectLst>
                <a:latin typeface="Arial" pitchFamily="34" charset="0"/>
                <a:cs typeface="Arial" pitchFamily="34" charset="0"/>
              </a:rPr>
              <a:t>Уменьшается количество проводов (не требуются отдельные линии управления). </a:t>
            </a:r>
          </a:p>
          <a:p>
            <a:pPr marL="0" lvl="0" indent="441325" algn="just">
              <a:buClr>
                <a:srgbClr val="A22E94"/>
              </a:buClr>
              <a:buSzPct val="120000"/>
              <a:buFont typeface="Wingdings" pitchFamily="2" charset="2"/>
              <a:buChar char="Ø"/>
            </a:pPr>
            <a:r>
              <a:rPr lang="ru-RU" sz="2000" b="1" dirty="0" smtClean="0">
                <a:effectLst>
                  <a:outerShdw blurRad="38100" dist="38100" dir="2700000" algn="tl">
                    <a:srgbClr val="000000">
                      <a:alpha val="43137"/>
                    </a:srgbClr>
                  </a:outerShdw>
                </a:effectLst>
                <a:latin typeface="Arial" pitchFamily="34" charset="0"/>
                <a:cs typeface="Arial" pitchFamily="34" charset="0"/>
              </a:rPr>
              <a:t>Гарантируется дальнейшая наращиваемость путем приема сообщений по протоколу I²C </a:t>
            </a:r>
            <a:endParaRPr lang="ru-RU" sz="2000" b="1" dirty="0" smtClean="0"/>
          </a:p>
        </p:txBody>
      </p:sp>
      <p:sp>
        <p:nvSpPr>
          <p:cNvPr id="5" name="Управляющая кнопка: назад 4">
            <a:hlinkClick r:id="rId3"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Презентация\111111\Мать 1.jpg"/>
          <p:cNvPicPr>
            <a:picLocks noChangeAspect="1" noChangeArrowheads="1"/>
          </p:cNvPicPr>
          <p:nvPr/>
        </p:nvPicPr>
        <p:blipFill>
          <a:blip r:embed="rId2" cstate="print"/>
          <a:srcRect/>
          <a:stretch>
            <a:fillRect/>
          </a:stretch>
        </p:blipFill>
        <p:spPr bwMode="auto">
          <a:xfrm>
            <a:off x="0" y="0"/>
            <a:ext cx="9144000" cy="6907136"/>
          </a:xfrm>
          <a:prstGeom prst="rect">
            <a:avLst/>
          </a:prstGeom>
          <a:noFill/>
        </p:spPr>
      </p:pic>
      <p:sp>
        <p:nvSpPr>
          <p:cNvPr id="2" name="Заголовок 1"/>
          <p:cNvSpPr>
            <a:spLocks noGrp="1"/>
          </p:cNvSpPr>
          <p:nvPr>
            <p:ph type="title"/>
          </p:nvPr>
        </p:nvSpPr>
        <p:spPr>
          <a:xfrm>
            <a:off x="457200" y="0"/>
            <a:ext cx="8229600" cy="1214422"/>
          </a:xfrm>
        </p:spPr>
        <p:txBody>
          <a:bodyPr>
            <a:normAutofit/>
          </a:bodyPr>
          <a:lstStyle/>
          <a:p>
            <a:r>
              <a:rPr lang="ru-RU" b="1" dirty="0" smtClean="0">
                <a:solidFill>
                  <a:srgbClr val="FF0000"/>
                </a:solidFill>
                <a:effectLst>
                  <a:outerShdw blurRad="38100" dist="38100" dir="2700000" algn="tl">
                    <a:srgbClr val="000000">
                      <a:alpha val="43137"/>
                    </a:srgbClr>
                  </a:outerShdw>
                </a:effectLst>
              </a:rPr>
              <a:t>ШИНА</a:t>
            </a:r>
            <a:r>
              <a:rPr lang="en-US" b="1" dirty="0" smtClean="0">
                <a:solidFill>
                  <a:srgbClr val="FF0000"/>
                </a:solidFill>
                <a:effectLst>
                  <a:outerShdw blurRad="38100" dist="38100" dir="2700000" algn="tl">
                    <a:srgbClr val="000000">
                      <a:alpha val="43137"/>
                    </a:srgbClr>
                  </a:outerShdw>
                </a:effectLst>
              </a:rPr>
              <a:t> SM</a:t>
            </a:r>
            <a:r>
              <a:rPr lang="ru-RU" b="1" dirty="0" smtClean="0">
                <a:solidFill>
                  <a:srgbClr val="FF0000"/>
                </a:solidFill>
                <a:effectLst>
                  <a:outerShdw blurRad="38100" dist="38100" dir="2700000" algn="tl">
                    <a:srgbClr val="000000">
                      <a:alpha val="43137"/>
                    </a:srgbClr>
                  </a:outerShdw>
                </a:effectLst>
              </a:rPr>
              <a:t>В</a:t>
            </a:r>
            <a:r>
              <a:rPr lang="en-US" b="1" dirty="0" smtClean="0">
                <a:solidFill>
                  <a:srgbClr val="FF0000"/>
                </a:solidFill>
                <a:effectLst>
                  <a:outerShdw blurRad="38100" dist="38100" dir="2700000" algn="tl">
                    <a:srgbClr val="000000">
                      <a:alpha val="43137"/>
                    </a:srgbClr>
                  </a:outerShdw>
                </a:effectLst>
              </a:rPr>
              <a:t>US</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67544" y="1268760"/>
            <a:ext cx="8358246" cy="3672408"/>
          </a:xfrm>
        </p:spPr>
        <p:txBody>
          <a:bodyPr>
            <a:noAutofit/>
          </a:bodyPr>
          <a:lstStyle/>
          <a:p>
            <a:pPr marL="0" indent="441325">
              <a:buNone/>
            </a:pPr>
            <a:r>
              <a:rPr lang="ru-RU" sz="2000" b="1" dirty="0" smtClean="0">
                <a:effectLst>
                  <a:outerShdw blurRad="38100" dist="38100" dir="2700000" algn="tl">
                    <a:srgbClr val="000000">
                      <a:alpha val="43137"/>
                    </a:srgbClr>
                  </a:outerShdw>
                </a:effectLst>
                <a:latin typeface="Arial" pitchFamily="34" charset="0"/>
                <a:cs typeface="Arial" pitchFamily="34" charset="0"/>
              </a:rPr>
              <a:t>Назначение </a:t>
            </a:r>
            <a:r>
              <a:rPr lang="ru-RU" sz="2000" b="1" dirty="0" err="1" smtClean="0">
                <a:effectLst>
                  <a:outerShdw blurRad="38100" dist="38100" dir="2700000" algn="tl">
                    <a:srgbClr val="000000">
                      <a:alpha val="43137"/>
                    </a:srgbClr>
                  </a:outerShdw>
                </a:effectLst>
                <a:latin typeface="Arial" pitchFamily="34" charset="0"/>
                <a:cs typeface="Arial" pitchFamily="34" charset="0"/>
              </a:rPr>
              <a:t>SMBus</a:t>
            </a:r>
            <a:r>
              <a:rPr lang="ru-RU" sz="2000" b="1" dirty="0" smtClean="0">
                <a:effectLst>
                  <a:outerShdw blurRad="38100" dist="38100" dir="2700000" algn="tl">
                    <a:srgbClr val="000000">
                      <a:alpha val="43137"/>
                    </a:srgbClr>
                  </a:outerShdw>
                </a:effectLst>
                <a:latin typeface="Arial" pitchFamily="34" charset="0"/>
                <a:cs typeface="Arial" pitchFamily="34" charset="0"/>
              </a:rPr>
              <a:t>:</a:t>
            </a:r>
          </a:p>
          <a:p>
            <a:pPr marL="0" indent="441325" algn="just">
              <a:buClr>
                <a:srgbClr val="A22E94"/>
              </a:buClr>
              <a:buSzPct val="120000"/>
              <a:buFont typeface="Wingdings" pitchFamily="2" charset="2"/>
              <a:buChar char="Ø"/>
            </a:pPr>
            <a:r>
              <a:rPr lang="ru-RU" sz="2000" b="1" dirty="0" smtClean="0">
                <a:effectLst>
                  <a:outerShdw blurRad="38100" dist="38100" dir="2700000" algn="tl">
                    <a:srgbClr val="000000">
                      <a:alpha val="43137"/>
                    </a:srgbClr>
                  </a:outerShdw>
                </a:effectLst>
                <a:latin typeface="Arial" pitchFamily="34" charset="0"/>
                <a:cs typeface="Arial" pitchFamily="34" charset="0"/>
              </a:rPr>
              <a:t>Определяет объем и конфигурирует память (метод последовательного обнаружения). </a:t>
            </a:r>
          </a:p>
          <a:p>
            <a:pPr marL="0" indent="441325" algn="just">
              <a:buClr>
                <a:srgbClr val="A22E94"/>
              </a:buClr>
              <a:buSzPct val="120000"/>
              <a:buFont typeface="Wingdings" pitchFamily="2" charset="2"/>
              <a:buChar char="Ø"/>
            </a:pPr>
            <a:r>
              <a:rPr lang="ru-RU" sz="2000" b="1" dirty="0" smtClean="0">
                <a:effectLst>
                  <a:outerShdw blurRad="38100" dist="38100" dir="2700000" algn="tl">
                    <a:srgbClr val="000000">
                      <a:alpha val="43137"/>
                    </a:srgbClr>
                  </a:outerShdw>
                </a:effectLst>
                <a:latin typeface="Arial" pitchFamily="34" charset="0"/>
                <a:cs typeface="Arial" pitchFamily="34" charset="0"/>
              </a:rPr>
              <a:t>Предоставляет информацию изготовителя. </a:t>
            </a:r>
          </a:p>
          <a:p>
            <a:pPr marL="0" indent="441325" algn="just">
              <a:buClr>
                <a:srgbClr val="A22E94"/>
              </a:buClr>
              <a:buSzPct val="120000"/>
              <a:buFont typeface="Wingdings" pitchFamily="2" charset="2"/>
              <a:buChar char="Ø"/>
            </a:pPr>
            <a:r>
              <a:rPr lang="ru-RU" sz="2000" b="1" dirty="0" smtClean="0">
                <a:effectLst>
                  <a:outerShdw blurRad="38100" dist="38100" dir="2700000" algn="tl">
                    <a:srgbClr val="000000">
                      <a:alpha val="43137"/>
                    </a:srgbClr>
                  </a:outerShdw>
                </a:effectLst>
                <a:latin typeface="Arial" pitchFamily="34" charset="0"/>
                <a:cs typeface="Arial" pitchFamily="34" charset="0"/>
              </a:rPr>
              <a:t>Сообщает системе номер модели и номер по каталогу. </a:t>
            </a:r>
          </a:p>
          <a:p>
            <a:pPr marL="0" indent="441325" algn="just">
              <a:buClr>
                <a:srgbClr val="A22E94"/>
              </a:buClr>
              <a:buSzPct val="120000"/>
              <a:buFont typeface="Wingdings" pitchFamily="2" charset="2"/>
              <a:buChar char="Ø"/>
            </a:pPr>
            <a:r>
              <a:rPr lang="ru-RU" sz="2000" b="1" dirty="0" smtClean="0">
                <a:effectLst>
                  <a:outerShdw blurRad="38100" dist="38100" dir="2700000" algn="tl">
                    <a:srgbClr val="000000">
                      <a:alpha val="43137"/>
                    </a:srgbClr>
                  </a:outerShdw>
                </a:effectLst>
                <a:latin typeface="Arial" pitchFamily="34" charset="0"/>
                <a:cs typeface="Arial" pitchFamily="34" charset="0"/>
              </a:rPr>
              <a:t>Сообщает о различных типах ошибок. </a:t>
            </a:r>
          </a:p>
          <a:p>
            <a:pPr marL="0" indent="441325" algn="just">
              <a:buClr>
                <a:srgbClr val="A22E94"/>
              </a:buClr>
              <a:buSzPct val="120000"/>
              <a:buFont typeface="Wingdings" pitchFamily="2" charset="2"/>
              <a:buChar char="Ø"/>
            </a:pPr>
            <a:r>
              <a:rPr lang="ru-RU" sz="2000" b="1" dirty="0" smtClean="0">
                <a:effectLst>
                  <a:outerShdw blurRad="38100" dist="38100" dir="2700000" algn="tl">
                    <a:srgbClr val="000000">
                      <a:alpha val="43137"/>
                    </a:srgbClr>
                  </a:outerShdw>
                </a:effectLst>
                <a:latin typeface="Arial" pitchFamily="34" charset="0"/>
                <a:cs typeface="Arial" pitchFamily="34" charset="0"/>
              </a:rPr>
              <a:t>Отключает тактовую частоту на свободных разъемах памяти. </a:t>
            </a:r>
          </a:p>
          <a:p>
            <a:pPr marL="0" indent="441325" algn="just">
              <a:buClr>
                <a:srgbClr val="A22E94"/>
              </a:buClr>
              <a:buSzPct val="120000"/>
              <a:buFont typeface="Wingdings" pitchFamily="2" charset="2"/>
              <a:buChar char="Ø"/>
            </a:pPr>
            <a:r>
              <a:rPr lang="ru-RU" sz="2000" b="1" dirty="0" smtClean="0">
                <a:effectLst>
                  <a:outerShdw blurRad="38100" dist="38100" dir="2700000" algn="tl">
                    <a:srgbClr val="000000">
                      <a:alpha val="43137"/>
                    </a:srgbClr>
                  </a:outerShdw>
                </a:effectLst>
                <a:latin typeface="Arial" pitchFamily="34" charset="0"/>
                <a:cs typeface="Arial" pitchFamily="34" charset="0"/>
              </a:rPr>
              <a:t>Определяет пониженное напряжение батареи </a:t>
            </a:r>
            <a:endParaRPr lang="ru-RU" sz="2000" b="1" dirty="0" smtClean="0"/>
          </a:p>
        </p:txBody>
      </p:sp>
      <p:sp>
        <p:nvSpPr>
          <p:cNvPr id="5" name="Управляющая кнопка: назад 4">
            <a:hlinkClick r:id="rId3"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F:\Презентация\111111\1RS-232.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a:xfrm>
            <a:off x="457200" y="0"/>
            <a:ext cx="8229600" cy="1417638"/>
          </a:xfrm>
        </p:spPr>
        <p:txBody>
          <a:bodyPr>
            <a:normAutofit/>
          </a:bodyPr>
          <a:lstStyle/>
          <a:p>
            <a:r>
              <a:rPr lang="ru-RU" b="1" dirty="0" smtClean="0">
                <a:solidFill>
                  <a:srgbClr val="FF0000"/>
                </a:solidFill>
                <a:effectLst>
                  <a:outerShdw blurRad="38100" dist="38100" dir="2700000" algn="tl">
                    <a:srgbClr val="000000">
                      <a:alpha val="43137"/>
                    </a:srgbClr>
                  </a:outerShdw>
                </a:effectLst>
              </a:rPr>
              <a:t>COM-ПОРТ</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95536" y="980729"/>
            <a:ext cx="8229600" cy="2808312"/>
          </a:xfrm>
        </p:spPr>
        <p:txBody>
          <a:bodyPr>
            <a:noAutofit/>
          </a:bodyPr>
          <a:lstStyle/>
          <a:p>
            <a:pPr marL="0" indent="441325" algn="just">
              <a:buNone/>
            </a:pPr>
            <a:r>
              <a:rPr lang="ru-RU" sz="1800" b="1" dirty="0" smtClean="0">
                <a:effectLst>
                  <a:outerShdw blurRad="38100" dist="38100" dir="2700000" algn="tl">
                    <a:srgbClr val="000000">
                      <a:alpha val="43137"/>
                    </a:srgbClr>
                  </a:outerShdw>
                </a:effectLst>
                <a:latin typeface="Arial" pitchFamily="34" charset="0"/>
                <a:cs typeface="Arial" pitchFamily="34" charset="0"/>
              </a:rPr>
              <a:t>COM-порт (</a:t>
            </a:r>
            <a:r>
              <a:rPr lang="ru-RU" sz="1800" b="1" i="1" dirty="0" err="1" smtClean="0">
                <a:effectLst>
                  <a:outerShdw blurRad="38100" dist="38100" dir="2700000" algn="tl">
                    <a:srgbClr val="000000">
                      <a:alpha val="43137"/>
                    </a:srgbClr>
                  </a:outerShdw>
                </a:effectLst>
                <a:latin typeface="Arial" pitchFamily="34" charset="0"/>
                <a:cs typeface="Arial" pitchFamily="34" charset="0"/>
              </a:rPr>
              <a:t>COMmunication</a:t>
            </a:r>
            <a:r>
              <a:rPr lang="ru-RU" sz="1800" b="1" i="1" dirty="0" smtClean="0">
                <a:effectLst>
                  <a:outerShdw blurRad="38100" dist="38100" dir="2700000" algn="tl">
                    <a:srgbClr val="000000">
                      <a:alpha val="43137"/>
                    </a:srgbClr>
                  </a:outerShdw>
                </a:effectLst>
                <a:latin typeface="Arial" pitchFamily="34" charset="0"/>
                <a:cs typeface="Arial" pitchFamily="34" charset="0"/>
              </a:rPr>
              <a:t> </a:t>
            </a:r>
            <a:r>
              <a:rPr lang="ru-RU" sz="1800" b="1" i="1" dirty="0" err="1" smtClean="0">
                <a:effectLst>
                  <a:outerShdw blurRad="38100" dist="38100" dir="2700000" algn="tl">
                    <a:srgbClr val="000000">
                      <a:alpha val="43137"/>
                    </a:srgbClr>
                  </a:outerShdw>
                </a:effectLst>
                <a:latin typeface="Arial" pitchFamily="34" charset="0"/>
                <a:cs typeface="Arial" pitchFamily="34" charset="0"/>
              </a:rPr>
              <a:t>port</a:t>
            </a:r>
            <a:r>
              <a:rPr lang="ru-RU" sz="1800" b="1" dirty="0" smtClean="0">
                <a:effectLst>
                  <a:outerShdw blurRad="38100" dist="38100" dir="2700000" algn="tl">
                    <a:srgbClr val="000000">
                      <a:alpha val="43137"/>
                    </a:srgbClr>
                  </a:outerShdw>
                </a:effectLst>
                <a:latin typeface="Arial" pitchFamily="34" charset="0"/>
                <a:cs typeface="Arial" pitchFamily="34" charset="0"/>
              </a:rPr>
              <a:t>) — двунаправленный последовательный интерфейс, предназначенный для обмена байтовой информацией. Последовательный потому, что информация через него передаётся по одному биту. Наиболее часто для последовательного порта персональных компьютеров используется стандарт RS-232C. Ранее последовательный порт использовался для подключения терминала, позже для модема или мыши. Сейчас он используется для соединения с источниками бесперебойного питания, для связи с аппаратными средствами разработки встраиваемых вычислительных систем.</a:t>
            </a:r>
            <a:endParaRPr lang="ru-RU" sz="1800" dirty="0"/>
          </a:p>
        </p:txBody>
      </p:sp>
      <p:pic>
        <p:nvPicPr>
          <p:cNvPr id="34818" name="Picture 2" descr="180px-BD-9">
            <a:hlinkClick r:id="rId3" tooltip="&quot;Варианты разъёма COM-порта типа DB-9F&quot;"/>
          </p:cNvPr>
          <p:cNvPicPr>
            <a:picLocks noChangeAspect="1" noChangeArrowheads="1"/>
          </p:cNvPicPr>
          <p:nvPr/>
        </p:nvPicPr>
        <p:blipFill>
          <a:blip r:embed="rId4" cstate="print"/>
          <a:srcRect/>
          <a:stretch>
            <a:fillRect/>
          </a:stretch>
        </p:blipFill>
        <p:spPr bwMode="auto">
          <a:xfrm rot="16200000">
            <a:off x="6966992" y="3842321"/>
            <a:ext cx="1726234" cy="2627783"/>
          </a:xfrm>
          <a:prstGeom prst="rect">
            <a:avLst/>
          </a:prstGeom>
          <a:noFill/>
          <a:ln w="9525">
            <a:noFill/>
            <a:miter lim="800000"/>
            <a:headEnd/>
            <a:tailEnd/>
          </a:ln>
        </p:spPr>
      </p:pic>
      <p:sp>
        <p:nvSpPr>
          <p:cNvPr id="6" name="TextBox 5"/>
          <p:cNvSpPr txBox="1"/>
          <p:nvPr/>
        </p:nvSpPr>
        <p:spPr>
          <a:xfrm>
            <a:off x="323528" y="3861048"/>
            <a:ext cx="5976664" cy="2862322"/>
          </a:xfrm>
          <a:prstGeom prst="rect">
            <a:avLst/>
          </a:prstGeom>
          <a:noFill/>
        </p:spPr>
        <p:txBody>
          <a:bodyPr wrap="square" rtlCol="0">
            <a:spAutoFit/>
          </a:bodyPr>
          <a:lstStyle/>
          <a:p>
            <a:pPr indent="441325" algn="just"/>
            <a:r>
              <a:rPr lang="ru-RU" b="1" dirty="0" smtClean="0">
                <a:effectLst>
                  <a:outerShdw blurRad="38100" dist="38100" dir="2700000" algn="tl">
                    <a:srgbClr val="000000">
                      <a:alpha val="43137"/>
                    </a:srgbClr>
                  </a:outerShdw>
                </a:effectLst>
                <a:latin typeface="Arial" pitchFamily="34" charset="0"/>
                <a:cs typeface="Arial" pitchFamily="34" charset="0"/>
              </a:rPr>
              <a:t>Хотя некоторые другие интерфейсы компьютера — такие как </a:t>
            </a:r>
            <a:r>
              <a:rPr lang="ru-RU" b="1" dirty="0" err="1" smtClean="0">
                <a:effectLst>
                  <a:outerShdw blurRad="38100" dist="38100" dir="2700000" algn="tl">
                    <a:srgbClr val="000000">
                      <a:alpha val="43137"/>
                    </a:srgbClr>
                  </a:outerShdw>
                </a:effectLst>
                <a:latin typeface="Arial" pitchFamily="34" charset="0"/>
                <a:cs typeface="Arial" pitchFamily="34" charset="0"/>
              </a:rPr>
              <a:t>Ethernet</a:t>
            </a:r>
            <a:r>
              <a:rPr lang="ru-RU" b="1" dirty="0" smtClean="0">
                <a:effectLst>
                  <a:outerShdw blurRad="38100" dist="38100" dir="2700000" algn="tl">
                    <a:srgbClr val="000000">
                      <a:alpha val="43137"/>
                    </a:srgbClr>
                  </a:outerShdw>
                </a:effectLst>
                <a:latin typeface="Arial" pitchFamily="34" charset="0"/>
                <a:cs typeface="Arial" pitchFamily="34" charset="0"/>
              </a:rPr>
              <a:t>, </a:t>
            </a:r>
            <a:r>
              <a:rPr lang="ru-RU" b="1" dirty="0" err="1" smtClean="0">
                <a:effectLst>
                  <a:outerShdw blurRad="38100" dist="38100" dir="2700000" algn="tl">
                    <a:srgbClr val="000000">
                      <a:alpha val="43137"/>
                    </a:srgbClr>
                  </a:outerShdw>
                </a:effectLst>
                <a:latin typeface="Arial" pitchFamily="34" charset="0"/>
                <a:cs typeface="Arial" pitchFamily="34" charset="0"/>
              </a:rPr>
              <a:t>FireWire</a:t>
            </a:r>
            <a:r>
              <a:rPr lang="ru-RU" b="1" dirty="0" smtClean="0">
                <a:effectLst>
                  <a:outerShdw blurRad="38100" dist="38100" dir="2700000" algn="tl">
                    <a:srgbClr val="000000">
                      <a:alpha val="43137"/>
                    </a:srgbClr>
                  </a:outerShdw>
                </a:effectLst>
                <a:latin typeface="Arial" pitchFamily="34" charset="0"/>
                <a:cs typeface="Arial" pitchFamily="34" charset="0"/>
              </a:rPr>
              <a:t> и USB — также используют последовательный способ обмена, название «последовательный порт» закрепилось за портом, имеющим стандарт RS-232C, и предназначенным изначально для обмена информацией с модемом.</a:t>
            </a:r>
          </a:p>
          <a:p>
            <a:pPr indent="441325" algn="just"/>
            <a:r>
              <a:rPr lang="ru-RU" b="1" dirty="0" smtClean="0">
                <a:effectLst>
                  <a:outerShdw blurRad="38100" dist="38100" dir="2700000" algn="tl">
                    <a:srgbClr val="000000">
                      <a:alpha val="43137"/>
                    </a:srgbClr>
                  </a:outerShdw>
                </a:effectLst>
                <a:latin typeface="Arial" pitchFamily="34" charset="0"/>
                <a:cs typeface="Arial" pitchFamily="34" charset="0"/>
              </a:rPr>
              <a:t>С помощью COM-порта можно соединить два компьютера, используя так называемый «нуль-модемный кабель»</a:t>
            </a:r>
            <a:endParaRPr lang="ru-RU" dirty="0"/>
          </a:p>
        </p:txBody>
      </p:sp>
      <p:sp>
        <p:nvSpPr>
          <p:cNvPr id="7" name="Управляющая кнопка: назад 6">
            <a:hlinkClick r:id="rId5" action="ppaction://hlinksldjump" highlightClick="1"/>
          </p:cNvPr>
          <p:cNvSpPr/>
          <p:nvPr/>
        </p:nvSpPr>
        <p:spPr>
          <a:xfrm>
            <a:off x="0" y="6609982"/>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Презентация\111111\800px-IrDA_USB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0"/>
            <a:ext cx="8229600" cy="1417638"/>
          </a:xfrm>
        </p:spPr>
        <p:txBody>
          <a:bodyPr>
            <a:normAutofit/>
          </a:bodyPr>
          <a:lstStyle/>
          <a:p>
            <a:pPr lvl="0"/>
            <a:r>
              <a:rPr lang="ru-RU" b="1" dirty="0" smtClean="0">
                <a:solidFill>
                  <a:srgbClr val="FF0000"/>
                </a:solidFill>
                <a:effectLst>
                  <a:outerShdw blurRad="38100" dist="38100" dir="2700000" algn="tl">
                    <a:srgbClr val="000000">
                      <a:alpha val="43137"/>
                    </a:srgbClr>
                  </a:outerShdw>
                </a:effectLst>
              </a:rPr>
              <a:t>ИНТЕРФЕЙС </a:t>
            </a:r>
            <a:r>
              <a:rPr lang="en-US" b="1" dirty="0" smtClean="0">
                <a:solidFill>
                  <a:srgbClr val="FF0000"/>
                </a:solidFill>
                <a:effectLst>
                  <a:outerShdw blurRad="38100" dist="38100" dir="2700000" algn="tl">
                    <a:srgbClr val="000000">
                      <a:alpha val="43137"/>
                    </a:srgbClr>
                  </a:outerShdw>
                </a:effectLst>
              </a:rPr>
              <a:t>IRDA</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11560" y="980728"/>
            <a:ext cx="8229600" cy="3257559"/>
          </a:xfrm>
        </p:spPr>
        <p:txBody>
          <a:bodyPr>
            <a:noAutofit/>
          </a:bodyPr>
          <a:lstStyle/>
          <a:p>
            <a:pPr marL="0" indent="441325" algn="just">
              <a:buNone/>
            </a:pPr>
            <a:r>
              <a:rPr lang="ru-RU" sz="1800" b="1" dirty="0" err="1" smtClean="0">
                <a:effectLst>
                  <a:outerShdw blurRad="38100" dist="38100" dir="2700000" algn="tl">
                    <a:srgbClr val="000000">
                      <a:alpha val="43137"/>
                    </a:srgbClr>
                  </a:outerShdw>
                </a:effectLst>
                <a:latin typeface="Arial" pitchFamily="34" charset="0"/>
                <a:cs typeface="Arial" pitchFamily="34" charset="0"/>
              </a:rPr>
              <a:t>IrDA</a:t>
            </a:r>
            <a:r>
              <a:rPr lang="ru-RU" sz="1800" b="1" dirty="0" smtClean="0">
                <a:effectLst>
                  <a:outerShdw blurRad="38100" dist="38100" dir="2700000" algn="tl">
                    <a:srgbClr val="000000">
                      <a:alpha val="43137"/>
                    </a:srgbClr>
                  </a:outerShdw>
                </a:effectLst>
                <a:latin typeface="Arial" pitchFamily="34" charset="0"/>
                <a:cs typeface="Arial" pitchFamily="34" charset="0"/>
              </a:rPr>
              <a:t> — </a:t>
            </a:r>
            <a:r>
              <a:rPr lang="ru-RU" sz="1800" b="1" dirty="0" err="1" smtClean="0">
                <a:effectLst>
                  <a:outerShdw blurRad="38100" dist="38100" dir="2700000" algn="tl">
                    <a:srgbClr val="000000">
                      <a:alpha val="43137"/>
                    </a:srgbClr>
                  </a:outerShdw>
                </a:effectLst>
                <a:latin typeface="Arial" pitchFamily="34" charset="0"/>
                <a:cs typeface="Arial" pitchFamily="34" charset="0"/>
              </a:rPr>
              <a:t>Infrared</a:t>
            </a:r>
            <a:r>
              <a:rPr lang="ru-RU" sz="1800" b="1" dirty="0" smtClean="0">
                <a:effectLst>
                  <a:outerShdw blurRad="38100" dist="38100" dir="2700000" algn="tl">
                    <a:srgbClr val="000000">
                      <a:alpha val="43137"/>
                    </a:srgbClr>
                  </a:outerShdw>
                </a:effectLst>
                <a:latin typeface="Arial" pitchFamily="34" charset="0"/>
                <a:cs typeface="Arial" pitchFamily="34" charset="0"/>
              </a:rPr>
              <a:t> </a:t>
            </a:r>
            <a:r>
              <a:rPr lang="ru-RU" sz="1800" b="1" dirty="0" err="1" smtClean="0">
                <a:effectLst>
                  <a:outerShdw blurRad="38100" dist="38100" dir="2700000" algn="tl">
                    <a:srgbClr val="000000">
                      <a:alpha val="43137"/>
                    </a:srgbClr>
                  </a:outerShdw>
                </a:effectLst>
                <a:latin typeface="Arial" pitchFamily="34" charset="0"/>
                <a:cs typeface="Arial" pitchFamily="34" charset="0"/>
              </a:rPr>
              <a:t>Data</a:t>
            </a:r>
            <a:r>
              <a:rPr lang="ru-RU" sz="1800" b="1" dirty="0" smtClean="0">
                <a:effectLst>
                  <a:outerShdw blurRad="38100" dist="38100" dir="2700000" algn="tl">
                    <a:srgbClr val="000000">
                      <a:alpha val="43137"/>
                    </a:srgbClr>
                  </a:outerShdw>
                </a:effectLst>
                <a:latin typeface="Arial" pitchFamily="34" charset="0"/>
                <a:cs typeface="Arial" pitchFamily="34" charset="0"/>
              </a:rPr>
              <a:t> </a:t>
            </a:r>
            <a:r>
              <a:rPr lang="ru-RU" sz="1800" b="1" dirty="0" err="1" smtClean="0">
                <a:effectLst>
                  <a:outerShdw blurRad="38100" dist="38100" dir="2700000" algn="tl">
                    <a:srgbClr val="000000">
                      <a:alpha val="43137"/>
                    </a:srgbClr>
                  </a:outerShdw>
                </a:effectLst>
                <a:latin typeface="Arial" pitchFamily="34" charset="0"/>
                <a:cs typeface="Arial" pitchFamily="34" charset="0"/>
              </a:rPr>
              <a:t>Association</a:t>
            </a:r>
            <a:r>
              <a:rPr lang="ru-RU" sz="1800" b="1" dirty="0" smtClean="0">
                <a:effectLst>
                  <a:outerShdw blurRad="38100" dist="38100" dir="2700000" algn="tl">
                    <a:srgbClr val="000000">
                      <a:alpha val="43137"/>
                    </a:srgbClr>
                  </a:outerShdw>
                </a:effectLst>
                <a:latin typeface="Arial" pitchFamily="34" charset="0"/>
                <a:cs typeface="Arial" pitchFamily="34" charset="0"/>
              </a:rPr>
              <a:t>, ИК-порт, Инфракрасный порт - группа стандартов, описывающая протоколы физического и логического уровня передачи данных с использованием инфракрасного диапазона световых волн в качестве носителя.</a:t>
            </a:r>
          </a:p>
          <a:p>
            <a:pPr marL="0" indent="441325" algn="just">
              <a:buNone/>
            </a:pPr>
            <a:r>
              <a:rPr lang="ru-RU" sz="1800" b="1" dirty="0" smtClean="0">
                <a:effectLst>
                  <a:outerShdw blurRad="38100" dist="38100" dir="2700000" algn="tl">
                    <a:srgbClr val="000000">
                      <a:alpha val="43137"/>
                    </a:srgbClr>
                  </a:outerShdw>
                </a:effectLst>
                <a:latin typeface="Arial" pitchFamily="34" charset="0"/>
                <a:cs typeface="Arial" pitchFamily="34" charset="0"/>
              </a:rPr>
              <a:t>Является разновидностью атмосферной оптической линии связи ближнего радиуса действия.</a:t>
            </a:r>
          </a:p>
          <a:p>
            <a:pPr marL="0" indent="441325" algn="just">
              <a:buNone/>
            </a:pPr>
            <a:r>
              <a:rPr lang="ru-RU" sz="1800" b="1" dirty="0" smtClean="0">
                <a:effectLst>
                  <a:outerShdw blurRad="38100" dist="38100" dir="2700000" algn="tl">
                    <a:srgbClr val="000000">
                      <a:alpha val="43137"/>
                    </a:srgbClr>
                  </a:outerShdw>
                </a:effectLst>
                <a:latin typeface="Arial" pitchFamily="34" charset="0"/>
                <a:cs typeface="Arial" pitchFamily="34" charset="0"/>
              </a:rPr>
              <a:t>Была особо популярна в конце 1990-х начале 2000-х годов. В данное время практически вытеснена более современными способами связи, такими как </a:t>
            </a:r>
            <a:r>
              <a:rPr lang="ru-RU" sz="1800" b="1" dirty="0" err="1" smtClean="0">
                <a:effectLst>
                  <a:outerShdw blurRad="38100" dist="38100" dir="2700000" algn="tl">
                    <a:srgbClr val="000000">
                      <a:alpha val="43137"/>
                    </a:srgbClr>
                  </a:outerShdw>
                </a:effectLst>
                <a:latin typeface="Arial" pitchFamily="34" charset="0"/>
                <a:cs typeface="Arial" pitchFamily="34" charset="0"/>
              </a:rPr>
              <a:t>WiFi</a:t>
            </a:r>
            <a:r>
              <a:rPr lang="ru-RU" sz="1800" b="1" dirty="0" smtClean="0">
                <a:effectLst>
                  <a:outerShdw blurRad="38100" dist="38100" dir="2700000" algn="tl">
                    <a:srgbClr val="000000">
                      <a:alpha val="43137"/>
                    </a:srgbClr>
                  </a:outerShdw>
                </a:effectLst>
                <a:latin typeface="Arial" pitchFamily="34" charset="0"/>
                <a:cs typeface="Arial" pitchFamily="34" charset="0"/>
              </a:rPr>
              <a:t> и </a:t>
            </a:r>
            <a:r>
              <a:rPr lang="ru-RU" sz="1800" b="1" dirty="0" err="1" smtClean="0">
                <a:effectLst>
                  <a:outerShdw blurRad="38100" dist="38100" dir="2700000" algn="tl">
                    <a:srgbClr val="000000">
                      <a:alpha val="43137"/>
                    </a:srgbClr>
                  </a:outerShdw>
                </a:effectLst>
                <a:latin typeface="Arial" pitchFamily="34" charset="0"/>
                <a:cs typeface="Arial" pitchFamily="34" charset="0"/>
              </a:rPr>
              <a:t>Bluetooth</a:t>
            </a:r>
            <a:r>
              <a:rPr lang="ru-RU" sz="1800" b="1" dirty="0" smtClean="0">
                <a:effectLst>
                  <a:outerShdw blurRad="38100" dist="38100" dir="2700000" algn="tl">
                    <a:srgbClr val="000000">
                      <a:alpha val="43137"/>
                    </a:srgbClr>
                  </a:outerShdw>
                </a:effectLst>
                <a:latin typeface="Arial" pitchFamily="34" charset="0"/>
                <a:cs typeface="Arial" pitchFamily="34" charset="0"/>
              </a:rPr>
              <a:t>. Вопреки распространенному мнению, основной причиной отказа от </a:t>
            </a:r>
            <a:r>
              <a:rPr lang="ru-RU" sz="1800" b="1" dirty="0" err="1" smtClean="0">
                <a:effectLst>
                  <a:outerShdw blurRad="38100" dist="38100" dir="2700000" algn="tl">
                    <a:srgbClr val="000000">
                      <a:alpha val="43137"/>
                    </a:srgbClr>
                  </a:outerShdw>
                </a:effectLst>
                <a:latin typeface="Arial" pitchFamily="34" charset="0"/>
                <a:cs typeface="Arial" pitchFamily="34" charset="0"/>
              </a:rPr>
              <a:t>IrDA</a:t>
            </a:r>
            <a:r>
              <a:rPr lang="ru-RU" sz="1800" b="1" dirty="0" smtClean="0">
                <a:effectLst>
                  <a:outerShdw blurRad="38100" dist="38100" dir="2700000" algn="tl">
                    <a:srgbClr val="000000">
                      <a:alpha val="43137"/>
                    </a:srgbClr>
                  </a:outerShdw>
                </a:effectLst>
                <a:latin typeface="Arial" pitchFamily="34" charset="0"/>
                <a:cs typeface="Arial" pitchFamily="34" charset="0"/>
              </a:rPr>
              <a:t> была вовсе не низкая скорость передачи данных, а ограниченная дальность действия и требования прямой видимости пары приемник-передатчик.</a:t>
            </a:r>
          </a:p>
          <a:p>
            <a:pPr marL="0" indent="441325" algn="just">
              <a:buNone/>
            </a:pPr>
            <a:r>
              <a:rPr lang="ru-RU" sz="1800" b="1" dirty="0" smtClean="0">
                <a:effectLst>
                  <a:outerShdw blurRad="38100" dist="38100" dir="2700000" algn="tl">
                    <a:srgbClr val="000000">
                      <a:alpha val="43137"/>
                    </a:srgbClr>
                  </a:outerShdw>
                </a:effectLst>
                <a:latin typeface="Arial" pitchFamily="34" charset="0"/>
                <a:cs typeface="Arial" pitchFamily="34" charset="0"/>
              </a:rPr>
              <a:t>Скоростные возможности, напротив, до сих пор, в несколько раз превышают, например, возможности последней, на сегодняшний момент, версии протокола </a:t>
            </a:r>
            <a:r>
              <a:rPr lang="ru-RU" sz="1800" b="1" dirty="0" err="1" smtClean="0">
                <a:effectLst>
                  <a:outerShdw blurRad="38100" dist="38100" dir="2700000" algn="tl">
                    <a:srgbClr val="000000">
                      <a:alpha val="43137"/>
                    </a:srgbClr>
                  </a:outerShdw>
                </a:effectLst>
                <a:latin typeface="Arial" pitchFamily="34" charset="0"/>
                <a:cs typeface="Arial" pitchFamily="34" charset="0"/>
              </a:rPr>
              <a:t>Bluetooth</a:t>
            </a:r>
            <a:r>
              <a:rPr lang="ru-RU" sz="1800" b="1" dirty="0" smtClean="0">
                <a:effectLst>
                  <a:outerShdw blurRad="38100" dist="38100" dir="2700000" algn="tl">
                    <a:srgbClr val="000000">
                      <a:alpha val="43137"/>
                    </a:srgbClr>
                  </a:outerShdw>
                </a:effectLst>
                <a:latin typeface="Arial" pitchFamily="34" charset="0"/>
                <a:cs typeface="Arial" pitchFamily="34" charset="0"/>
              </a:rPr>
              <a:t> (спецификация 2.0).</a:t>
            </a:r>
          </a:p>
          <a:p>
            <a:pPr>
              <a:buNone/>
            </a:pPr>
            <a:endParaRPr lang="ru-RU" sz="1800" dirty="0"/>
          </a:p>
        </p:txBody>
      </p:sp>
      <p:pic>
        <p:nvPicPr>
          <p:cNvPr id="35843" name="Picture 3" descr="F:\Презентация\111111\IrDA_w_tel.jpg"/>
          <p:cNvPicPr>
            <a:picLocks noChangeAspect="1" noChangeArrowheads="1"/>
          </p:cNvPicPr>
          <p:nvPr/>
        </p:nvPicPr>
        <p:blipFill>
          <a:blip r:embed="rId3" cstate="print"/>
          <a:srcRect/>
          <a:stretch>
            <a:fillRect/>
          </a:stretch>
        </p:blipFill>
        <p:spPr bwMode="auto">
          <a:xfrm>
            <a:off x="1375218" y="5643578"/>
            <a:ext cx="1997404" cy="1214422"/>
          </a:xfrm>
          <a:prstGeom prst="rect">
            <a:avLst/>
          </a:prstGeom>
          <a:noFill/>
        </p:spPr>
      </p:pic>
      <p:pic>
        <p:nvPicPr>
          <p:cNvPr id="35844" name="Picture 4" descr="D:\УТЭК\Все по презентации на тему интерфейсы\Картинки\IMAGE_002.jpg"/>
          <p:cNvPicPr>
            <a:picLocks noChangeAspect="1" noChangeArrowheads="1"/>
          </p:cNvPicPr>
          <p:nvPr/>
        </p:nvPicPr>
        <p:blipFill>
          <a:blip r:embed="rId4" cstate="print"/>
          <a:srcRect/>
          <a:stretch>
            <a:fillRect/>
          </a:stretch>
        </p:blipFill>
        <p:spPr bwMode="auto">
          <a:xfrm>
            <a:off x="7164288" y="5533182"/>
            <a:ext cx="1778075" cy="1324818"/>
          </a:xfrm>
          <a:prstGeom prst="rect">
            <a:avLst/>
          </a:prstGeom>
          <a:noFill/>
        </p:spPr>
      </p:pic>
      <p:sp>
        <p:nvSpPr>
          <p:cNvPr id="7" name="Управляющая кнопка: назад 6">
            <a:hlinkClick r:id="rId5"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Презентация\111111\800px-Centronics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34" y="0"/>
            <a:ext cx="8229600" cy="714356"/>
          </a:xfrm>
        </p:spPr>
        <p:txBody>
          <a:bodyPr>
            <a:noAutofit/>
          </a:bodyPr>
          <a:lstStyle/>
          <a:p>
            <a:r>
              <a:rPr lang="ru-RU" b="1" dirty="0" smtClean="0">
                <a:solidFill>
                  <a:srgbClr val="FF0000"/>
                </a:solidFill>
                <a:effectLst>
                  <a:outerShdw blurRad="38100" dist="38100" dir="2700000" algn="tl">
                    <a:srgbClr val="000000">
                      <a:alpha val="43137"/>
                    </a:srgbClr>
                  </a:outerShdw>
                </a:effectLst>
              </a:rPr>
              <a:t>ШИНА </a:t>
            </a:r>
            <a:r>
              <a:rPr lang="en-US" b="1" dirty="0" smtClean="0">
                <a:solidFill>
                  <a:srgbClr val="FF0000"/>
                </a:solidFill>
                <a:effectLst>
                  <a:outerShdw blurRad="38100" dist="38100" dir="2700000" algn="tl">
                    <a:srgbClr val="000000">
                      <a:alpha val="43137"/>
                    </a:srgbClr>
                  </a:outerShdw>
                </a:effectLst>
              </a:rPr>
              <a:t>L</a:t>
            </a:r>
            <a:r>
              <a:rPr lang="ru-RU" b="1" dirty="0" smtClean="0">
                <a:solidFill>
                  <a:srgbClr val="FF0000"/>
                </a:solidFill>
                <a:effectLst>
                  <a:outerShdw blurRad="38100" dist="38100" dir="2700000" algn="tl">
                    <a:srgbClr val="000000">
                      <a:alpha val="43137"/>
                    </a:srgbClr>
                  </a:outerShdw>
                </a:effectLst>
              </a:rPr>
              <a:t>РТ</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571480"/>
            <a:ext cx="8229600" cy="2828931"/>
          </a:xfrm>
        </p:spPr>
        <p:txBody>
          <a:bodyPr>
            <a:noAutofit/>
          </a:bodyPr>
          <a:lstStyle/>
          <a:p>
            <a:pPr marL="0" indent="342900" algn="just">
              <a:spcBef>
                <a:spcPts val="0"/>
              </a:spcBef>
              <a:buNone/>
            </a:pPr>
            <a:r>
              <a:rPr lang="ru-RU" sz="2000" b="1" dirty="0" smtClean="0">
                <a:effectLst>
                  <a:outerShdw blurRad="38100" dist="38100" dir="2700000" algn="tl">
                    <a:srgbClr val="000000">
                      <a:alpha val="43137"/>
                    </a:srgbClr>
                  </a:outerShdw>
                </a:effectLst>
              </a:rPr>
              <a:t>IEEE 1284 (порт принтера, параллельный порт, LPT) — международный стандарт параллельного интерфейса для подключения периферийных устройств персонального компьютера. </a:t>
            </a:r>
          </a:p>
          <a:p>
            <a:pPr marL="0" indent="342900" algn="just">
              <a:spcBef>
                <a:spcPts val="0"/>
              </a:spcBef>
              <a:buNone/>
            </a:pPr>
            <a:r>
              <a:rPr lang="ru-RU" sz="2000" b="1" dirty="0" smtClean="0">
                <a:effectLst>
                  <a:outerShdw blurRad="38100" dist="38100" dir="2700000" algn="tl">
                    <a:srgbClr val="000000">
                      <a:alpha val="43137"/>
                    </a:srgbClr>
                  </a:outerShdw>
                </a:effectLst>
              </a:rPr>
              <a:t>В основном используется для подключения к компьютеру принтера, сканера и других внешних устройств, однако может применяться и для других целей (организация связи между двумя компьютерами, подключение каких-либо механизмов телесигнализации и телеуправления).</a:t>
            </a:r>
          </a:p>
          <a:p>
            <a:pPr marL="0" indent="342900" algn="just">
              <a:spcBef>
                <a:spcPts val="0"/>
              </a:spcBef>
              <a:buNone/>
            </a:pPr>
            <a:r>
              <a:rPr lang="ru-RU" sz="2000" b="1" dirty="0" smtClean="0">
                <a:effectLst>
                  <a:outerShdw blurRad="38100" dist="38100" dir="2700000" algn="tl">
                    <a:srgbClr val="000000">
                      <a:alpha val="43137"/>
                    </a:srgbClr>
                  </a:outerShdw>
                </a:effectLst>
              </a:rPr>
              <a:t>В основе данного стандарта лежит интерфейс </a:t>
            </a:r>
            <a:r>
              <a:rPr lang="ru-RU" sz="2000" b="1" dirty="0" err="1" smtClean="0">
                <a:effectLst>
                  <a:outerShdw blurRad="38100" dist="38100" dir="2700000" algn="tl">
                    <a:srgbClr val="000000">
                      <a:alpha val="43137"/>
                    </a:srgbClr>
                  </a:outerShdw>
                </a:effectLst>
              </a:rPr>
              <a:t>Centronics</a:t>
            </a:r>
            <a:r>
              <a:rPr lang="ru-RU" sz="2000" b="1" dirty="0" smtClean="0">
                <a:effectLst>
                  <a:outerShdw blurRad="38100" dist="38100" dir="2700000" algn="tl">
                    <a:srgbClr val="000000">
                      <a:alpha val="43137"/>
                    </a:srgbClr>
                  </a:outerShdw>
                </a:effectLst>
              </a:rPr>
              <a:t> и его расширенные версии (ECP, EPP).</a:t>
            </a:r>
          </a:p>
          <a:p>
            <a:pPr marL="0" indent="342900" algn="just">
              <a:spcBef>
                <a:spcPts val="0"/>
              </a:spcBef>
              <a:buNone/>
            </a:pPr>
            <a:r>
              <a:rPr lang="ru-RU" sz="2000" b="1" dirty="0" smtClean="0">
                <a:effectLst>
                  <a:outerShdw blurRad="38100" dist="38100" dir="2700000" algn="tl">
                    <a:srgbClr val="000000">
                      <a:alpha val="43137"/>
                    </a:srgbClr>
                  </a:outerShdw>
                </a:effectLst>
              </a:rPr>
              <a:t>Название «LPT» образовано от наименования стандартного устройства принтера «LPT1» (</a:t>
            </a:r>
            <a:r>
              <a:rPr lang="ru-RU" sz="2000" b="1" dirty="0" err="1" smtClean="0">
                <a:effectLst>
                  <a:outerShdw blurRad="38100" dist="38100" dir="2700000" algn="tl">
                    <a:srgbClr val="000000">
                      <a:alpha val="43137"/>
                    </a:srgbClr>
                  </a:outerShdw>
                </a:effectLst>
              </a:rPr>
              <a:t>Line</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Printer</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Terminal</a:t>
            </a:r>
            <a:r>
              <a:rPr lang="ru-RU" sz="2000" b="1" dirty="0" smtClean="0">
                <a:effectLst>
                  <a:outerShdw blurRad="38100" dist="38100" dir="2700000" algn="tl">
                    <a:srgbClr val="000000">
                      <a:alpha val="43137"/>
                    </a:srgbClr>
                  </a:outerShdw>
                </a:effectLst>
              </a:rPr>
              <a:t> или </a:t>
            </a:r>
            <a:r>
              <a:rPr lang="ru-RU" sz="2000" b="1" dirty="0" err="1" smtClean="0">
                <a:effectLst>
                  <a:outerShdw blurRad="38100" dist="38100" dir="2700000" algn="tl">
                    <a:srgbClr val="000000">
                      <a:alpha val="43137"/>
                    </a:srgbClr>
                  </a:outerShdw>
                </a:effectLst>
              </a:rPr>
              <a:t>Line</a:t>
            </a:r>
            <a:r>
              <a:rPr lang="ru-RU" sz="2000" b="1" dirty="0" smtClean="0">
                <a:effectLst>
                  <a:outerShdw blurRad="38100" dist="38100" dir="2700000" algn="tl">
                    <a:srgbClr val="000000">
                      <a:alpha val="43137"/>
                    </a:srgbClr>
                  </a:outerShdw>
                </a:effectLst>
              </a:rPr>
              <a:t> </a:t>
            </a:r>
            <a:r>
              <a:rPr lang="ru-RU" sz="2000" b="1" dirty="0" err="1" smtClean="0">
                <a:effectLst>
                  <a:outerShdw blurRad="38100" dist="38100" dir="2700000" algn="tl">
                    <a:srgbClr val="000000">
                      <a:alpha val="43137"/>
                    </a:srgbClr>
                  </a:outerShdw>
                </a:effectLst>
              </a:rPr>
              <a:t>PrinTer</a:t>
            </a:r>
            <a:r>
              <a:rPr lang="ru-RU" sz="2000" b="1" dirty="0" smtClean="0">
                <a:effectLst>
                  <a:outerShdw blurRad="38100" dist="38100" dir="2700000" algn="tl">
                    <a:srgbClr val="000000">
                      <a:alpha val="43137"/>
                    </a:srgbClr>
                  </a:outerShdw>
                </a:effectLst>
              </a:rPr>
              <a:t>) в операционных системах семейства MS-DOS.</a:t>
            </a:r>
          </a:p>
          <a:p>
            <a:pPr algn="just">
              <a:buNone/>
            </a:pPr>
            <a:endParaRPr lang="ru-RU" sz="2000" dirty="0"/>
          </a:p>
        </p:txBody>
      </p:sp>
      <p:pic>
        <p:nvPicPr>
          <p:cNvPr id="36867" name="Picture 3" descr="F:\Презентация\111111\800px-Parallelport.jpg"/>
          <p:cNvPicPr>
            <a:picLocks noChangeAspect="1" noChangeArrowheads="1"/>
          </p:cNvPicPr>
          <p:nvPr/>
        </p:nvPicPr>
        <p:blipFill>
          <a:blip r:embed="rId3" cstate="print"/>
          <a:srcRect/>
          <a:stretch>
            <a:fillRect/>
          </a:stretch>
        </p:blipFill>
        <p:spPr bwMode="auto">
          <a:xfrm>
            <a:off x="1785918" y="5286388"/>
            <a:ext cx="4929222" cy="1404828"/>
          </a:xfrm>
          <a:prstGeom prst="rect">
            <a:avLst/>
          </a:prstGeom>
          <a:noFill/>
        </p:spPr>
      </p:pic>
      <p:sp>
        <p:nvSpPr>
          <p:cNvPr id="6" name="Управляющая кнопка: назад 5">
            <a:hlinkClick r:id="rId4"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Презентация\111111\354px-Usb-svg_sv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0"/>
            <a:ext cx="8229600" cy="1417638"/>
          </a:xfrm>
        </p:spPr>
        <p:txBody>
          <a:bodyPr>
            <a:normAutofit/>
          </a:bodyPr>
          <a:lstStyle/>
          <a:p>
            <a:pPr lvl="0"/>
            <a:r>
              <a:rPr lang="ru-RU" b="1" dirty="0" smtClean="0">
                <a:solidFill>
                  <a:srgbClr val="FF0000"/>
                </a:solidFill>
                <a:effectLst>
                  <a:outerShdw blurRad="38100" dist="38100" dir="2700000" algn="tl">
                    <a:srgbClr val="000000">
                      <a:alpha val="43137"/>
                    </a:srgbClr>
                  </a:outerShdw>
                </a:effectLst>
              </a:rPr>
              <a:t>ШИНА</a:t>
            </a:r>
            <a:r>
              <a:rPr lang="en-US" b="1" dirty="0" smtClean="0">
                <a:solidFill>
                  <a:srgbClr val="FF0000"/>
                </a:solidFill>
                <a:effectLst>
                  <a:outerShdw blurRad="38100" dist="38100" dir="2700000" algn="tl">
                    <a:srgbClr val="000000">
                      <a:alpha val="43137"/>
                    </a:srgbClr>
                  </a:outerShdw>
                </a:effectLst>
              </a:rPr>
              <a:t> USB</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95536" y="980728"/>
            <a:ext cx="8229600" cy="3714776"/>
          </a:xfrm>
        </p:spPr>
        <p:txBody>
          <a:bodyPr>
            <a:noAutofit/>
          </a:bodyPr>
          <a:lstStyle/>
          <a:p>
            <a:pPr marL="0" indent="449263" algn="just">
              <a:buNone/>
            </a:pPr>
            <a:r>
              <a:rPr lang="ru-RU" sz="1800" b="1" dirty="0" smtClean="0">
                <a:effectLst>
                  <a:outerShdw blurRad="38100" dist="38100" dir="2700000" algn="tl">
                    <a:srgbClr val="000000">
                      <a:alpha val="43137"/>
                    </a:srgbClr>
                  </a:outerShdw>
                </a:effectLst>
                <a:latin typeface="Arial" pitchFamily="34" charset="0"/>
                <a:cs typeface="Arial" pitchFamily="34" charset="0"/>
              </a:rPr>
              <a:t>USB (англ. </a:t>
            </a:r>
            <a:r>
              <a:rPr lang="ru-RU" sz="1800" b="1" i="1" dirty="0" err="1" smtClean="0">
                <a:effectLst>
                  <a:outerShdw blurRad="38100" dist="38100" dir="2700000" algn="tl">
                    <a:srgbClr val="000000">
                      <a:alpha val="43137"/>
                    </a:srgbClr>
                  </a:outerShdw>
                </a:effectLst>
                <a:latin typeface="Arial" pitchFamily="34" charset="0"/>
                <a:cs typeface="Arial" pitchFamily="34" charset="0"/>
              </a:rPr>
              <a:t>Universal</a:t>
            </a:r>
            <a:r>
              <a:rPr lang="ru-RU" sz="1800" b="1" i="1" dirty="0" smtClean="0">
                <a:effectLst>
                  <a:outerShdw blurRad="38100" dist="38100" dir="2700000" algn="tl">
                    <a:srgbClr val="000000">
                      <a:alpha val="43137"/>
                    </a:srgbClr>
                  </a:outerShdw>
                </a:effectLst>
                <a:latin typeface="Arial" pitchFamily="34" charset="0"/>
                <a:cs typeface="Arial" pitchFamily="34" charset="0"/>
              </a:rPr>
              <a:t> Serial </a:t>
            </a:r>
            <a:r>
              <a:rPr lang="ru-RU" sz="1800" b="1" i="1" dirty="0" err="1" smtClean="0">
                <a:effectLst>
                  <a:outerShdw blurRad="38100" dist="38100" dir="2700000" algn="tl">
                    <a:srgbClr val="000000">
                      <a:alpha val="43137"/>
                    </a:srgbClr>
                  </a:outerShdw>
                </a:effectLst>
                <a:latin typeface="Arial" pitchFamily="34" charset="0"/>
                <a:cs typeface="Arial" pitchFamily="34" charset="0"/>
              </a:rPr>
              <a:t>Bus</a:t>
            </a:r>
            <a:r>
              <a:rPr lang="ru-RU" sz="1800" b="1" dirty="0" smtClean="0">
                <a:effectLst>
                  <a:outerShdw blurRad="38100" dist="38100" dir="2700000" algn="tl">
                    <a:srgbClr val="000000">
                      <a:alpha val="43137"/>
                    </a:srgbClr>
                  </a:outerShdw>
                </a:effectLst>
                <a:latin typeface="Arial" pitchFamily="34" charset="0"/>
                <a:cs typeface="Arial" pitchFamily="34" charset="0"/>
              </a:rPr>
              <a:t>) — универсальная последовательная шина, предназначенная для подключения периферийных устройств. Шина USB представляет собой последовательный интерфейс передачи данных для среднескоростных и низкоскоростных периферийных устройств.</a:t>
            </a:r>
          </a:p>
          <a:p>
            <a:pPr marL="0" indent="449263" algn="just">
              <a:buNone/>
            </a:pPr>
            <a:r>
              <a:rPr lang="ru-RU" sz="1800" b="1" dirty="0" smtClean="0">
                <a:effectLst>
                  <a:outerShdw blurRad="38100" dist="38100" dir="2700000" algn="tl">
                    <a:srgbClr val="000000">
                      <a:alpha val="43137"/>
                    </a:srgbClr>
                  </a:outerShdw>
                </a:effectLst>
                <a:latin typeface="Arial" pitchFamily="34" charset="0"/>
                <a:cs typeface="Arial" pitchFamily="34" charset="0"/>
              </a:rPr>
              <a:t>Разработка спецификаций на шину USB производится в рамках международной некоммерческой организации USB </a:t>
            </a:r>
            <a:r>
              <a:rPr lang="ru-RU" sz="1800" b="1" dirty="0" err="1" smtClean="0">
                <a:effectLst>
                  <a:outerShdw blurRad="38100" dist="38100" dir="2700000" algn="tl">
                    <a:srgbClr val="000000">
                      <a:alpha val="43137"/>
                    </a:srgbClr>
                  </a:outerShdw>
                </a:effectLst>
                <a:latin typeface="Arial" pitchFamily="34" charset="0"/>
                <a:cs typeface="Arial" pitchFamily="34" charset="0"/>
              </a:rPr>
              <a:t>Implementers</a:t>
            </a:r>
            <a:r>
              <a:rPr lang="ru-RU" sz="1800" b="1" dirty="0" smtClean="0">
                <a:effectLst>
                  <a:outerShdw blurRad="38100" dist="38100" dir="2700000" algn="tl">
                    <a:srgbClr val="000000">
                      <a:alpha val="43137"/>
                    </a:srgbClr>
                  </a:outerShdw>
                </a:effectLst>
                <a:latin typeface="Arial" pitchFamily="34" charset="0"/>
                <a:cs typeface="Arial" pitchFamily="34" charset="0"/>
              </a:rPr>
              <a:t> </a:t>
            </a:r>
            <a:r>
              <a:rPr lang="ru-RU" sz="1800" b="1" dirty="0" err="1" smtClean="0">
                <a:effectLst>
                  <a:outerShdw blurRad="38100" dist="38100" dir="2700000" algn="tl">
                    <a:srgbClr val="000000">
                      <a:alpha val="43137"/>
                    </a:srgbClr>
                  </a:outerShdw>
                </a:effectLst>
                <a:latin typeface="Arial" pitchFamily="34" charset="0"/>
                <a:cs typeface="Arial" pitchFamily="34" charset="0"/>
              </a:rPr>
              <a:t>Forum</a:t>
            </a:r>
            <a:r>
              <a:rPr lang="ru-RU" sz="1800" b="1" dirty="0" smtClean="0">
                <a:effectLst>
                  <a:outerShdw blurRad="38100" dist="38100" dir="2700000" algn="tl">
                    <a:srgbClr val="000000">
                      <a:alpha val="43137"/>
                    </a:srgbClr>
                  </a:outerShdw>
                </a:effectLst>
                <a:latin typeface="Arial" pitchFamily="34" charset="0"/>
                <a:cs typeface="Arial" pitchFamily="34" charset="0"/>
              </a:rPr>
              <a:t> (USB-IF), объединяющей разработчиков и производителей оборудования с шиной USB.</a:t>
            </a:r>
          </a:p>
          <a:p>
            <a:pPr marL="0" indent="449263" algn="just">
              <a:buNone/>
            </a:pPr>
            <a:r>
              <a:rPr lang="ru-RU" sz="1800" b="1" dirty="0" smtClean="0">
                <a:effectLst>
                  <a:outerShdw blurRad="38100" dist="38100" dir="2700000" algn="tl">
                    <a:srgbClr val="000000">
                      <a:alpha val="43137"/>
                    </a:srgbClr>
                  </a:outerShdw>
                </a:effectLst>
                <a:latin typeface="Arial" pitchFamily="34" charset="0"/>
                <a:cs typeface="Arial" pitchFamily="34" charset="0"/>
              </a:rPr>
              <a:t>Для подключения периферийных устройств к шине USB используется </a:t>
            </a:r>
            <a:r>
              <a:rPr lang="ru-RU" sz="1800" b="1" dirty="0" err="1" smtClean="0">
                <a:effectLst>
                  <a:outerShdw blurRad="38100" dist="38100" dir="2700000" algn="tl">
                    <a:srgbClr val="000000">
                      <a:alpha val="43137"/>
                    </a:srgbClr>
                  </a:outerShdw>
                </a:effectLst>
                <a:latin typeface="Arial" pitchFamily="34" charset="0"/>
                <a:cs typeface="Arial" pitchFamily="34" charset="0"/>
              </a:rPr>
              <a:t>четырёхпроводный</a:t>
            </a:r>
            <a:r>
              <a:rPr lang="ru-RU" sz="1800" b="1" dirty="0" smtClean="0">
                <a:effectLst>
                  <a:outerShdw blurRad="38100" dist="38100" dir="2700000" algn="tl">
                    <a:srgbClr val="000000">
                      <a:alpha val="43137"/>
                    </a:srgbClr>
                  </a:outerShdw>
                </a:effectLst>
                <a:latin typeface="Arial" pitchFamily="34" charset="0"/>
                <a:cs typeface="Arial" pitchFamily="34" charset="0"/>
              </a:rPr>
              <a:t> кабель, при этом два провода (витая пара) в дифференциальном включении используются для приёма и передачи данных, а два провода — для питания периферийного устройства. Благодаря встроенным линиям питания, USB позволяет подключать периферийные устройства без собственного источника питания (максимальная сила тока, потребляемого устройством по линиям питания шины USB, не должна превышать 500 мА).</a:t>
            </a:r>
          </a:p>
          <a:p>
            <a:pPr>
              <a:buNone/>
            </a:pPr>
            <a:endParaRPr lang="ru-RU" sz="1800" dirty="0"/>
          </a:p>
        </p:txBody>
      </p:sp>
      <p:pic>
        <p:nvPicPr>
          <p:cNvPr id="37891" name="Picture 3" descr="В противоположном углу: концентратор с несколькими TT LinXcel USB 2.0"/>
          <p:cNvPicPr>
            <a:picLocks noChangeAspect="1" noChangeArrowheads="1"/>
          </p:cNvPicPr>
          <p:nvPr/>
        </p:nvPicPr>
        <p:blipFill>
          <a:blip r:embed="rId3" cstate="print"/>
          <a:srcRect/>
          <a:stretch>
            <a:fillRect/>
          </a:stretch>
        </p:blipFill>
        <p:spPr bwMode="auto">
          <a:xfrm>
            <a:off x="6660232" y="5805264"/>
            <a:ext cx="2214578" cy="1052736"/>
          </a:xfrm>
          <a:prstGeom prst="rect">
            <a:avLst/>
          </a:prstGeom>
          <a:noFill/>
          <a:ln w="9525">
            <a:noFill/>
            <a:miter lim="800000"/>
            <a:headEnd/>
            <a:tailEnd/>
          </a:ln>
        </p:spPr>
      </p:pic>
      <p:pic>
        <p:nvPicPr>
          <p:cNvPr id="37892" name="Picture 4" descr="В противоположном углу: концентратор с несколькими TT LinXcel USB 2.0"/>
          <p:cNvPicPr>
            <a:picLocks noChangeAspect="1" noChangeArrowheads="1"/>
          </p:cNvPicPr>
          <p:nvPr/>
        </p:nvPicPr>
        <p:blipFill>
          <a:blip r:embed="rId4" cstate="print"/>
          <a:srcRect/>
          <a:stretch>
            <a:fillRect/>
          </a:stretch>
        </p:blipFill>
        <p:spPr bwMode="auto">
          <a:xfrm>
            <a:off x="2195736" y="6138021"/>
            <a:ext cx="2226614" cy="387221"/>
          </a:xfrm>
          <a:prstGeom prst="rect">
            <a:avLst/>
          </a:prstGeom>
          <a:noFill/>
          <a:ln w="9525">
            <a:noFill/>
            <a:miter lim="800000"/>
            <a:headEnd/>
            <a:tailEnd/>
          </a:ln>
        </p:spPr>
      </p:pic>
      <p:sp>
        <p:nvSpPr>
          <p:cNvPr id="7" name="Управляющая кнопка: назад 6">
            <a:hlinkClick r:id="rId5"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Презентация\111111\470px-Firewire_Logo.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p:txBody>
          <a:bodyPr>
            <a:normAutofit/>
          </a:bodyPr>
          <a:lstStyle/>
          <a:p>
            <a:r>
              <a:rPr lang="ru-RU" b="1" dirty="0" smtClean="0">
                <a:solidFill>
                  <a:srgbClr val="FF0000"/>
                </a:solidFill>
                <a:effectLst>
                  <a:outerShdw blurRad="38100" dist="38100" dir="2700000" algn="tl">
                    <a:srgbClr val="000000">
                      <a:alpha val="43137"/>
                    </a:srgbClr>
                  </a:outerShdw>
                </a:effectLst>
              </a:rPr>
              <a:t>ШИНА </a:t>
            </a:r>
            <a:r>
              <a:rPr lang="en-US" b="1" dirty="0" smtClean="0">
                <a:solidFill>
                  <a:srgbClr val="FF0000"/>
                </a:solidFill>
                <a:effectLst>
                  <a:outerShdw blurRad="38100" dist="38100" dir="2700000" algn="tl">
                    <a:srgbClr val="000000">
                      <a:alpha val="43137"/>
                    </a:srgbClr>
                  </a:outerShdw>
                </a:effectLst>
              </a:rPr>
              <a:t>FIREWIRE</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214422"/>
            <a:ext cx="8229600" cy="1828799"/>
          </a:xfrm>
        </p:spPr>
        <p:txBody>
          <a:bodyPr>
            <a:noAutofit/>
          </a:bodyPr>
          <a:lstStyle/>
          <a:p>
            <a:pPr marL="0" indent="449263" algn="just">
              <a:buNone/>
            </a:pPr>
            <a:r>
              <a:rPr lang="ru-RU" sz="2000" b="1" dirty="0" smtClean="0">
                <a:effectLst>
                  <a:outerShdw blurRad="38100" dist="38100" dir="2700000" algn="tl">
                    <a:srgbClr val="000000">
                      <a:alpha val="43137"/>
                    </a:srgbClr>
                  </a:outerShdw>
                </a:effectLst>
                <a:latin typeface="Arial" pitchFamily="34" charset="0"/>
                <a:cs typeface="Arial" pitchFamily="34" charset="0"/>
              </a:rPr>
              <a:t>Под официальным названием IEEE-1394 скрывается последовательный интерфейс, повсеместно использующийся для цифровых видеокамер, внешних жёстких дисков и различных сетевых устройств. Его также называют </a:t>
            </a:r>
            <a:r>
              <a:rPr lang="ru-RU" sz="2000" b="1" dirty="0" err="1" smtClean="0">
                <a:effectLst>
                  <a:outerShdw blurRad="38100" dist="38100" dir="2700000" algn="tl">
                    <a:srgbClr val="000000">
                      <a:alpha val="43137"/>
                    </a:srgbClr>
                  </a:outerShdw>
                </a:effectLst>
                <a:latin typeface="Arial" pitchFamily="34" charset="0"/>
                <a:cs typeface="Arial" pitchFamily="34" charset="0"/>
              </a:rPr>
              <a:t>FireWire</a:t>
            </a:r>
            <a:r>
              <a:rPr lang="ru-RU" sz="2000" b="1" dirty="0" smtClean="0">
                <a:effectLst>
                  <a:outerShdw blurRad="38100" dist="38100" dir="2700000" algn="tl">
                    <a:srgbClr val="000000">
                      <a:alpha val="43137"/>
                    </a:srgbClr>
                  </a:outerShdw>
                </a:effectLst>
                <a:latin typeface="Arial" pitchFamily="34" charset="0"/>
                <a:cs typeface="Arial" pitchFamily="34" charset="0"/>
              </a:rPr>
              <a:t> (от </a:t>
            </a:r>
            <a:r>
              <a:rPr lang="ru-RU" sz="2000" b="1" dirty="0" err="1" smtClean="0">
                <a:effectLst>
                  <a:outerShdw blurRad="38100" dist="38100" dir="2700000" algn="tl">
                    <a:srgbClr val="000000">
                      <a:alpha val="43137"/>
                    </a:srgbClr>
                  </a:outerShdw>
                </a:effectLst>
                <a:latin typeface="Arial" pitchFamily="34" charset="0"/>
                <a:cs typeface="Arial" pitchFamily="34" charset="0"/>
              </a:rPr>
              <a:t>Apple</a:t>
            </a:r>
            <a:r>
              <a:rPr lang="ru-RU" sz="2000" b="1" dirty="0" smtClean="0">
                <a:effectLst>
                  <a:outerShdw blurRad="38100" dist="38100" dir="2700000" algn="tl">
                    <a:srgbClr val="000000">
                      <a:alpha val="43137"/>
                    </a:srgbClr>
                  </a:outerShdw>
                </a:effectLst>
                <a:latin typeface="Arial" pitchFamily="34" charset="0"/>
                <a:cs typeface="Arial" pitchFamily="34" charset="0"/>
              </a:rPr>
              <a:t>) и </a:t>
            </a:r>
            <a:r>
              <a:rPr lang="ru-RU" sz="2000" b="1" dirty="0" err="1" smtClean="0">
                <a:effectLst>
                  <a:outerShdw blurRad="38100" dist="38100" dir="2700000" algn="tl">
                    <a:srgbClr val="000000">
                      <a:alpha val="43137"/>
                    </a:srgbClr>
                  </a:outerShdw>
                </a:effectLst>
                <a:latin typeface="Arial" pitchFamily="34" charset="0"/>
                <a:cs typeface="Arial" pitchFamily="34" charset="0"/>
              </a:rPr>
              <a:t>i.Link</a:t>
            </a:r>
            <a:r>
              <a:rPr lang="ru-RU" sz="2000" b="1" dirty="0" smtClean="0">
                <a:effectLst>
                  <a:outerShdw blurRad="38100" dist="38100" dir="2700000" algn="tl">
                    <a:srgbClr val="000000">
                      <a:alpha val="43137"/>
                    </a:srgbClr>
                  </a:outerShdw>
                </a:effectLst>
                <a:latin typeface="Arial" pitchFamily="34" charset="0"/>
                <a:cs typeface="Arial" pitchFamily="34" charset="0"/>
              </a:rPr>
              <a:t> (от </a:t>
            </a:r>
            <a:r>
              <a:rPr lang="ru-RU" sz="2000" b="1" dirty="0" err="1" smtClean="0">
                <a:effectLst>
                  <a:outerShdw blurRad="38100" dist="38100" dir="2700000" algn="tl">
                    <a:srgbClr val="000000">
                      <a:alpha val="43137"/>
                    </a:srgbClr>
                  </a:outerShdw>
                </a:effectLst>
                <a:latin typeface="Arial" pitchFamily="34" charset="0"/>
                <a:cs typeface="Arial" pitchFamily="34" charset="0"/>
              </a:rPr>
              <a:t>Sony</a:t>
            </a:r>
            <a:r>
              <a:rPr lang="ru-RU" sz="2000" b="1" dirty="0" smtClean="0">
                <a:effectLst>
                  <a:outerShdw blurRad="38100" dist="38100" dir="2700000" algn="tl">
                    <a:srgbClr val="000000">
                      <a:alpha val="43137"/>
                    </a:srgbClr>
                  </a:outerShdw>
                </a:effectLst>
                <a:latin typeface="Arial" pitchFamily="34" charset="0"/>
                <a:cs typeface="Arial" pitchFamily="34" charset="0"/>
              </a:rPr>
              <a:t>). На данный момент 400-Мбит/с стандарт IEEE-1394 сменяется 800-Мбит/с IEEE-1394b. Обычно устройства </a:t>
            </a:r>
            <a:r>
              <a:rPr lang="ru-RU" sz="2000" b="1" dirty="0" err="1" smtClean="0">
                <a:effectLst>
                  <a:outerShdw blurRad="38100" dist="38100" dir="2700000" algn="tl">
                    <a:srgbClr val="000000">
                      <a:alpha val="43137"/>
                    </a:srgbClr>
                  </a:outerShdw>
                </a:effectLst>
                <a:latin typeface="Arial" pitchFamily="34" charset="0"/>
                <a:cs typeface="Arial" pitchFamily="34" charset="0"/>
              </a:rPr>
              <a:t>FireWire</a:t>
            </a:r>
            <a:r>
              <a:rPr lang="ru-RU" sz="2000" b="1" dirty="0" smtClean="0">
                <a:effectLst>
                  <a:outerShdw blurRad="38100" dist="38100" dir="2700000" algn="tl">
                    <a:srgbClr val="000000">
                      <a:alpha val="43137"/>
                    </a:srgbClr>
                  </a:outerShdw>
                </a:effectLst>
                <a:latin typeface="Arial" pitchFamily="34" charset="0"/>
                <a:cs typeface="Arial" pitchFamily="34" charset="0"/>
              </a:rPr>
              <a:t> подключаются через 6-контактную вилку, которая обеспечивает питание. У 4-контактной вилки питание не подводится. Устройства FireWire-800, с другой стороны, используют 9-контактные кабели и разъёмы. </a:t>
            </a:r>
            <a:endParaRPr lang="ru-RU" sz="2000" b="1" dirty="0">
              <a:effectLst>
                <a:outerShdw blurRad="38100" dist="38100" dir="2700000" algn="tl">
                  <a:srgbClr val="000000">
                    <a:alpha val="43137"/>
                  </a:srgbClr>
                </a:outerShdw>
              </a:effectLst>
              <a:latin typeface="Arial" pitchFamily="34" charset="0"/>
              <a:cs typeface="Arial" pitchFamily="34" charset="0"/>
            </a:endParaRPr>
          </a:p>
        </p:txBody>
      </p:sp>
      <p:pic>
        <p:nvPicPr>
          <p:cNvPr id="38915" name="Picture 3" descr="F:\Презентация\111111\FireWire_gniazdo.jpg"/>
          <p:cNvPicPr>
            <a:picLocks noChangeAspect="1" noChangeArrowheads="1"/>
          </p:cNvPicPr>
          <p:nvPr/>
        </p:nvPicPr>
        <p:blipFill>
          <a:blip r:embed="rId3" cstate="print"/>
          <a:srcRect/>
          <a:stretch>
            <a:fillRect/>
          </a:stretch>
        </p:blipFill>
        <p:spPr bwMode="auto">
          <a:xfrm>
            <a:off x="450051" y="4437112"/>
            <a:ext cx="2571768" cy="1714513"/>
          </a:xfrm>
          <a:prstGeom prst="rect">
            <a:avLst/>
          </a:prstGeom>
          <a:ln>
            <a:noFill/>
          </a:ln>
          <a:effectLst>
            <a:softEdge rad="112500"/>
          </a:effectLst>
        </p:spPr>
      </p:pic>
      <p:pic>
        <p:nvPicPr>
          <p:cNvPr id="38916" name="Picture 4" descr="IEEE-1394 / FireWire / i.Link"/>
          <p:cNvPicPr>
            <a:picLocks noChangeAspect="1" noChangeArrowheads="1"/>
          </p:cNvPicPr>
          <p:nvPr/>
        </p:nvPicPr>
        <p:blipFill>
          <a:blip r:embed="rId4" cstate="print"/>
          <a:srcRect/>
          <a:stretch>
            <a:fillRect/>
          </a:stretch>
        </p:blipFill>
        <p:spPr bwMode="auto">
          <a:xfrm>
            <a:off x="3729090" y="4437112"/>
            <a:ext cx="5192993" cy="1071570"/>
          </a:xfrm>
          <a:prstGeom prst="rect">
            <a:avLst/>
          </a:prstGeom>
          <a:ln>
            <a:noFill/>
          </a:ln>
          <a:effectLst>
            <a:softEdge rad="112500"/>
          </a:effectLst>
        </p:spPr>
      </p:pic>
      <p:sp>
        <p:nvSpPr>
          <p:cNvPr id="7" name="Управляющая кнопка: назад 6">
            <a:hlinkClick r:id="rId5"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2" descr="F:\Презентация\111111\Bth-1.jpg"/>
          <p:cNvPicPr>
            <a:picLocks noChangeAspect="1" noChangeArrowheads="1"/>
          </p:cNvPicPr>
          <p:nvPr/>
        </p:nvPicPr>
        <p:blipFill>
          <a:blip r:embed="rId2" cstate="print"/>
          <a:srcRect/>
          <a:stretch>
            <a:fillRect/>
          </a:stretch>
        </p:blipFill>
        <p:spPr bwMode="auto">
          <a:xfrm>
            <a:off x="0" y="1643050"/>
            <a:ext cx="9144000" cy="4000528"/>
          </a:xfrm>
          <a:prstGeom prst="rect">
            <a:avLst/>
          </a:prstGeom>
          <a:noFill/>
        </p:spPr>
      </p:pic>
      <p:sp>
        <p:nvSpPr>
          <p:cNvPr id="2" name="Заголовок 1"/>
          <p:cNvSpPr>
            <a:spLocks noGrp="1"/>
          </p:cNvSpPr>
          <p:nvPr>
            <p:ph type="title"/>
          </p:nvPr>
        </p:nvSpPr>
        <p:spPr>
          <a:xfrm>
            <a:off x="0" y="0"/>
            <a:ext cx="9144000" cy="1417638"/>
          </a:xfrm>
          <a:solidFill>
            <a:srgbClr val="CCECFF"/>
          </a:solidFill>
        </p:spPr>
        <p:txBody>
          <a:bodyPr>
            <a:normAutofit/>
          </a:bodyPr>
          <a:lstStyle/>
          <a:p>
            <a:pPr lvl="0"/>
            <a:r>
              <a:rPr lang="ru-RU" b="1" dirty="0" smtClean="0">
                <a:solidFill>
                  <a:srgbClr val="FF0000"/>
                </a:solidFill>
                <a:effectLst>
                  <a:outerShdw blurRad="38100" dist="38100" dir="2700000" algn="tl">
                    <a:srgbClr val="000000">
                      <a:alpha val="43137"/>
                    </a:srgbClr>
                  </a:outerShdw>
                </a:effectLst>
              </a:rPr>
              <a:t>ПОРТ </a:t>
            </a:r>
            <a:r>
              <a:rPr lang="en-US" b="1" dirty="0" smtClean="0">
                <a:solidFill>
                  <a:srgbClr val="FF0000"/>
                </a:solidFill>
                <a:effectLst>
                  <a:outerShdw blurRad="38100" dist="38100" dir="2700000" algn="tl">
                    <a:srgbClr val="000000">
                      <a:alpha val="43137"/>
                    </a:srgbClr>
                  </a:outerShdw>
                </a:effectLst>
              </a:rPr>
              <a:t>BLUETOOTH</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142985"/>
            <a:ext cx="8229600" cy="3714776"/>
          </a:xfrm>
        </p:spPr>
        <p:txBody>
          <a:bodyPr>
            <a:normAutofit/>
          </a:bodyPr>
          <a:lstStyle/>
          <a:p>
            <a:pPr marL="0" indent="449263" algn="just">
              <a:buNone/>
            </a:pPr>
            <a:r>
              <a:rPr lang="ru-RU" sz="1600" dirty="0" smtClean="0">
                <a:effectLst>
                  <a:outerShdw blurRad="38100" dist="38100" dir="2700000" algn="tl">
                    <a:srgbClr val="000000">
                      <a:alpha val="43137"/>
                    </a:srgbClr>
                  </a:outerShdw>
                </a:effectLst>
              </a:rPr>
              <a:t>Радиосвязь </a:t>
            </a:r>
            <a:r>
              <a:rPr lang="ru-RU" sz="1600" dirty="0" err="1" smtClean="0">
                <a:effectLst>
                  <a:outerShdw blurRad="38100" dist="38100" dir="2700000" algn="tl">
                    <a:srgbClr val="000000">
                      <a:alpha val="43137"/>
                    </a:srgbClr>
                  </a:outerShdw>
                </a:effectLst>
              </a:rPr>
              <a:t>Bluetooth</a:t>
            </a:r>
            <a:r>
              <a:rPr lang="ru-RU" sz="1600" dirty="0" smtClean="0">
                <a:effectLst>
                  <a:outerShdw blurRad="38100" dist="38100" dir="2700000" algn="tl">
                    <a:srgbClr val="000000">
                      <a:alpha val="43137"/>
                    </a:srgbClr>
                  </a:outerShdw>
                </a:effectLst>
              </a:rPr>
              <a:t> осуществляется в ISM-диапазоне (англ. </a:t>
            </a:r>
            <a:r>
              <a:rPr lang="ru-RU" sz="1600" i="1" dirty="0" err="1" smtClean="0">
                <a:effectLst>
                  <a:outerShdw blurRad="38100" dist="38100" dir="2700000" algn="tl">
                    <a:srgbClr val="000000">
                      <a:alpha val="43137"/>
                    </a:srgbClr>
                  </a:outerShdw>
                </a:effectLst>
              </a:rPr>
              <a:t>Industry</a:t>
            </a:r>
            <a:r>
              <a:rPr lang="ru-RU" sz="1600" i="1" dirty="0" smtClean="0">
                <a:effectLst>
                  <a:outerShdw blurRad="38100" dist="38100" dir="2700000" algn="tl">
                    <a:srgbClr val="000000">
                      <a:alpha val="43137"/>
                    </a:srgbClr>
                  </a:outerShdw>
                </a:effectLst>
              </a:rPr>
              <a:t>, </a:t>
            </a:r>
            <a:r>
              <a:rPr lang="ru-RU" sz="1600" i="1" dirty="0" err="1" smtClean="0">
                <a:effectLst>
                  <a:outerShdw blurRad="38100" dist="38100" dir="2700000" algn="tl">
                    <a:srgbClr val="000000">
                      <a:alpha val="43137"/>
                    </a:srgbClr>
                  </a:outerShdw>
                </a:effectLst>
              </a:rPr>
              <a:t>Science</a:t>
            </a:r>
            <a:r>
              <a:rPr lang="ru-RU" sz="1600" i="1" dirty="0" smtClean="0">
                <a:effectLst>
                  <a:outerShdw blurRad="38100" dist="38100" dir="2700000" algn="tl">
                    <a:srgbClr val="000000">
                      <a:alpha val="43137"/>
                    </a:srgbClr>
                  </a:outerShdw>
                </a:effectLst>
              </a:rPr>
              <a:t> </a:t>
            </a:r>
            <a:r>
              <a:rPr lang="ru-RU" sz="1600" i="1" dirty="0" err="1" smtClean="0">
                <a:effectLst>
                  <a:outerShdw blurRad="38100" dist="38100" dir="2700000" algn="tl">
                    <a:srgbClr val="000000">
                      <a:alpha val="43137"/>
                    </a:srgbClr>
                  </a:outerShdw>
                </a:effectLst>
              </a:rPr>
              <a:t>and</a:t>
            </a:r>
            <a:r>
              <a:rPr lang="ru-RU" sz="1600" i="1" dirty="0" smtClean="0">
                <a:effectLst>
                  <a:outerShdw blurRad="38100" dist="38100" dir="2700000" algn="tl">
                    <a:srgbClr val="000000">
                      <a:alpha val="43137"/>
                    </a:srgbClr>
                  </a:outerShdw>
                </a:effectLst>
              </a:rPr>
              <a:t> </a:t>
            </a:r>
            <a:r>
              <a:rPr lang="ru-RU" sz="1600" i="1" dirty="0" err="1" smtClean="0">
                <a:effectLst>
                  <a:outerShdw blurRad="38100" dist="38100" dir="2700000" algn="tl">
                    <a:srgbClr val="000000">
                      <a:alpha val="43137"/>
                    </a:srgbClr>
                  </a:outerShdw>
                </a:effectLst>
              </a:rPr>
              <a:t>Medicine</a:t>
            </a:r>
            <a:r>
              <a:rPr lang="ru-RU" sz="1600" dirty="0" smtClean="0">
                <a:effectLst>
                  <a:outerShdw blurRad="38100" dist="38100" dir="2700000" algn="tl">
                    <a:srgbClr val="000000">
                      <a:alpha val="43137"/>
                    </a:srgbClr>
                  </a:outerShdw>
                </a:effectLst>
              </a:rPr>
              <a:t>), который используется в различных бытовых приборах и беспроводных сетях (свободный от лицензирования диапазон 2,4—2,48 ГГц). Спектр сигнала формируется по методу FHSS (</a:t>
            </a:r>
            <a:r>
              <a:rPr lang="ru-RU" sz="1600" i="1" dirty="0" err="1" smtClean="0">
                <a:effectLst>
                  <a:outerShdw blurRad="38100" dist="38100" dir="2700000" algn="tl">
                    <a:srgbClr val="000000">
                      <a:alpha val="43137"/>
                    </a:srgbClr>
                  </a:outerShdw>
                </a:effectLst>
              </a:rPr>
              <a:t>Frequency</a:t>
            </a:r>
            <a:r>
              <a:rPr lang="ru-RU" sz="1600" i="1" dirty="0" smtClean="0">
                <a:effectLst>
                  <a:outerShdw blurRad="38100" dist="38100" dir="2700000" algn="tl">
                    <a:srgbClr val="000000">
                      <a:alpha val="43137"/>
                    </a:srgbClr>
                  </a:outerShdw>
                </a:effectLst>
              </a:rPr>
              <a:t> </a:t>
            </a:r>
            <a:r>
              <a:rPr lang="ru-RU" sz="1600" i="1" dirty="0" err="1" smtClean="0">
                <a:effectLst>
                  <a:outerShdw blurRad="38100" dist="38100" dir="2700000" algn="tl">
                    <a:srgbClr val="000000">
                      <a:alpha val="43137"/>
                    </a:srgbClr>
                  </a:outerShdw>
                </a:effectLst>
              </a:rPr>
              <a:t>Hopping</a:t>
            </a:r>
            <a:r>
              <a:rPr lang="ru-RU" sz="1600" i="1" dirty="0" smtClean="0">
                <a:effectLst>
                  <a:outerShdw blurRad="38100" dist="38100" dir="2700000" algn="tl">
                    <a:srgbClr val="000000">
                      <a:alpha val="43137"/>
                    </a:srgbClr>
                  </a:outerShdw>
                </a:effectLst>
              </a:rPr>
              <a:t> </a:t>
            </a:r>
            <a:r>
              <a:rPr lang="ru-RU" sz="1600" i="1" dirty="0" err="1" smtClean="0">
                <a:effectLst>
                  <a:outerShdw blurRad="38100" dist="38100" dir="2700000" algn="tl">
                    <a:srgbClr val="000000">
                      <a:alpha val="43137"/>
                    </a:srgbClr>
                  </a:outerShdw>
                </a:effectLst>
              </a:rPr>
              <a:t>Spread</a:t>
            </a:r>
            <a:r>
              <a:rPr lang="ru-RU" sz="1600" i="1" dirty="0" smtClean="0">
                <a:effectLst>
                  <a:outerShdw blurRad="38100" dist="38100" dir="2700000" algn="tl">
                    <a:srgbClr val="000000">
                      <a:alpha val="43137"/>
                    </a:srgbClr>
                  </a:outerShdw>
                </a:effectLst>
              </a:rPr>
              <a:t> </a:t>
            </a:r>
            <a:r>
              <a:rPr lang="ru-RU" sz="1600" i="1" dirty="0" err="1" smtClean="0">
                <a:effectLst>
                  <a:outerShdw blurRad="38100" dist="38100" dir="2700000" algn="tl">
                    <a:srgbClr val="000000">
                      <a:alpha val="43137"/>
                    </a:srgbClr>
                  </a:outerShdw>
                </a:effectLst>
              </a:rPr>
              <a:t>Spectrum</a:t>
            </a:r>
            <a:r>
              <a:rPr lang="ru-RU" sz="1600" dirty="0" smtClean="0">
                <a:effectLst>
                  <a:outerShdw blurRad="38100" dist="38100" dir="2700000" algn="tl">
                    <a:srgbClr val="000000">
                      <a:alpha val="43137"/>
                    </a:srgbClr>
                  </a:outerShdw>
                </a:effectLst>
              </a:rPr>
              <a:t> — псевдослучайная перестройка рабочей частоты). Метод FHSS прост в реализации, обеспечивает устойчивость к широкополосным помехам, а оборудование стоит недорого.</a:t>
            </a:r>
            <a:endParaRPr lang="en-US" sz="1600" dirty="0" smtClean="0">
              <a:effectLst>
                <a:outerShdw blurRad="38100" dist="38100" dir="2700000" algn="tl">
                  <a:srgbClr val="000000">
                    <a:alpha val="43137"/>
                  </a:srgbClr>
                </a:outerShdw>
              </a:effectLst>
            </a:endParaRPr>
          </a:p>
          <a:p>
            <a:pPr marL="0" indent="449263" algn="just">
              <a:buNone/>
            </a:pPr>
            <a:r>
              <a:rPr lang="ru-RU" sz="1600" dirty="0" err="1" smtClean="0">
                <a:effectLst>
                  <a:outerShdw blurRad="38100" dist="38100" dir="2700000" algn="tl">
                    <a:srgbClr val="000000">
                      <a:alpha val="43137"/>
                    </a:srgbClr>
                  </a:outerShdw>
                </a:effectLst>
              </a:rPr>
              <a:t>Bluetooth</a:t>
            </a:r>
            <a:r>
              <a:rPr lang="ru-RU" sz="1600" dirty="0" smtClean="0">
                <a:effectLst>
                  <a:outerShdw blurRad="38100" dist="38100" dir="2700000" algn="tl">
                    <a:srgbClr val="000000">
                      <a:alpha val="43137"/>
                    </a:srgbClr>
                  </a:outerShdw>
                </a:effectLst>
              </a:rPr>
              <a:t>— производственная спецификация беспроводных персональных сетей (WPAN — </a:t>
            </a:r>
            <a:r>
              <a:rPr lang="ru-RU" sz="1600" dirty="0" err="1" smtClean="0">
                <a:effectLst>
                  <a:outerShdw blurRad="38100" dist="38100" dir="2700000" algn="tl">
                    <a:srgbClr val="000000">
                      <a:alpha val="43137"/>
                    </a:srgbClr>
                  </a:outerShdw>
                </a:effectLst>
              </a:rPr>
              <a:t>Wireless</a:t>
            </a:r>
            <a:r>
              <a:rPr lang="ru-RU" sz="1600" dirty="0" smtClean="0">
                <a:effectLst>
                  <a:outerShdw blurRad="38100" dist="38100" dir="2700000" algn="tl">
                    <a:srgbClr val="000000">
                      <a:alpha val="43137"/>
                    </a:srgbClr>
                  </a:outerShdw>
                </a:effectLst>
              </a:rPr>
              <a:t> </a:t>
            </a:r>
            <a:r>
              <a:rPr lang="ru-RU" sz="1600" dirty="0" err="1" smtClean="0">
                <a:effectLst>
                  <a:outerShdw blurRad="38100" dist="38100" dir="2700000" algn="tl">
                    <a:srgbClr val="000000">
                      <a:alpha val="43137"/>
                    </a:srgbClr>
                  </a:outerShdw>
                </a:effectLst>
              </a:rPr>
              <a:t>Personal</a:t>
            </a:r>
            <a:r>
              <a:rPr lang="ru-RU" sz="1600" dirty="0" smtClean="0">
                <a:effectLst>
                  <a:outerShdw blurRad="38100" dist="38100" dir="2700000" algn="tl">
                    <a:srgbClr val="000000">
                      <a:alpha val="43137"/>
                    </a:srgbClr>
                  </a:outerShdw>
                </a:effectLst>
              </a:rPr>
              <a:t> </a:t>
            </a:r>
            <a:r>
              <a:rPr lang="ru-RU" sz="1600" dirty="0" err="1" smtClean="0">
                <a:effectLst>
                  <a:outerShdw blurRad="38100" dist="38100" dir="2700000" algn="tl">
                    <a:srgbClr val="000000">
                      <a:alpha val="43137"/>
                    </a:srgbClr>
                  </a:outerShdw>
                </a:effectLst>
              </a:rPr>
              <a:t>Area</a:t>
            </a:r>
            <a:r>
              <a:rPr lang="ru-RU" sz="1600" dirty="0" smtClean="0">
                <a:effectLst>
                  <a:outerShdw blurRad="38100" dist="38100" dir="2700000" algn="tl">
                    <a:srgbClr val="000000">
                      <a:alpha val="43137"/>
                    </a:srgbClr>
                  </a:outerShdw>
                </a:effectLst>
              </a:rPr>
              <a:t> </a:t>
            </a:r>
            <a:r>
              <a:rPr lang="ru-RU" sz="1600" dirty="0" err="1" smtClean="0">
                <a:effectLst>
                  <a:outerShdw blurRad="38100" dist="38100" dir="2700000" algn="tl">
                    <a:srgbClr val="000000">
                      <a:alpha val="43137"/>
                    </a:srgbClr>
                  </a:outerShdw>
                </a:effectLst>
              </a:rPr>
              <a:t>Network</a:t>
            </a:r>
            <a:r>
              <a:rPr lang="ru-RU" sz="1600" dirty="0" smtClean="0">
                <a:effectLst>
                  <a:outerShdw blurRad="38100" dist="38100" dir="2700000" algn="tl">
                    <a:srgbClr val="000000">
                      <a:alpha val="43137"/>
                    </a:srgbClr>
                  </a:outerShdw>
                </a:effectLst>
              </a:rPr>
              <a:t>). </a:t>
            </a:r>
            <a:r>
              <a:rPr lang="ru-RU" sz="1600" dirty="0" err="1" smtClean="0">
                <a:effectLst>
                  <a:outerShdw blurRad="38100" dist="38100" dir="2700000" algn="tl">
                    <a:srgbClr val="000000">
                      <a:alpha val="43137"/>
                    </a:srgbClr>
                  </a:outerShdw>
                </a:effectLst>
              </a:rPr>
              <a:t>Bluetooth</a:t>
            </a:r>
            <a:r>
              <a:rPr lang="ru-RU" sz="1600" dirty="0" smtClean="0">
                <a:effectLst>
                  <a:outerShdw blurRad="38100" dist="38100" dir="2700000" algn="tl">
                    <a:srgbClr val="000000">
                      <a:alpha val="43137"/>
                    </a:srgbClr>
                  </a:outerShdw>
                </a:effectLst>
              </a:rPr>
              <a:t> обеспечивает обмен информацией между такими устройствами как карманные и обычные персональные компьютеры, мобильные телефоны, ноутбуки, принтеры, цифровые фотоаппараты, мышки, клавиатуры, джойстики, наушники, гарнитуры на надёжной, недорогой, повсеместно доступной радиочастоте для ближней связи. </a:t>
            </a:r>
            <a:r>
              <a:rPr lang="ru-RU" sz="1600" dirty="0" err="1" smtClean="0">
                <a:effectLst>
                  <a:outerShdw blurRad="38100" dist="38100" dir="2700000" algn="tl">
                    <a:srgbClr val="000000">
                      <a:alpha val="43137"/>
                    </a:srgbClr>
                  </a:outerShdw>
                </a:effectLst>
              </a:rPr>
              <a:t>Bluetooth</a:t>
            </a:r>
            <a:r>
              <a:rPr lang="ru-RU" sz="1600" dirty="0" smtClean="0">
                <a:effectLst>
                  <a:outerShdw blurRad="38100" dist="38100" dir="2700000" algn="tl">
                    <a:srgbClr val="000000">
                      <a:alpha val="43137"/>
                    </a:srgbClr>
                  </a:outerShdw>
                </a:effectLst>
              </a:rPr>
              <a:t> позволяет этим устройствам сообщаться, когда они находятся в радиусе до 10 — 100 метров друг от друга (дальность очень сильно зависит от преград и помех), даже в разных помещениях.</a:t>
            </a:r>
          </a:p>
          <a:p>
            <a:pPr marL="0" indent="449263">
              <a:buNone/>
            </a:pPr>
            <a:endParaRPr lang="ru-RU" sz="1600" dirty="0" smtClean="0"/>
          </a:p>
          <a:p>
            <a:pPr>
              <a:buNone/>
            </a:pPr>
            <a:endParaRPr lang="ru-RU" dirty="0"/>
          </a:p>
        </p:txBody>
      </p:sp>
      <p:pic>
        <p:nvPicPr>
          <p:cNvPr id="8194" name="Picture 2" descr="http://www.3dnews.ru/assets/external/illustrations/2012/10/12/636534/Bluetooth-4.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2850"/>
            <a:ext cx="9144000" cy="585225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Управляющая кнопка: назад 5">
            <a:hlinkClick r:id="rId4"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УТЭК\Все по презентации на тему интерфейсы\Картинки\1.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
        <p:nvSpPr>
          <p:cNvPr id="5" name="Прямоугольник 4">
            <a:hlinkClick r:id="rId3" action="ppaction://hlinkfile"/>
          </p:cNvPr>
          <p:cNvSpPr/>
          <p:nvPr/>
        </p:nvSpPr>
        <p:spPr>
          <a:xfrm>
            <a:off x="2843808" y="1556792"/>
            <a:ext cx="4214842"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800" b="1" dirty="0" smtClean="0">
                <a:hlinkClick r:id="rId4" action="ppaction://hlinkfile"/>
              </a:rPr>
              <a:t>Тестирование</a:t>
            </a:r>
            <a:endParaRPr lang="ru-RU" sz="2800" b="1" dirty="0"/>
          </a:p>
        </p:txBody>
      </p:sp>
      <p:sp>
        <p:nvSpPr>
          <p:cNvPr id="6" name="Прямоугольник 5">
            <a:hlinkClick r:id="rId3" action="ppaction://hlinkfile"/>
          </p:cNvPr>
          <p:cNvSpPr/>
          <p:nvPr/>
        </p:nvSpPr>
        <p:spPr>
          <a:xfrm>
            <a:off x="4929158" y="3501008"/>
            <a:ext cx="4214842"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800" b="1" u="sng" dirty="0" smtClean="0">
                <a:solidFill>
                  <a:schemeClr val="tx1"/>
                </a:solidFill>
                <a:hlinkClick r:id="rId5" action="ppaction://hlinkfile"/>
              </a:rPr>
              <a:t>Контрольные вопросы «Внешние интерфейсы»</a:t>
            </a:r>
            <a:endParaRPr lang="ru-RU" sz="2800" b="1" u="sng" dirty="0">
              <a:solidFill>
                <a:schemeClr val="tx1"/>
              </a:solidFill>
            </a:endParaRPr>
          </a:p>
        </p:txBody>
      </p:sp>
      <p:sp>
        <p:nvSpPr>
          <p:cNvPr id="7" name="Прямоугольник 6">
            <a:hlinkClick r:id="rId3" action="ppaction://hlinkfile"/>
          </p:cNvPr>
          <p:cNvSpPr/>
          <p:nvPr/>
        </p:nvSpPr>
        <p:spPr>
          <a:xfrm>
            <a:off x="395536" y="3501008"/>
            <a:ext cx="4429124"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800" b="1" u="sng" dirty="0" smtClean="0">
                <a:solidFill>
                  <a:schemeClr val="tx1"/>
                </a:solidFill>
                <a:hlinkClick r:id="rId6" action="ppaction://hlinkfile"/>
              </a:rPr>
              <a:t>Контрольные вопросы «Внутренние интерфейсы»</a:t>
            </a:r>
            <a:endParaRPr lang="ru-RU" sz="2800" b="1" u="sng" dirty="0">
              <a:solidFill>
                <a:schemeClr val="tx1"/>
              </a:solidFill>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УТЭК\Все по презентации на тему интерфейсы\Картинки\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67544" y="0"/>
            <a:ext cx="8229600" cy="1143000"/>
          </a:xfrm>
        </p:spPr>
        <p:txBody>
          <a:bodyPr>
            <a:normAutofit fontScale="90000"/>
          </a:bodyPr>
          <a:lstStyle/>
          <a:p>
            <a:r>
              <a:rPr lang="ru-RU" b="1" dirty="0" smtClean="0">
                <a:solidFill>
                  <a:srgbClr val="FF0000"/>
                </a:solidFill>
                <a:effectLst>
                  <a:outerShdw blurRad="38100" dist="38100" dir="2700000" algn="tl">
                    <a:srgbClr val="000000">
                      <a:alpha val="43137"/>
                    </a:srgbClr>
                  </a:outerShdw>
                </a:effectLst>
              </a:rPr>
              <a:t>КЛАССИФИКАЦИЯ ИНТЕРФЕЙСОВ</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95536" y="1268760"/>
            <a:ext cx="8424936" cy="2928957"/>
          </a:xfrm>
        </p:spPr>
        <p:txBody>
          <a:bodyPr>
            <a:normAutofit fontScale="70000" lnSpcReduction="20000"/>
          </a:bodyPr>
          <a:lstStyle/>
          <a:p>
            <a:pPr marL="0" lvl="0" indent="342900" algn="just">
              <a:lnSpc>
                <a:spcPct val="120000"/>
              </a:lnSpc>
              <a:spcBef>
                <a:spcPts val="0"/>
              </a:spcBef>
              <a:buClr>
                <a:srgbClr val="00B0F0"/>
              </a:buClr>
              <a:buFont typeface="Wingdings" pitchFamily="2" charset="2"/>
              <a:buChar char="Ø"/>
            </a:pPr>
            <a:r>
              <a:rPr lang="ru-RU" sz="3100" b="1" dirty="0" smtClean="0">
                <a:effectLst>
                  <a:outerShdw blurRad="38100" dist="38100" dir="2700000" algn="tl">
                    <a:srgbClr val="000000">
                      <a:alpha val="43137"/>
                    </a:srgbClr>
                  </a:outerShdw>
                </a:effectLst>
                <a:latin typeface="Arial" pitchFamily="34" charset="0"/>
                <a:cs typeface="Arial" pitchFamily="34" charset="0"/>
              </a:rPr>
              <a:t>по способу соединения компонентов: магистральный, радиальный, цепочный, комбинированный;</a:t>
            </a:r>
          </a:p>
          <a:p>
            <a:pPr marL="0" lvl="0" indent="342900" algn="just">
              <a:lnSpc>
                <a:spcPct val="120000"/>
              </a:lnSpc>
              <a:spcBef>
                <a:spcPts val="0"/>
              </a:spcBef>
              <a:buClr>
                <a:srgbClr val="00B0F0"/>
              </a:buClr>
              <a:buFont typeface="Wingdings" pitchFamily="2" charset="2"/>
              <a:buChar char="Ø"/>
            </a:pPr>
            <a:r>
              <a:rPr lang="ru-RU" sz="3100" b="1" dirty="0" smtClean="0">
                <a:effectLst>
                  <a:outerShdw blurRad="38100" dist="38100" dir="2700000" algn="tl">
                    <a:srgbClr val="000000">
                      <a:alpha val="43137"/>
                    </a:srgbClr>
                  </a:outerShdw>
                </a:effectLst>
                <a:latin typeface="Arial" pitchFamily="34" charset="0"/>
                <a:cs typeface="Arial" pitchFamily="34" charset="0"/>
              </a:rPr>
              <a:t>по способу передачи информации: параллельный, последовательный, параллельно-последовательный;</a:t>
            </a:r>
          </a:p>
          <a:p>
            <a:pPr marL="0" lvl="0" indent="342900" algn="just">
              <a:lnSpc>
                <a:spcPct val="120000"/>
              </a:lnSpc>
              <a:spcBef>
                <a:spcPts val="0"/>
              </a:spcBef>
              <a:buClr>
                <a:srgbClr val="00B0F0"/>
              </a:buClr>
              <a:buFont typeface="Wingdings" pitchFamily="2" charset="2"/>
              <a:buChar char="Ø"/>
            </a:pPr>
            <a:r>
              <a:rPr lang="ru-RU" sz="3100" b="1" dirty="0" smtClean="0">
                <a:effectLst>
                  <a:outerShdw blurRad="38100" dist="38100" dir="2700000" algn="tl">
                    <a:srgbClr val="000000">
                      <a:alpha val="43137"/>
                    </a:srgbClr>
                  </a:outerShdw>
                </a:effectLst>
                <a:latin typeface="Arial" pitchFamily="34" charset="0"/>
                <a:cs typeface="Arial" pitchFamily="34" charset="0"/>
              </a:rPr>
              <a:t>по принципу обмена информации: синхронный, асинхронный;</a:t>
            </a:r>
          </a:p>
          <a:p>
            <a:pPr marL="0" lvl="0" indent="342900" algn="just">
              <a:lnSpc>
                <a:spcPct val="120000"/>
              </a:lnSpc>
              <a:spcBef>
                <a:spcPts val="0"/>
              </a:spcBef>
              <a:buClr>
                <a:srgbClr val="00B0F0"/>
              </a:buClr>
              <a:buFont typeface="Wingdings" pitchFamily="2" charset="2"/>
              <a:buChar char="Ø"/>
            </a:pPr>
            <a:r>
              <a:rPr lang="ru-RU" sz="3100" b="1" dirty="0" smtClean="0">
                <a:effectLst>
                  <a:outerShdw blurRad="38100" dist="38100" dir="2700000" algn="tl">
                    <a:srgbClr val="000000">
                      <a:alpha val="43137"/>
                    </a:srgbClr>
                  </a:outerShdw>
                </a:effectLst>
                <a:latin typeface="Arial" pitchFamily="34" charset="0"/>
                <a:cs typeface="Arial" pitchFamily="34" charset="0"/>
              </a:rPr>
              <a:t>по режиму передачи информации: односторонняя, двухсторонняя, двухсторонняя поочередная</a:t>
            </a:r>
          </a:p>
          <a:p>
            <a:pPr>
              <a:buNone/>
            </a:pPr>
            <a:endParaRPr lang="ru-RU" b="1" dirty="0"/>
          </a:p>
        </p:txBody>
      </p:sp>
      <p:pic>
        <p:nvPicPr>
          <p:cNvPr id="6" name="Picture 2" descr="http://image2.slideserve.com/5225761/slide1-n.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05" t="8134" r="2375" b="18534"/>
          <a:stretch/>
        </p:blipFill>
        <p:spPr bwMode="auto">
          <a:xfrm>
            <a:off x="3923928" y="4123481"/>
            <a:ext cx="5201101" cy="273451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Презентация\111111\Мать 1.jpg"/>
          <p:cNvPicPr>
            <a:picLocks noChangeAspect="1" noChangeArrowheads="1"/>
          </p:cNvPicPr>
          <p:nvPr/>
        </p:nvPicPr>
        <p:blipFill>
          <a:blip r:embed="rId2" cstate="print"/>
          <a:srcRect/>
          <a:stretch>
            <a:fillRect/>
          </a:stretch>
        </p:blipFill>
        <p:spPr bwMode="auto">
          <a:xfrm>
            <a:off x="0" y="0"/>
            <a:ext cx="9144000" cy="6907136"/>
          </a:xfrm>
          <a:prstGeom prst="rect">
            <a:avLst/>
          </a:prstGeom>
          <a:noFill/>
        </p:spPr>
      </p:pic>
      <p:sp>
        <p:nvSpPr>
          <p:cNvPr id="2" name="Заголовок 1"/>
          <p:cNvSpPr>
            <a:spLocks noGrp="1"/>
          </p:cNvSpPr>
          <p:nvPr>
            <p:ph type="title"/>
          </p:nvPr>
        </p:nvSpPr>
        <p:spPr/>
        <p:txBody>
          <a:bodyPr>
            <a:normAutofit/>
          </a:bodyPr>
          <a:lstStyle/>
          <a:p>
            <a:r>
              <a:rPr lang="ru-RU" sz="4000" b="1" dirty="0" smtClean="0">
                <a:solidFill>
                  <a:srgbClr val="FF0000"/>
                </a:solidFill>
                <a:effectLst>
                  <a:outerShdw blurRad="38100" dist="38100" dir="2700000" algn="tl">
                    <a:srgbClr val="000000">
                      <a:alpha val="43137"/>
                    </a:srgbClr>
                  </a:outerShdw>
                </a:effectLst>
              </a:rPr>
              <a:t>Классификация интерфейсов</a:t>
            </a:r>
            <a:endParaRPr lang="ru-RU" sz="4000"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572000" y="1571612"/>
            <a:ext cx="4572000" cy="5286388"/>
          </a:xfrm>
        </p:spPr>
        <p:txBody>
          <a:bodyPr/>
          <a:lstStyle/>
          <a:p>
            <a:pPr marL="0" algn="just">
              <a:buNone/>
            </a:pPr>
            <a:r>
              <a:rPr lang="ru-RU" sz="4400" u="sng" dirty="0" smtClean="0">
                <a:solidFill>
                  <a:srgbClr val="7030A0"/>
                </a:solidFill>
                <a:latin typeface="Arial" pitchFamily="34" charset="0"/>
                <a:cs typeface="Arial" pitchFamily="34" charset="0"/>
              </a:rPr>
              <a:t>Внешние</a:t>
            </a:r>
          </a:p>
          <a:p>
            <a:pPr lvl="0"/>
            <a:r>
              <a:rPr lang="ru-RU" sz="2400" b="1" dirty="0" smtClean="0">
                <a:latin typeface="Arial" pitchFamily="34" charset="0"/>
                <a:cs typeface="Arial" pitchFamily="34" charset="0"/>
                <a:hlinkClick r:id="rId3" action="ppaction://hlinksldjump"/>
              </a:rPr>
              <a:t>Шина СОМ</a:t>
            </a:r>
            <a:endParaRPr lang="ru-RU" sz="2400" b="1" dirty="0" smtClean="0">
              <a:latin typeface="Arial" pitchFamily="34" charset="0"/>
              <a:cs typeface="Arial" pitchFamily="34" charset="0"/>
            </a:endParaRPr>
          </a:p>
          <a:p>
            <a:pPr lvl="0"/>
            <a:r>
              <a:rPr lang="ru-RU" sz="2400" b="1" dirty="0" smtClean="0">
                <a:latin typeface="Arial" pitchFamily="34" charset="0"/>
                <a:cs typeface="Arial" pitchFamily="34" charset="0"/>
                <a:hlinkClick r:id="rId4" action="ppaction://hlinksldjump"/>
              </a:rPr>
              <a:t>Интерфейс </a:t>
            </a:r>
            <a:r>
              <a:rPr lang="en-US" sz="2400" b="1" dirty="0" smtClean="0">
                <a:latin typeface="Arial" pitchFamily="34" charset="0"/>
                <a:cs typeface="Arial" pitchFamily="34" charset="0"/>
                <a:hlinkClick r:id="rId4" action="ppaction://hlinksldjump"/>
              </a:rPr>
              <a:t>IrDA</a:t>
            </a:r>
            <a:endParaRPr lang="ru-RU" sz="2400" b="1" dirty="0" smtClean="0">
              <a:latin typeface="Arial" pitchFamily="34" charset="0"/>
              <a:cs typeface="Arial" pitchFamily="34" charset="0"/>
            </a:endParaRPr>
          </a:p>
          <a:p>
            <a:pPr lvl="0"/>
            <a:r>
              <a:rPr lang="ru-RU" sz="2400" b="1" dirty="0" smtClean="0">
                <a:latin typeface="Arial" pitchFamily="34" charset="0"/>
                <a:cs typeface="Arial" pitchFamily="34" charset="0"/>
                <a:hlinkClick r:id="rId5" action="ppaction://hlinksldjump"/>
              </a:rPr>
              <a:t>Шина </a:t>
            </a:r>
            <a:r>
              <a:rPr lang="en-US" sz="2400" b="1" dirty="0" smtClean="0">
                <a:latin typeface="Arial" pitchFamily="34" charset="0"/>
                <a:cs typeface="Arial" pitchFamily="34" charset="0"/>
                <a:hlinkClick r:id="rId5" action="ppaction://hlinksldjump"/>
              </a:rPr>
              <a:t>L</a:t>
            </a:r>
            <a:r>
              <a:rPr lang="ru-RU" sz="2400" b="1" dirty="0" smtClean="0">
                <a:latin typeface="Arial" pitchFamily="34" charset="0"/>
                <a:cs typeface="Arial" pitchFamily="34" charset="0"/>
                <a:hlinkClick r:id="rId5" action="ppaction://hlinksldjump"/>
              </a:rPr>
              <a:t>РТ</a:t>
            </a:r>
            <a:endParaRPr lang="ru-RU" sz="2400" b="1" dirty="0" smtClean="0">
              <a:latin typeface="Arial" pitchFamily="34" charset="0"/>
              <a:cs typeface="Arial" pitchFamily="34" charset="0"/>
            </a:endParaRPr>
          </a:p>
          <a:p>
            <a:pPr lvl="0"/>
            <a:r>
              <a:rPr lang="ru-RU" sz="2400" b="1" dirty="0" smtClean="0">
                <a:latin typeface="Arial" pitchFamily="34" charset="0"/>
                <a:cs typeface="Arial" pitchFamily="34" charset="0"/>
                <a:hlinkClick r:id="rId6" action="ppaction://hlinksldjump"/>
              </a:rPr>
              <a:t>Шина</a:t>
            </a:r>
            <a:r>
              <a:rPr lang="en-US" sz="2400" b="1" dirty="0" smtClean="0">
                <a:latin typeface="Arial" pitchFamily="34" charset="0"/>
                <a:cs typeface="Arial" pitchFamily="34" charset="0"/>
                <a:hlinkClick r:id="rId6" action="ppaction://hlinksldjump"/>
              </a:rPr>
              <a:t> USB</a:t>
            </a:r>
            <a:endParaRPr lang="ru-RU" sz="2400" b="1" dirty="0" smtClean="0">
              <a:latin typeface="Arial" pitchFamily="34" charset="0"/>
              <a:cs typeface="Arial" pitchFamily="34" charset="0"/>
            </a:endParaRPr>
          </a:p>
          <a:p>
            <a:pPr lvl="0"/>
            <a:r>
              <a:rPr lang="ru-RU" sz="2400" b="1" dirty="0" smtClean="0">
                <a:latin typeface="Arial" pitchFamily="34" charset="0"/>
                <a:cs typeface="Arial" pitchFamily="34" charset="0"/>
                <a:hlinkClick r:id="rId7" action="ppaction://hlinksldjump"/>
              </a:rPr>
              <a:t>Шина </a:t>
            </a:r>
            <a:r>
              <a:rPr lang="en-US" sz="2400" b="1" dirty="0" smtClean="0">
                <a:latin typeface="Arial" pitchFamily="34" charset="0"/>
                <a:cs typeface="Arial" pitchFamily="34" charset="0"/>
                <a:hlinkClick r:id="rId7" action="ppaction://hlinksldjump"/>
              </a:rPr>
              <a:t>FireWire</a:t>
            </a:r>
            <a:endParaRPr lang="ru-RU" sz="2400" b="1" dirty="0" smtClean="0">
              <a:latin typeface="Arial" pitchFamily="34" charset="0"/>
              <a:cs typeface="Arial" pitchFamily="34" charset="0"/>
            </a:endParaRPr>
          </a:p>
          <a:p>
            <a:pPr lvl="0"/>
            <a:r>
              <a:rPr lang="ru-RU" sz="2400" b="1" dirty="0" smtClean="0">
                <a:latin typeface="Arial" pitchFamily="34" charset="0"/>
                <a:cs typeface="Arial" pitchFamily="34" charset="0"/>
                <a:hlinkClick r:id="rId8" action="ppaction://hlinksldjump"/>
              </a:rPr>
              <a:t>Порт </a:t>
            </a:r>
            <a:r>
              <a:rPr lang="en-US" sz="2400" b="1" dirty="0" smtClean="0">
                <a:latin typeface="Arial" pitchFamily="34" charset="0"/>
                <a:cs typeface="Arial" pitchFamily="34" charset="0"/>
                <a:hlinkClick r:id="rId8" action="ppaction://hlinksldjump"/>
              </a:rPr>
              <a:t>Bluetooth</a:t>
            </a:r>
            <a:endParaRPr lang="ru-RU" sz="2400" b="1" dirty="0" smtClean="0">
              <a:latin typeface="Arial" pitchFamily="34" charset="0"/>
              <a:cs typeface="Arial" pitchFamily="34" charset="0"/>
            </a:endParaRPr>
          </a:p>
          <a:p>
            <a:pPr algn="ctr">
              <a:buNone/>
            </a:pPr>
            <a:endParaRPr lang="ru-RU" dirty="0">
              <a:latin typeface="Arial" pitchFamily="34" charset="0"/>
              <a:cs typeface="Arial" pitchFamily="34" charset="0"/>
            </a:endParaRPr>
          </a:p>
        </p:txBody>
      </p:sp>
      <p:sp>
        <p:nvSpPr>
          <p:cNvPr id="4" name="Содержимое 2"/>
          <p:cNvSpPr txBox="1">
            <a:spLocks/>
          </p:cNvSpPr>
          <p:nvPr/>
        </p:nvSpPr>
        <p:spPr>
          <a:xfrm>
            <a:off x="0" y="1571612"/>
            <a:ext cx="4500562" cy="528638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ru-RU" sz="4400" u="sng" dirty="0" smtClean="0">
                <a:solidFill>
                  <a:srgbClr val="7030A0"/>
                </a:solidFill>
                <a:latin typeface="Arial" pitchFamily="34" charset="0"/>
                <a:cs typeface="Arial" pitchFamily="34" charset="0"/>
              </a:rPr>
              <a:t>Внутренние</a:t>
            </a:r>
          </a:p>
          <a:p>
            <a:pPr lvl="0" indent="363538">
              <a:buFont typeface="Arial" pitchFamily="34" charset="0"/>
              <a:buChar char="•"/>
            </a:pPr>
            <a:r>
              <a:rPr lang="ru-RU" sz="2400" b="1" dirty="0" smtClean="0">
                <a:latin typeface="Arial" pitchFamily="34" charset="0"/>
                <a:cs typeface="Arial" pitchFamily="34" charset="0"/>
                <a:hlinkClick r:id="rId9" action="ppaction://hlinksldjump"/>
              </a:rPr>
              <a:t>Системная шина </a:t>
            </a:r>
            <a:r>
              <a:rPr lang="en-US" sz="2400" b="1" dirty="0" smtClean="0">
                <a:latin typeface="Arial" pitchFamily="34" charset="0"/>
                <a:cs typeface="Arial" pitchFamily="34" charset="0"/>
                <a:hlinkClick r:id="rId9" action="ppaction://hlinksldjump"/>
              </a:rPr>
              <a:t>GTL</a:t>
            </a:r>
            <a:endParaRPr lang="ru-RU" sz="2400" b="1" dirty="0" smtClean="0">
              <a:latin typeface="Arial" pitchFamily="34" charset="0"/>
              <a:cs typeface="Arial" pitchFamily="34" charset="0"/>
            </a:endParaRPr>
          </a:p>
          <a:p>
            <a:pPr lvl="0" indent="363538">
              <a:buFont typeface="Arial" pitchFamily="34" charset="0"/>
              <a:buChar char="•"/>
            </a:pPr>
            <a:r>
              <a:rPr lang="ru-RU" sz="2400" b="1" dirty="0" smtClean="0">
                <a:latin typeface="Arial" pitchFamily="34" charset="0"/>
                <a:cs typeface="Arial" pitchFamily="34" charset="0"/>
                <a:hlinkClick r:id="rId10" action="ppaction://hlinksldjump"/>
              </a:rPr>
              <a:t>Шина Н</a:t>
            </a:r>
            <a:r>
              <a:rPr lang="en-US" sz="2400" b="1" dirty="0" smtClean="0">
                <a:latin typeface="Arial" pitchFamily="34" charset="0"/>
                <a:cs typeface="Arial" pitchFamily="34" charset="0"/>
                <a:hlinkClick r:id="rId10" action="ppaction://hlinksldjump"/>
              </a:rPr>
              <a:t>y</a:t>
            </a:r>
            <a:r>
              <a:rPr lang="ru-RU" sz="2400" b="1" dirty="0" smtClean="0">
                <a:latin typeface="Arial" pitchFamily="34" charset="0"/>
                <a:cs typeface="Arial" pitchFamily="34" charset="0"/>
                <a:hlinkClick r:id="rId10" action="ppaction://hlinksldjump"/>
              </a:rPr>
              <a:t>ре</a:t>
            </a:r>
            <a:r>
              <a:rPr lang="en-US" sz="2400" b="1" dirty="0" smtClean="0">
                <a:latin typeface="Arial" pitchFamily="34" charset="0"/>
                <a:cs typeface="Arial" pitchFamily="34" charset="0"/>
                <a:hlinkClick r:id="rId10" action="ppaction://hlinksldjump"/>
              </a:rPr>
              <a:t>Transport</a:t>
            </a:r>
            <a:r>
              <a:rPr lang="ru-RU" sz="2400" b="1" dirty="0" smtClean="0">
                <a:latin typeface="Arial" pitchFamily="34" charset="0"/>
                <a:cs typeface="Arial" pitchFamily="34" charset="0"/>
                <a:hlinkClick r:id="rId10" action="ppaction://hlinksldjump"/>
              </a:rPr>
              <a:t> </a:t>
            </a:r>
            <a:endParaRPr lang="ru-RU" sz="2400" b="1" dirty="0" smtClean="0">
              <a:latin typeface="Arial" pitchFamily="34" charset="0"/>
              <a:cs typeface="Arial" pitchFamily="34" charset="0"/>
            </a:endParaRPr>
          </a:p>
          <a:p>
            <a:pPr lvl="0" indent="363538">
              <a:buFont typeface="Arial" pitchFamily="34" charset="0"/>
              <a:buChar char="•"/>
            </a:pPr>
            <a:r>
              <a:rPr lang="ru-RU" sz="2400" b="1" dirty="0" smtClean="0">
                <a:latin typeface="Arial" pitchFamily="34" charset="0"/>
                <a:cs typeface="Arial" pitchFamily="34" charset="0"/>
                <a:hlinkClick r:id="rId11" action="ppaction://hlinksldjump"/>
              </a:rPr>
              <a:t>Шина </a:t>
            </a:r>
            <a:r>
              <a:rPr lang="en-US" sz="2400" b="1" dirty="0" smtClean="0">
                <a:latin typeface="Arial" pitchFamily="34" charset="0"/>
                <a:cs typeface="Arial" pitchFamily="34" charset="0"/>
                <a:hlinkClick r:id="rId11" action="ppaction://hlinksldjump"/>
              </a:rPr>
              <a:t>ISA</a:t>
            </a:r>
            <a:r>
              <a:rPr lang="ru-RU" sz="2400" b="1" dirty="0" smtClean="0">
                <a:latin typeface="Arial" pitchFamily="34" charset="0"/>
                <a:cs typeface="Arial" pitchFamily="34" charset="0"/>
                <a:hlinkClick r:id="rId11" action="ppaction://hlinksldjump"/>
              </a:rPr>
              <a:t>/Е</a:t>
            </a:r>
            <a:r>
              <a:rPr lang="en-US" sz="2400" b="1" dirty="0" smtClean="0">
                <a:latin typeface="Arial" pitchFamily="34" charset="0"/>
                <a:cs typeface="Arial" pitchFamily="34" charset="0"/>
                <a:hlinkClick r:id="rId11" action="ppaction://hlinksldjump"/>
              </a:rPr>
              <a:t>ISA</a:t>
            </a:r>
            <a:endParaRPr lang="ru-RU" sz="2400" b="1" dirty="0" smtClean="0">
              <a:latin typeface="Arial" pitchFamily="34" charset="0"/>
              <a:cs typeface="Arial" pitchFamily="34" charset="0"/>
            </a:endParaRPr>
          </a:p>
          <a:p>
            <a:pPr lvl="0" indent="363538">
              <a:buFont typeface="Arial" pitchFamily="34" charset="0"/>
              <a:buChar char="•"/>
            </a:pPr>
            <a:r>
              <a:rPr lang="ru-RU" sz="2400" b="1" dirty="0" smtClean="0">
                <a:latin typeface="Arial" pitchFamily="34" charset="0"/>
                <a:cs typeface="Arial" pitchFamily="34" charset="0"/>
                <a:hlinkClick r:id="rId12" action="ppaction://hlinksldjump"/>
              </a:rPr>
              <a:t>Шина РС</a:t>
            </a:r>
            <a:r>
              <a:rPr lang="en-US" sz="2400" b="1" dirty="0" smtClean="0">
                <a:latin typeface="Arial" pitchFamily="34" charset="0"/>
                <a:cs typeface="Arial" pitchFamily="34" charset="0"/>
                <a:hlinkClick r:id="rId12" action="ppaction://hlinksldjump"/>
              </a:rPr>
              <a:t>I</a:t>
            </a:r>
            <a:endParaRPr lang="ru-RU" sz="2400" b="1" dirty="0" smtClean="0">
              <a:latin typeface="Arial" pitchFamily="34" charset="0"/>
              <a:cs typeface="Arial" pitchFamily="34" charset="0"/>
            </a:endParaRPr>
          </a:p>
          <a:p>
            <a:pPr lvl="0" indent="363538">
              <a:buFont typeface="Arial" pitchFamily="34" charset="0"/>
              <a:buChar char="•"/>
            </a:pPr>
            <a:r>
              <a:rPr lang="ru-RU" sz="2400" b="1" dirty="0" smtClean="0">
                <a:latin typeface="Arial" pitchFamily="34" charset="0"/>
                <a:cs typeface="Arial" pitchFamily="34" charset="0"/>
                <a:hlinkClick r:id="rId13" action="ppaction://hlinksldjump"/>
              </a:rPr>
              <a:t>Шина А</a:t>
            </a:r>
            <a:r>
              <a:rPr lang="en-US" sz="2400" b="1" dirty="0" smtClean="0">
                <a:latin typeface="Arial" pitchFamily="34" charset="0"/>
                <a:cs typeface="Arial" pitchFamily="34" charset="0"/>
                <a:hlinkClick r:id="rId13" action="ppaction://hlinksldjump"/>
              </a:rPr>
              <a:t>G</a:t>
            </a:r>
            <a:r>
              <a:rPr lang="ru-RU" sz="2400" b="1" dirty="0" smtClean="0">
                <a:latin typeface="Arial" pitchFamily="34" charset="0"/>
                <a:cs typeface="Arial" pitchFamily="34" charset="0"/>
                <a:hlinkClick r:id="rId13" action="ppaction://hlinksldjump"/>
              </a:rPr>
              <a:t>Р</a:t>
            </a:r>
            <a:endParaRPr lang="ru-RU" sz="2400" b="1" dirty="0" smtClean="0">
              <a:latin typeface="Arial" pitchFamily="34" charset="0"/>
              <a:cs typeface="Arial" pitchFamily="34" charset="0"/>
            </a:endParaRPr>
          </a:p>
          <a:p>
            <a:pPr lvl="0" indent="363538">
              <a:buFont typeface="Arial" pitchFamily="34" charset="0"/>
              <a:buChar char="•"/>
            </a:pPr>
            <a:r>
              <a:rPr lang="ru-RU" sz="2400" b="1" dirty="0" smtClean="0">
                <a:latin typeface="Arial" pitchFamily="34" charset="0"/>
                <a:cs typeface="Arial" pitchFamily="34" charset="0"/>
                <a:hlinkClick r:id="rId14" action="ppaction://hlinksldjump"/>
              </a:rPr>
              <a:t>Шина РС</a:t>
            </a:r>
            <a:r>
              <a:rPr lang="en-US" sz="2400" b="1" dirty="0" smtClean="0">
                <a:latin typeface="Arial" pitchFamily="34" charset="0"/>
                <a:cs typeface="Arial" pitchFamily="34" charset="0"/>
                <a:hlinkClick r:id="rId14" action="ppaction://hlinksldjump"/>
              </a:rPr>
              <a:t>I</a:t>
            </a:r>
            <a:r>
              <a:rPr lang="ru-RU" sz="2400" b="1" dirty="0" smtClean="0">
                <a:latin typeface="Arial" pitchFamily="34" charset="0"/>
                <a:cs typeface="Arial" pitchFamily="34" charset="0"/>
                <a:hlinkClick r:id="rId14" action="ppaction://hlinksldjump"/>
              </a:rPr>
              <a:t> </a:t>
            </a:r>
            <a:r>
              <a:rPr lang="en-US" sz="2400" b="1" dirty="0" smtClean="0">
                <a:latin typeface="Arial" pitchFamily="34" charset="0"/>
                <a:cs typeface="Arial" pitchFamily="34" charset="0"/>
                <a:hlinkClick r:id="rId14" action="ppaction://hlinksldjump"/>
              </a:rPr>
              <a:t>Exprees</a:t>
            </a:r>
            <a:endParaRPr lang="ru-RU" sz="2400" b="1" dirty="0" smtClean="0">
              <a:latin typeface="Arial" pitchFamily="34" charset="0"/>
              <a:cs typeface="Arial" pitchFamily="34" charset="0"/>
            </a:endParaRPr>
          </a:p>
          <a:p>
            <a:pPr lvl="0" indent="363538">
              <a:buFont typeface="Arial" pitchFamily="34" charset="0"/>
              <a:buChar char="•"/>
            </a:pPr>
            <a:r>
              <a:rPr lang="ru-RU" sz="2400" b="1" dirty="0" smtClean="0">
                <a:latin typeface="Arial" pitchFamily="34" charset="0"/>
                <a:cs typeface="Arial" pitchFamily="34" charset="0"/>
                <a:hlinkClick r:id="rId15" action="ppaction://hlinksldjump"/>
              </a:rPr>
              <a:t>Шина АТА(</a:t>
            </a:r>
            <a:r>
              <a:rPr lang="en-US" sz="2400" b="1" dirty="0" smtClean="0">
                <a:latin typeface="Arial" pitchFamily="34" charset="0"/>
                <a:cs typeface="Arial" pitchFamily="34" charset="0"/>
                <a:hlinkClick r:id="rId15" action="ppaction://hlinksldjump"/>
              </a:rPr>
              <a:t>IDE</a:t>
            </a:r>
            <a:r>
              <a:rPr lang="ru-RU" sz="2400" b="1" dirty="0" smtClean="0">
                <a:latin typeface="Arial" pitchFamily="34" charset="0"/>
                <a:cs typeface="Arial" pitchFamily="34" charset="0"/>
                <a:hlinkClick r:id="rId15" action="ppaction://hlinksldjump"/>
              </a:rPr>
              <a:t>)</a:t>
            </a:r>
            <a:endParaRPr lang="ru-RU" sz="2400" b="1" dirty="0" smtClean="0">
              <a:latin typeface="Arial" pitchFamily="34" charset="0"/>
              <a:cs typeface="Arial" pitchFamily="34" charset="0"/>
            </a:endParaRPr>
          </a:p>
          <a:p>
            <a:pPr lvl="0" indent="363538">
              <a:buFont typeface="Arial" pitchFamily="34" charset="0"/>
              <a:buChar char="•"/>
            </a:pPr>
            <a:r>
              <a:rPr lang="ru-RU" sz="2400" b="1" dirty="0" smtClean="0">
                <a:latin typeface="Arial" pitchFamily="34" charset="0"/>
                <a:cs typeface="Arial" pitchFamily="34" charset="0"/>
                <a:hlinkClick r:id="rId16" action="ppaction://hlinksldjump"/>
              </a:rPr>
              <a:t>Шина </a:t>
            </a:r>
            <a:r>
              <a:rPr lang="en-US" sz="2400" b="1" dirty="0" smtClean="0">
                <a:latin typeface="Arial" pitchFamily="34" charset="0"/>
                <a:cs typeface="Arial" pitchFamily="34" charset="0"/>
                <a:hlinkClick r:id="rId16" action="ppaction://hlinksldjump"/>
              </a:rPr>
              <a:t>Serial</a:t>
            </a:r>
            <a:r>
              <a:rPr lang="ru-RU" sz="2400" b="1" dirty="0" smtClean="0">
                <a:latin typeface="Arial" pitchFamily="34" charset="0"/>
                <a:cs typeface="Arial" pitchFamily="34" charset="0"/>
                <a:hlinkClick r:id="rId16" action="ppaction://hlinksldjump"/>
              </a:rPr>
              <a:t> АТА</a:t>
            </a:r>
            <a:endParaRPr lang="ru-RU" sz="2400" b="1" dirty="0" smtClean="0">
              <a:latin typeface="Arial" pitchFamily="34" charset="0"/>
              <a:cs typeface="Arial" pitchFamily="34" charset="0"/>
            </a:endParaRPr>
          </a:p>
          <a:p>
            <a:pPr lvl="0" indent="363538">
              <a:buFont typeface="Arial" pitchFamily="34" charset="0"/>
              <a:buChar char="•"/>
            </a:pPr>
            <a:r>
              <a:rPr lang="ru-RU" sz="2400" b="1" dirty="0" smtClean="0">
                <a:latin typeface="Arial" pitchFamily="34" charset="0"/>
                <a:cs typeface="Arial" pitchFamily="34" charset="0"/>
                <a:hlinkClick r:id="rId17" action="ppaction://hlinksldjump"/>
              </a:rPr>
              <a:t>Шина </a:t>
            </a:r>
            <a:r>
              <a:rPr lang="en-US" sz="2400" b="1" dirty="0" smtClean="0">
                <a:latin typeface="Arial" pitchFamily="34" charset="0"/>
                <a:cs typeface="Arial" pitchFamily="34" charset="0"/>
                <a:hlinkClick r:id="rId17" action="ppaction://hlinksldjump"/>
              </a:rPr>
              <a:t>SCSI</a:t>
            </a:r>
            <a:endParaRPr lang="ru-RU" sz="2400" b="1" dirty="0" smtClean="0">
              <a:latin typeface="Arial" pitchFamily="34" charset="0"/>
              <a:cs typeface="Arial" pitchFamily="34" charset="0"/>
            </a:endParaRPr>
          </a:p>
          <a:p>
            <a:pPr lvl="0" indent="363538">
              <a:buFont typeface="Arial" pitchFamily="34" charset="0"/>
              <a:buChar char="•"/>
            </a:pPr>
            <a:r>
              <a:rPr lang="ru-RU" sz="2400" b="1" dirty="0" smtClean="0">
                <a:latin typeface="Arial" pitchFamily="34" charset="0"/>
                <a:cs typeface="Arial" pitchFamily="34" charset="0"/>
                <a:hlinkClick r:id="rId18" action="ppaction://hlinksldjump"/>
              </a:rPr>
              <a:t>Шина </a:t>
            </a:r>
            <a:r>
              <a:rPr lang="en-US" sz="2400" b="1" dirty="0" smtClean="0">
                <a:latin typeface="Arial" pitchFamily="34" charset="0"/>
                <a:cs typeface="Arial" pitchFamily="34" charset="0"/>
                <a:hlinkClick r:id="rId18" action="ppaction://hlinksldjump"/>
              </a:rPr>
              <a:t>Serial Attached SCSI</a:t>
            </a:r>
            <a:endParaRPr lang="ru-RU" sz="2400" b="1" dirty="0" smtClean="0">
              <a:latin typeface="Arial" pitchFamily="34" charset="0"/>
              <a:cs typeface="Arial" pitchFamily="34" charset="0"/>
            </a:endParaRPr>
          </a:p>
          <a:p>
            <a:pPr lvl="0" indent="363538">
              <a:buFont typeface="Arial" pitchFamily="34" charset="0"/>
              <a:buChar char="•"/>
            </a:pPr>
            <a:r>
              <a:rPr lang="ru-RU" sz="2400" b="1" dirty="0" smtClean="0">
                <a:latin typeface="Arial" pitchFamily="34" charset="0"/>
                <a:cs typeface="Arial" pitchFamily="34" charset="0"/>
                <a:hlinkClick r:id="rId19" action="ppaction://hlinksldjump"/>
              </a:rPr>
              <a:t>Интерфейс АСР</a:t>
            </a:r>
            <a:r>
              <a:rPr lang="en-US" sz="2400" b="1" dirty="0" smtClean="0">
                <a:latin typeface="Arial" pitchFamily="34" charset="0"/>
                <a:cs typeface="Arial" pitchFamily="34" charset="0"/>
                <a:hlinkClick r:id="rId19" action="ppaction://hlinksldjump"/>
              </a:rPr>
              <a:t>I</a:t>
            </a:r>
            <a:endParaRPr lang="ru-RU" sz="2400" b="1" dirty="0" smtClean="0">
              <a:latin typeface="Arial" pitchFamily="34" charset="0"/>
              <a:cs typeface="Arial" pitchFamily="34" charset="0"/>
            </a:endParaRPr>
          </a:p>
          <a:p>
            <a:pPr lvl="0" indent="363538">
              <a:buFont typeface="Arial" pitchFamily="34" charset="0"/>
              <a:buChar char="•"/>
            </a:pPr>
            <a:r>
              <a:rPr lang="ru-RU" sz="2400" b="1" dirty="0" smtClean="0">
                <a:latin typeface="Arial" pitchFamily="34" charset="0"/>
                <a:cs typeface="Arial" pitchFamily="34" charset="0"/>
                <a:hlinkClick r:id="rId20" action="ppaction://hlinksldjump"/>
              </a:rPr>
              <a:t>Шина</a:t>
            </a:r>
            <a:r>
              <a:rPr lang="en-US" sz="2400" b="1" dirty="0" smtClean="0">
                <a:latin typeface="Arial" pitchFamily="34" charset="0"/>
                <a:cs typeface="Arial" pitchFamily="34" charset="0"/>
                <a:hlinkClick r:id="rId20" action="ppaction://hlinksldjump"/>
              </a:rPr>
              <a:t> SM</a:t>
            </a:r>
            <a:r>
              <a:rPr lang="ru-RU" sz="2400" b="1" dirty="0" smtClean="0">
                <a:latin typeface="Arial" pitchFamily="34" charset="0"/>
                <a:cs typeface="Arial" pitchFamily="34" charset="0"/>
                <a:hlinkClick r:id="rId20" action="ppaction://hlinksldjump"/>
              </a:rPr>
              <a:t>В</a:t>
            </a:r>
            <a:r>
              <a:rPr lang="en-US" sz="2400" b="1" dirty="0" smtClean="0">
                <a:latin typeface="Arial" pitchFamily="34" charset="0"/>
                <a:cs typeface="Arial" pitchFamily="34" charset="0"/>
                <a:hlinkClick r:id="rId20" action="ppaction://hlinksldjump"/>
              </a:rPr>
              <a:t>us</a:t>
            </a:r>
            <a:endParaRPr lang="ru-RU" sz="2400" b="1" dirty="0" smtClean="0">
              <a:latin typeface="Arial" pitchFamily="34" charset="0"/>
              <a:cs typeface="Arial" pitchFamily="34" charset="0"/>
            </a:endParaRPr>
          </a:p>
          <a:p>
            <a:pPr marR="0" lvl="0" indent="449263" defTabSz="914400" rtl="0" eaLnBrk="1" fontAlgn="auto" latinLnBrk="0" hangingPunct="1">
              <a:lnSpc>
                <a:spcPct val="100000"/>
              </a:lnSpc>
              <a:spcBef>
                <a:spcPct val="20000"/>
              </a:spcBef>
              <a:spcAft>
                <a:spcPts val="0"/>
              </a:spcAft>
              <a:buClrTx/>
              <a:buSzTx/>
              <a:tabLst/>
              <a:defRPr/>
            </a:pPr>
            <a:endParaRPr kumimoji="0" lang="ru-RU"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Презентация\111111\Мать 1.jpg"/>
          <p:cNvPicPr>
            <a:picLocks noChangeAspect="1" noChangeArrowheads="1"/>
          </p:cNvPicPr>
          <p:nvPr/>
        </p:nvPicPr>
        <p:blipFill>
          <a:blip r:embed="rId2" cstate="print"/>
          <a:srcRect/>
          <a:stretch>
            <a:fillRect/>
          </a:stretch>
        </p:blipFill>
        <p:spPr bwMode="auto">
          <a:xfrm>
            <a:off x="0" y="0"/>
            <a:ext cx="9144000" cy="6907136"/>
          </a:xfrm>
          <a:prstGeom prst="rect">
            <a:avLst/>
          </a:prstGeom>
          <a:noFill/>
        </p:spPr>
      </p:pic>
      <p:sp>
        <p:nvSpPr>
          <p:cNvPr id="2" name="Заголовок 1"/>
          <p:cNvSpPr>
            <a:spLocks noGrp="1"/>
          </p:cNvSpPr>
          <p:nvPr>
            <p:ph type="title"/>
          </p:nvPr>
        </p:nvSpPr>
        <p:spPr>
          <a:xfrm>
            <a:off x="0" y="0"/>
            <a:ext cx="9144000" cy="1154098"/>
          </a:xfrm>
        </p:spPr>
        <p:txBody>
          <a:bodyPr>
            <a:noAutofit/>
          </a:bodyPr>
          <a:lstStyle/>
          <a:p>
            <a:r>
              <a:rPr lang="ru-RU" b="1" dirty="0" smtClean="0">
                <a:solidFill>
                  <a:srgbClr val="FF0000"/>
                </a:solidFill>
                <a:effectLst>
                  <a:outerShdw blurRad="38100" dist="38100" dir="2700000" algn="tl">
                    <a:srgbClr val="000000">
                      <a:alpha val="43137"/>
                    </a:srgbClr>
                  </a:outerShdw>
                </a:effectLst>
              </a:rPr>
              <a:t>СИСТЕМНАЯ ШИНА </a:t>
            </a:r>
            <a:r>
              <a:rPr lang="en-US" b="1" dirty="0" smtClean="0">
                <a:solidFill>
                  <a:srgbClr val="FF0000"/>
                </a:solidFill>
                <a:effectLst>
                  <a:outerShdw blurRad="38100" dist="38100" dir="2700000" algn="tl">
                    <a:srgbClr val="000000">
                      <a:alpha val="43137"/>
                    </a:srgbClr>
                  </a:outerShdw>
                </a:effectLst>
              </a:rPr>
              <a:t>GTL</a:t>
            </a:r>
            <a:r>
              <a:rPr lang="ru-RU" b="1" dirty="0" smtClean="0">
                <a:solidFill>
                  <a:srgbClr val="FF0000"/>
                </a:solidFill>
                <a:effectLst>
                  <a:outerShdw blurRad="38100" dist="38100" dir="2700000" algn="tl">
                    <a:srgbClr val="000000">
                      <a:alpha val="43137"/>
                    </a:srgbClr>
                  </a:outerShdw>
                </a:effectLst>
              </a:rPr>
              <a:t/>
            </a:r>
            <a:br>
              <a:rPr lang="ru-RU" b="1" dirty="0" smtClean="0">
                <a:solidFill>
                  <a:srgbClr val="FF0000"/>
                </a:solidFill>
                <a:effectLst>
                  <a:outerShdw blurRad="38100" dist="38100" dir="2700000" algn="tl">
                    <a:srgbClr val="000000">
                      <a:alpha val="43137"/>
                    </a:srgbClr>
                  </a:outerShdw>
                </a:effectLst>
              </a:rPr>
            </a:b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57200" y="714357"/>
            <a:ext cx="8229600" cy="3429024"/>
          </a:xfrm>
        </p:spPr>
        <p:txBody>
          <a:bodyPr>
            <a:normAutofit/>
          </a:bodyPr>
          <a:lstStyle/>
          <a:p>
            <a:pPr marL="0" indent="449263" algn="just">
              <a:buNone/>
            </a:pPr>
            <a:r>
              <a:rPr lang="ru-RU" sz="1800" dirty="0" smtClean="0">
                <a:effectLst>
                  <a:outerShdw blurRad="38100" dist="38100" dir="2700000" algn="tl">
                    <a:srgbClr val="000000">
                      <a:alpha val="43137"/>
                    </a:srgbClr>
                  </a:outerShdw>
                </a:effectLst>
              </a:rPr>
              <a:t>Появление и развитие системной шины неразрывно связано с историей развития архитектуры процессоров компании </a:t>
            </a:r>
            <a:r>
              <a:rPr lang="en-US" sz="1800" dirty="0" smtClean="0">
                <a:effectLst>
                  <a:outerShdw blurRad="38100" dist="38100" dir="2700000" algn="tl">
                    <a:srgbClr val="000000">
                      <a:alpha val="43137"/>
                    </a:srgbClr>
                  </a:outerShdw>
                </a:effectLst>
              </a:rPr>
              <a:t>Intel</a:t>
            </a:r>
            <a:r>
              <a:rPr lang="ru-RU" sz="1800" dirty="0" smtClean="0">
                <a:effectLst>
                  <a:outerShdw blurRad="38100" dist="38100" dir="2700000" algn="tl">
                    <a:srgbClr val="000000">
                      <a:alpha val="43137"/>
                    </a:srgbClr>
                  </a:outerShdw>
                </a:effectLst>
              </a:rPr>
              <a:t>.</a:t>
            </a:r>
          </a:p>
          <a:p>
            <a:pPr marL="0" indent="449263" algn="just">
              <a:buNone/>
            </a:pPr>
            <a:r>
              <a:rPr lang="ru-RU" sz="1800" dirty="0" smtClean="0">
                <a:effectLst>
                  <a:outerShdw blurRad="38100" dist="38100" dir="2700000" algn="tl">
                    <a:srgbClr val="000000">
                      <a:alpha val="43137"/>
                    </a:srgbClr>
                  </a:outerShdw>
                </a:effectLst>
              </a:rPr>
              <a:t>Первые процессоры вообще не имели системной шины, представляя собой «голое» арифметико-логическое устройство. Нынешняя параллельная системная шина </a:t>
            </a:r>
            <a:r>
              <a:rPr lang="en-US" sz="1800" dirty="0" smtClean="0">
                <a:effectLst>
                  <a:outerShdw blurRad="38100" dist="38100" dir="2700000" algn="tl">
                    <a:srgbClr val="000000">
                      <a:alpha val="43137"/>
                    </a:srgbClr>
                  </a:outerShdw>
                </a:effectLst>
              </a:rPr>
              <a:t>GTL </a:t>
            </a:r>
            <a:r>
              <a:rPr lang="ru-RU" sz="1800" dirty="0" smtClean="0">
                <a:effectLst>
                  <a:outerShdw blurRad="38100" dist="38100" dir="2700000" algn="tl">
                    <a:srgbClr val="000000">
                      <a:alpha val="43137"/>
                    </a:srgbClr>
                  </a:outerShdw>
                </a:effectLst>
              </a:rPr>
              <a:t> и ее модификации </a:t>
            </a:r>
            <a:r>
              <a:rPr lang="en-US" sz="1800" dirty="0" smtClean="0">
                <a:effectLst>
                  <a:outerShdw blurRad="38100" dist="38100" dir="2700000" algn="tl">
                    <a:srgbClr val="000000">
                      <a:alpha val="43137"/>
                    </a:srgbClr>
                  </a:outerShdw>
                </a:effectLst>
              </a:rPr>
              <a:t>AGTL </a:t>
            </a:r>
            <a:r>
              <a:rPr lang="ru-RU" sz="1800" dirty="0" smtClean="0">
                <a:effectLst>
                  <a:outerShdw blurRad="38100" dist="38100" dir="2700000" algn="tl">
                    <a:srgbClr val="000000">
                      <a:alpha val="43137"/>
                    </a:srgbClr>
                  </a:outerShdw>
                </a:effectLst>
              </a:rPr>
              <a:t>обслуживает 32-разрядные процессоры архитектуры Р2 – </a:t>
            </a:r>
            <a:r>
              <a:rPr lang="en-US" sz="1800" dirty="0" smtClean="0">
                <a:effectLst>
                  <a:outerShdw blurRad="38100" dist="38100" dir="2700000" algn="tl">
                    <a:srgbClr val="000000">
                      <a:alpha val="43137"/>
                    </a:srgbClr>
                  </a:outerShdw>
                </a:effectLst>
              </a:rPr>
              <a:t>Pentium</a:t>
            </a:r>
            <a:r>
              <a:rPr lang="ru-RU" sz="1800" dirty="0" smtClean="0">
                <a:effectLst>
                  <a:outerShdw blurRad="38100" dist="38100" dir="2700000" algn="tl">
                    <a:srgbClr val="000000">
                      <a:alpha val="43137"/>
                    </a:srgbClr>
                  </a:outerShdw>
                </a:effectLst>
              </a:rPr>
              <a:t>4 (Се</a:t>
            </a:r>
            <a:r>
              <a:rPr lang="en-US" sz="1800" dirty="0" smtClean="0">
                <a:effectLst>
                  <a:outerShdw blurRad="38100" dist="38100" dir="2700000" algn="tl">
                    <a:srgbClr val="000000">
                      <a:alpha val="43137"/>
                    </a:srgbClr>
                  </a:outerShdw>
                </a:effectLst>
              </a:rPr>
              <a:t>l</a:t>
            </a:r>
            <a:r>
              <a:rPr lang="ru-RU" sz="1800" dirty="0" smtClean="0">
                <a:effectLst>
                  <a:outerShdw blurRad="38100" dist="38100" dir="2700000" algn="tl">
                    <a:srgbClr val="000000">
                      <a:alpha val="43137"/>
                    </a:srgbClr>
                  </a:outerShdw>
                </a:effectLst>
              </a:rPr>
              <a:t>е</a:t>
            </a:r>
            <a:r>
              <a:rPr lang="en-US" sz="1800" dirty="0" smtClean="0">
                <a:effectLst>
                  <a:outerShdw blurRad="38100" dist="38100" dir="2700000" algn="tl">
                    <a:srgbClr val="000000">
                      <a:alpha val="43137"/>
                    </a:srgbClr>
                  </a:outerShdw>
                </a:effectLst>
              </a:rPr>
              <a:t>r</a:t>
            </a:r>
            <a:r>
              <a:rPr lang="ru-RU" sz="1800" dirty="0" smtClean="0">
                <a:effectLst>
                  <a:outerShdw blurRad="38100" dist="38100" dir="2700000" algn="tl">
                    <a:srgbClr val="000000">
                      <a:alpha val="43137"/>
                    </a:srgbClr>
                  </a:outerShdw>
                </a:effectLst>
              </a:rPr>
              <a:t>о</a:t>
            </a:r>
            <a:r>
              <a:rPr lang="en-US" sz="1800" dirty="0" smtClean="0">
                <a:effectLst>
                  <a:outerShdw blurRad="38100" dist="38100" dir="2700000" algn="tl">
                    <a:srgbClr val="000000">
                      <a:alpha val="43137"/>
                    </a:srgbClr>
                  </a:outerShdw>
                </a:effectLst>
              </a:rPr>
              <a:t>n</a:t>
            </a:r>
            <a:r>
              <a:rPr lang="ru-RU" sz="1800" dirty="0" smtClean="0">
                <a:effectLst>
                  <a:outerShdw blurRad="38100" dist="38100" dir="2700000" algn="tl">
                    <a:srgbClr val="000000">
                      <a:alpha val="43137"/>
                    </a:srgbClr>
                  </a:outerShdw>
                </a:effectLst>
              </a:rPr>
              <a:t>).</a:t>
            </a:r>
            <a:endParaRPr lang="en-US" sz="1800" dirty="0" smtClean="0">
              <a:effectLst>
                <a:outerShdw blurRad="38100" dist="38100" dir="2700000" algn="tl">
                  <a:srgbClr val="000000">
                    <a:alpha val="43137"/>
                  </a:srgbClr>
                </a:outerShdw>
              </a:effectLst>
            </a:endParaRPr>
          </a:p>
          <a:p>
            <a:pPr marL="0" indent="449263" algn="just">
              <a:buNone/>
            </a:pPr>
            <a:r>
              <a:rPr lang="ru-RU" sz="1800" dirty="0" smtClean="0">
                <a:effectLst>
                  <a:outerShdw blurRad="38100" dist="38100" dir="2700000" algn="tl">
                    <a:srgbClr val="000000">
                      <a:alpha val="43137"/>
                    </a:srgbClr>
                  </a:outerShdw>
                </a:effectLst>
              </a:rPr>
              <a:t>Системная шина связывает собственно процессор и северный мост НМСЛ.</a:t>
            </a:r>
            <a:r>
              <a:rPr lang="en-US" sz="1800" dirty="0" smtClean="0">
                <a:effectLst>
                  <a:outerShdw blurRad="38100" dist="38100" dir="2700000" algn="tl">
                    <a:srgbClr val="000000">
                      <a:alpha val="43137"/>
                    </a:srgbClr>
                  </a:outerShdw>
                </a:effectLst>
              </a:rPr>
              <a:t> </a:t>
            </a:r>
            <a:r>
              <a:rPr lang="ru-RU" sz="1800" dirty="0" smtClean="0">
                <a:effectLst>
                  <a:outerShdw blurRad="38100" dist="38100" dir="2700000" algn="tl">
                    <a:srgbClr val="000000">
                      <a:alpha val="43137"/>
                    </a:srgbClr>
                  </a:outerShdw>
                </a:effectLst>
              </a:rPr>
              <a:t>Входные схемы приемников являются дифференциальными, то есть сигнал воспринимается относительно опорного уровня.</a:t>
            </a:r>
            <a:r>
              <a:rPr lang="en-US" sz="1800" dirty="0" smtClean="0">
                <a:effectLst>
                  <a:outerShdw blurRad="38100" dist="38100" dir="2700000" algn="tl">
                    <a:srgbClr val="000000">
                      <a:alpha val="43137"/>
                    </a:srgbClr>
                  </a:outerShdw>
                </a:effectLst>
              </a:rPr>
              <a:t> </a:t>
            </a:r>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7704" y="4725144"/>
            <a:ext cx="6164472" cy="1484783"/>
          </a:xfrm>
          <a:prstGeom prst="rect">
            <a:avLst/>
          </a:prstGeom>
          <a:noFill/>
          <a:ln w="9525">
            <a:noFill/>
            <a:miter lim="800000"/>
            <a:headEnd/>
            <a:tailEnd/>
          </a:ln>
        </p:spPr>
      </p:pic>
      <p:sp>
        <p:nvSpPr>
          <p:cNvPr id="6145" name="Rectangle 1"/>
          <p:cNvSpPr>
            <a:spLocks noChangeArrowheads="1"/>
          </p:cNvSpPr>
          <p:nvPr/>
        </p:nvSpPr>
        <p:spPr bwMode="auto">
          <a:xfrm>
            <a:off x="3635896" y="6309320"/>
            <a:ext cx="357514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tab pos="596900" algn="l"/>
              </a:tabLst>
            </a:pPr>
            <a:r>
              <a:rPr kumimoji="0" lang="ru-RU" sz="1600" b="1" i="0" u="none" strike="noStrike" cap="none" normalizeH="0" baseline="0" dirty="0" smtClean="0">
                <a:ln>
                  <a:noFill/>
                </a:ln>
                <a:solidFill>
                  <a:srgbClr val="000000"/>
                </a:solidFill>
                <a:effectLst>
                  <a:outerShdw blurRad="38100" dist="38100" dir="2700000" algn="tl">
                    <a:srgbClr val="000000">
                      <a:alpha val="43137"/>
                    </a:srgbClr>
                  </a:outerShdw>
                </a:effectLst>
                <a:latin typeface="+mj-lt"/>
                <a:ea typeface="Times New Roman" pitchFamily="18" charset="0"/>
              </a:rPr>
              <a:t>Электрическая схема шины</a:t>
            </a:r>
            <a:r>
              <a:rPr kumimoji="0" lang="en-US" sz="1600" b="1" i="0" u="none" strike="noStrike" cap="none" normalizeH="0" baseline="0" dirty="0" smtClean="0">
                <a:ln>
                  <a:noFill/>
                </a:ln>
                <a:solidFill>
                  <a:srgbClr val="000000"/>
                </a:solidFill>
                <a:effectLst>
                  <a:outerShdw blurRad="38100" dist="38100" dir="2700000" algn="tl">
                    <a:srgbClr val="000000">
                      <a:alpha val="43137"/>
                    </a:srgbClr>
                  </a:outerShdw>
                </a:effectLst>
                <a:latin typeface="+mj-lt"/>
                <a:ea typeface="Times New Roman" pitchFamily="18" charset="0"/>
              </a:rPr>
              <a:t> GTL+</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
        <p:nvSpPr>
          <p:cNvPr id="6" name="Содержимое 2"/>
          <p:cNvSpPr txBox="1">
            <a:spLocks/>
          </p:cNvSpPr>
          <p:nvPr/>
        </p:nvSpPr>
        <p:spPr>
          <a:xfrm>
            <a:off x="214282" y="3500438"/>
            <a:ext cx="8229600" cy="1400171"/>
          </a:xfrm>
          <a:prstGeom prst="rect">
            <a:avLst/>
          </a:prstGeom>
        </p:spPr>
        <p:txBody>
          <a:bodyPr vert="horz" lIns="91440" tIns="45720" rIns="91440" bIns="45720" rtlCol="0">
            <a:normAutofit/>
          </a:bodyPr>
          <a:lstStyle/>
          <a:p>
            <a:pPr marL="0" marR="0" lvl="0" indent="449263"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В целом системная шина объединяет несколько магистралей: данных, адреса, служебную, питания, в конечном итоге подключенные к разъему процессора. Разрядность шины данных в значительной мере определяет производительность процессора.</a:t>
            </a:r>
            <a:endPar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0" marR="0" lvl="0" indent="4445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Управляющая кнопка: назад 3">
            <a:hlinkClick r:id="rId4"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fade">
                                      <p:cBhvr>
                                        <p:cTn id="7" dur="20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Презентация\111111\Hyper_t.jpg"/>
          <p:cNvPicPr>
            <a:picLocks noChangeAspect="1" noChangeArrowheads="1"/>
          </p:cNvPicPr>
          <p:nvPr/>
        </p:nvPicPr>
        <p:blipFill>
          <a:blip r:embed="rId2" cstate="print"/>
          <a:srcRect/>
          <a:stretch>
            <a:fillRect/>
          </a:stretch>
        </p:blipFill>
        <p:spPr bwMode="auto">
          <a:xfrm>
            <a:off x="0" y="0"/>
            <a:ext cx="9144000" cy="6831823"/>
          </a:xfrm>
          <a:prstGeom prst="rect">
            <a:avLst/>
          </a:prstGeom>
          <a:noFill/>
        </p:spPr>
      </p:pic>
      <p:sp>
        <p:nvSpPr>
          <p:cNvPr id="2" name="Заголовок 1"/>
          <p:cNvSpPr>
            <a:spLocks noGrp="1"/>
          </p:cNvSpPr>
          <p:nvPr>
            <p:ph type="title"/>
          </p:nvPr>
        </p:nvSpPr>
        <p:spPr>
          <a:xfrm>
            <a:off x="0" y="0"/>
            <a:ext cx="9144000" cy="785794"/>
          </a:xfrm>
        </p:spPr>
        <p:txBody>
          <a:bodyPr>
            <a:normAutofit/>
          </a:bodyPr>
          <a:lstStyle/>
          <a:p>
            <a:r>
              <a:rPr lang="ru-RU" b="1" dirty="0" smtClean="0">
                <a:solidFill>
                  <a:srgbClr val="FF0000"/>
                </a:solidFill>
                <a:effectLst>
                  <a:outerShdw blurRad="38100" dist="38100" dir="2700000" algn="tl">
                    <a:srgbClr val="000000">
                      <a:alpha val="43137"/>
                    </a:srgbClr>
                  </a:outerShdw>
                </a:effectLst>
              </a:rPr>
              <a:t>ШИНА Н</a:t>
            </a:r>
            <a:r>
              <a:rPr lang="en-US" b="1" dirty="0" smtClean="0">
                <a:solidFill>
                  <a:srgbClr val="FF0000"/>
                </a:solidFill>
                <a:effectLst>
                  <a:outerShdw blurRad="38100" dist="38100" dir="2700000" algn="tl">
                    <a:srgbClr val="000000">
                      <a:alpha val="43137"/>
                    </a:srgbClr>
                  </a:outerShdw>
                </a:effectLst>
              </a:rPr>
              <a:t>Y</a:t>
            </a:r>
            <a:r>
              <a:rPr lang="ru-RU" b="1" dirty="0" smtClean="0">
                <a:solidFill>
                  <a:srgbClr val="FF0000"/>
                </a:solidFill>
                <a:effectLst>
                  <a:outerShdw blurRad="38100" dist="38100" dir="2700000" algn="tl">
                    <a:srgbClr val="000000">
                      <a:alpha val="43137"/>
                    </a:srgbClr>
                  </a:outerShdw>
                </a:effectLst>
              </a:rPr>
              <a:t>РЕ</a:t>
            </a:r>
            <a:r>
              <a:rPr lang="en-US" b="1" dirty="0" smtClean="0">
                <a:solidFill>
                  <a:srgbClr val="FF0000"/>
                </a:solidFill>
                <a:effectLst>
                  <a:outerShdw blurRad="38100" dist="38100" dir="2700000" algn="tl">
                    <a:srgbClr val="000000">
                      <a:alpha val="43137"/>
                    </a:srgbClr>
                  </a:outerShdw>
                </a:effectLst>
              </a:rPr>
              <a:t>R</a:t>
            </a:r>
            <a:r>
              <a:rPr lang="ru-RU" b="1" dirty="0" smtClean="0">
                <a:solidFill>
                  <a:srgbClr val="FF0000"/>
                </a:solidFill>
                <a:effectLst>
                  <a:outerShdw blurRad="38100" dist="38100" dir="2700000" algn="tl">
                    <a:srgbClr val="000000">
                      <a:alpha val="43137"/>
                    </a:srgbClr>
                  </a:outerShdw>
                </a:effectLst>
              </a:rPr>
              <a:t>Т</a:t>
            </a:r>
            <a:r>
              <a:rPr lang="en-US" b="1" dirty="0" smtClean="0">
                <a:solidFill>
                  <a:srgbClr val="FF0000"/>
                </a:solidFill>
                <a:effectLst>
                  <a:outerShdw blurRad="38100" dist="38100" dir="2700000" algn="tl">
                    <a:srgbClr val="000000">
                      <a:alpha val="43137"/>
                    </a:srgbClr>
                  </a:outerShdw>
                </a:effectLst>
              </a:rPr>
              <a:t>R</a:t>
            </a:r>
            <a:r>
              <a:rPr lang="ru-RU" b="1" dirty="0" smtClean="0">
                <a:solidFill>
                  <a:srgbClr val="FF0000"/>
                </a:solidFill>
                <a:effectLst>
                  <a:outerShdw blurRad="38100" dist="38100" dir="2700000" algn="tl">
                    <a:srgbClr val="000000">
                      <a:alpha val="43137"/>
                    </a:srgbClr>
                  </a:outerShdw>
                </a:effectLst>
              </a:rPr>
              <a:t>А</a:t>
            </a:r>
            <a:r>
              <a:rPr lang="en-US" b="1" dirty="0" smtClean="0">
                <a:solidFill>
                  <a:srgbClr val="FF0000"/>
                </a:solidFill>
                <a:effectLst>
                  <a:outerShdw blurRad="38100" dist="38100" dir="2700000" algn="tl">
                    <a:srgbClr val="000000">
                      <a:alpha val="43137"/>
                    </a:srgbClr>
                  </a:outerShdw>
                </a:effectLst>
              </a:rPr>
              <a:t>NSPORT</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642918"/>
            <a:ext cx="8319868" cy="3500462"/>
          </a:xfrm>
        </p:spPr>
        <p:txBody>
          <a:bodyPr>
            <a:noAutofit/>
          </a:bodyPr>
          <a:lstStyle/>
          <a:p>
            <a:pPr marL="0" indent="441325" algn="just">
              <a:spcBef>
                <a:spcPts val="0"/>
              </a:spcBef>
              <a:buNone/>
            </a:pPr>
            <a:r>
              <a:rPr lang="ru-RU" sz="1800" b="1" dirty="0" smtClean="0">
                <a:effectLst>
                  <a:outerShdw blurRad="38100" dist="38100" dir="2700000" algn="tl">
                    <a:srgbClr val="000000">
                      <a:alpha val="43137"/>
                    </a:srgbClr>
                  </a:outerShdw>
                </a:effectLst>
                <a:latin typeface="Arial" pitchFamily="34" charset="0"/>
                <a:cs typeface="Arial" pitchFamily="34" charset="0"/>
              </a:rPr>
              <a:t>Высокоскоростной последовательный интерфейс </a:t>
            </a:r>
            <a:r>
              <a:rPr lang="ru-RU" sz="1800" b="1" i="1" dirty="0" smtClean="0">
                <a:effectLst>
                  <a:outerShdw blurRad="38100" dist="38100" dir="2700000" algn="tl">
                    <a:srgbClr val="000000">
                      <a:alpha val="43137"/>
                    </a:srgbClr>
                  </a:outerShdw>
                </a:effectLst>
                <a:latin typeface="Arial" pitchFamily="34" charset="0"/>
                <a:cs typeface="Arial" pitchFamily="34" charset="0"/>
              </a:rPr>
              <a:t>Н</a:t>
            </a:r>
            <a:r>
              <a:rPr lang="en-US" sz="1800" b="1" i="1" dirty="0" smtClean="0">
                <a:effectLst>
                  <a:outerShdw blurRad="38100" dist="38100" dir="2700000" algn="tl">
                    <a:srgbClr val="000000">
                      <a:alpha val="43137"/>
                    </a:srgbClr>
                  </a:outerShdw>
                </a:effectLst>
                <a:latin typeface="Arial" pitchFamily="34" charset="0"/>
                <a:cs typeface="Arial" pitchFamily="34" charset="0"/>
              </a:rPr>
              <a:t>y</a:t>
            </a:r>
            <a:r>
              <a:rPr lang="ru-RU" sz="1800" b="1" i="1" dirty="0" smtClean="0">
                <a:effectLst>
                  <a:outerShdw blurRad="38100" dist="38100" dir="2700000" algn="tl">
                    <a:srgbClr val="000000">
                      <a:alpha val="43137"/>
                    </a:srgbClr>
                  </a:outerShdw>
                </a:effectLst>
                <a:latin typeface="Arial" pitchFamily="34" charset="0"/>
                <a:cs typeface="Arial" pitchFamily="34" charset="0"/>
              </a:rPr>
              <a:t>ре</a:t>
            </a:r>
            <a:r>
              <a:rPr lang="en-US" sz="1800" b="1" i="1" dirty="0" smtClean="0">
                <a:effectLst>
                  <a:outerShdw blurRad="38100" dist="38100" dir="2700000" algn="tl">
                    <a:srgbClr val="000000">
                      <a:alpha val="43137"/>
                    </a:srgbClr>
                  </a:outerShdw>
                </a:effectLst>
                <a:latin typeface="Arial" pitchFamily="34" charset="0"/>
                <a:cs typeface="Arial" pitchFamily="34" charset="0"/>
              </a:rPr>
              <a:t>r</a:t>
            </a:r>
            <a:r>
              <a:rPr lang="ru-RU" sz="1800" b="1" i="1" dirty="0" smtClean="0">
                <a:effectLst>
                  <a:outerShdw blurRad="38100" dist="38100" dir="2700000" algn="tl">
                    <a:srgbClr val="000000">
                      <a:alpha val="43137"/>
                    </a:srgbClr>
                  </a:outerShdw>
                </a:effectLst>
                <a:latin typeface="Arial" pitchFamily="34" charset="0"/>
                <a:cs typeface="Arial" pitchFamily="34" charset="0"/>
              </a:rPr>
              <a:t>Т</a:t>
            </a:r>
            <a:r>
              <a:rPr lang="en-US" sz="1800" b="1" i="1" dirty="0" smtClean="0">
                <a:effectLst>
                  <a:outerShdw blurRad="38100" dist="38100" dir="2700000" algn="tl">
                    <a:srgbClr val="000000">
                      <a:alpha val="43137"/>
                    </a:srgbClr>
                  </a:outerShdw>
                </a:effectLst>
                <a:latin typeface="Arial" pitchFamily="34" charset="0"/>
                <a:cs typeface="Arial" pitchFamily="34" charset="0"/>
              </a:rPr>
              <a:t>r</a:t>
            </a:r>
            <a:r>
              <a:rPr lang="ru-RU" sz="1800" b="1" i="1" dirty="0" smtClean="0">
                <a:effectLst>
                  <a:outerShdw blurRad="38100" dist="38100" dir="2700000" algn="tl">
                    <a:srgbClr val="000000">
                      <a:alpha val="43137"/>
                    </a:srgbClr>
                  </a:outerShdw>
                </a:effectLst>
                <a:latin typeface="Arial" pitchFamily="34" charset="0"/>
                <a:cs typeface="Arial" pitchFamily="34" charset="0"/>
              </a:rPr>
              <a:t>а</a:t>
            </a:r>
            <a:r>
              <a:rPr lang="en-US" sz="1800" b="1" i="1" dirty="0" err="1" smtClean="0">
                <a:effectLst>
                  <a:outerShdw blurRad="38100" dist="38100" dir="2700000" algn="tl">
                    <a:srgbClr val="000000">
                      <a:alpha val="43137"/>
                    </a:srgbClr>
                  </a:outerShdw>
                </a:effectLst>
                <a:latin typeface="Arial" pitchFamily="34" charset="0"/>
                <a:cs typeface="Arial" pitchFamily="34" charset="0"/>
              </a:rPr>
              <a:t>nsport</a:t>
            </a:r>
            <a:r>
              <a:rPr lang="ru-RU" sz="1800" b="1" dirty="0" smtClean="0">
                <a:effectLst>
                  <a:outerShdw blurRad="38100" dist="38100" dir="2700000" algn="tl">
                    <a:srgbClr val="000000">
                      <a:alpha val="43137"/>
                    </a:srgbClr>
                  </a:outerShdw>
                </a:effectLst>
                <a:latin typeface="Arial" pitchFamily="34" charset="0"/>
                <a:cs typeface="Arial" pitchFamily="34" charset="0"/>
              </a:rPr>
              <a:t> предназначен для использования в качестве внутренней шины персонального компьютера, в том числе для соединения процессоров с прочими компо­нентами, то есть в качестве системной шины.</a:t>
            </a:r>
            <a:endParaRPr lang="en-US" sz="1800" b="1" dirty="0" smtClean="0">
              <a:effectLst>
                <a:outerShdw blurRad="38100" dist="38100" dir="2700000" algn="tl">
                  <a:srgbClr val="000000">
                    <a:alpha val="43137"/>
                  </a:srgbClr>
                </a:outerShdw>
              </a:effectLst>
              <a:latin typeface="Arial" pitchFamily="34" charset="0"/>
              <a:cs typeface="Arial" pitchFamily="34" charset="0"/>
            </a:endParaRPr>
          </a:p>
          <a:p>
            <a:pPr marL="0" indent="441325" algn="just">
              <a:spcBef>
                <a:spcPts val="0"/>
              </a:spcBef>
              <a:buNone/>
            </a:pPr>
            <a:r>
              <a:rPr lang="ru-RU" sz="1800" b="1" dirty="0" err="1" smtClean="0">
                <a:effectLst>
                  <a:outerShdw blurRad="38100" dist="38100" dir="2700000" algn="tl">
                    <a:srgbClr val="000000">
                      <a:alpha val="43137"/>
                    </a:srgbClr>
                  </a:outerShdw>
                </a:effectLst>
                <a:latin typeface="Arial" pitchFamily="34" charset="0"/>
                <a:cs typeface="Arial" pitchFamily="34" charset="0"/>
              </a:rPr>
              <a:t>HyperTransport</a:t>
            </a:r>
            <a:r>
              <a:rPr lang="ru-RU" sz="1800" b="1" dirty="0" smtClean="0">
                <a:effectLst>
                  <a:outerShdw blurRad="38100" dist="38100" dir="2700000" algn="tl">
                    <a:srgbClr val="000000">
                      <a:alpha val="43137"/>
                    </a:srgbClr>
                  </a:outerShdw>
                </a:effectLst>
                <a:latin typeface="Arial" pitchFamily="34" charset="0"/>
                <a:cs typeface="Arial" pitchFamily="34" charset="0"/>
              </a:rPr>
              <a:t> работает на частотах от 200 </a:t>
            </a:r>
            <a:r>
              <a:rPr lang="ru-RU" sz="1800" b="1" u="sng" dirty="0" smtClean="0">
                <a:effectLst>
                  <a:outerShdw blurRad="38100" dist="38100" dir="2700000" algn="tl">
                    <a:srgbClr val="000000">
                      <a:alpha val="43137"/>
                    </a:srgbClr>
                  </a:outerShdw>
                </a:effectLst>
                <a:latin typeface="Arial" pitchFamily="34" charset="0"/>
                <a:cs typeface="Arial" pitchFamily="34" charset="0"/>
              </a:rPr>
              <a:t>МГц</a:t>
            </a:r>
            <a:r>
              <a:rPr lang="ru-RU" sz="1800" b="1" dirty="0" smtClean="0">
                <a:effectLst>
                  <a:outerShdw blurRad="38100" dist="38100" dir="2700000" algn="tl">
                    <a:srgbClr val="000000">
                      <a:alpha val="43137"/>
                    </a:srgbClr>
                  </a:outerShdw>
                </a:effectLst>
                <a:latin typeface="Arial" pitchFamily="34" charset="0"/>
                <a:cs typeface="Arial" pitchFamily="34" charset="0"/>
              </a:rPr>
              <a:t> до 3,2 </a:t>
            </a:r>
            <a:r>
              <a:rPr lang="ru-RU" sz="1800" b="1" u="sng" dirty="0" smtClean="0">
                <a:effectLst>
                  <a:outerShdw blurRad="38100" dist="38100" dir="2700000" algn="tl">
                    <a:srgbClr val="000000">
                      <a:alpha val="43137"/>
                    </a:srgbClr>
                  </a:outerShdw>
                </a:effectLst>
                <a:latin typeface="Arial" pitchFamily="34" charset="0"/>
                <a:cs typeface="Arial" pitchFamily="34" charset="0"/>
              </a:rPr>
              <a:t>ГГц</a:t>
            </a:r>
            <a:r>
              <a:rPr lang="ru-RU" sz="1800" b="1" dirty="0" smtClean="0">
                <a:effectLst>
                  <a:outerShdw blurRad="38100" dist="38100" dir="2700000" algn="tl">
                    <a:srgbClr val="000000">
                      <a:alpha val="43137"/>
                    </a:srgbClr>
                  </a:outerShdw>
                </a:effectLst>
                <a:latin typeface="Arial" pitchFamily="34" charset="0"/>
                <a:cs typeface="Arial" pitchFamily="34" charset="0"/>
              </a:rPr>
              <a:t>. Кроме того, она использует DDR, что означает, что данные посылаются как по переднему, так и по заднему фронтам сигнала синхронизации, что позволяет осуществлять до 5200 миллионов посылок в секунду при частоте сигнала синхронизации 2,6 ГГц; частота сигнала синхронизации настраивается автоматически.</a:t>
            </a:r>
          </a:p>
          <a:p>
            <a:pPr marL="0" indent="441325" algn="just">
              <a:spcBef>
                <a:spcPts val="0"/>
              </a:spcBef>
              <a:buNone/>
            </a:pPr>
            <a:r>
              <a:rPr lang="ru-RU" sz="1800" b="1" dirty="0" err="1" smtClean="0">
                <a:effectLst>
                  <a:outerShdw blurRad="38100" dist="38100" dir="2700000" algn="tl">
                    <a:srgbClr val="000000">
                      <a:alpha val="43137"/>
                    </a:srgbClr>
                  </a:outerShdw>
                </a:effectLst>
                <a:latin typeface="Arial" pitchFamily="34" charset="0"/>
                <a:cs typeface="Arial" pitchFamily="34" charset="0"/>
              </a:rPr>
              <a:t>HyperTransport</a:t>
            </a:r>
            <a:r>
              <a:rPr lang="ru-RU" sz="1800" b="1" dirty="0" smtClean="0">
                <a:effectLst>
                  <a:outerShdw blurRad="38100" dist="38100" dir="2700000" algn="tl">
                    <a:srgbClr val="000000">
                      <a:alpha val="43137"/>
                    </a:srgbClr>
                  </a:outerShdw>
                </a:effectLst>
                <a:latin typeface="Arial" pitchFamily="34" charset="0"/>
                <a:cs typeface="Arial" pitchFamily="34" charset="0"/>
              </a:rPr>
              <a:t> поддерживает автоматическое определение ширины шины, от 2-х битных линий до 32-х битных линий. Полноразмерная, </a:t>
            </a:r>
            <a:r>
              <a:rPr lang="ru-RU" sz="1800" b="1" dirty="0" err="1" smtClean="0">
                <a:effectLst>
                  <a:outerShdw blurRad="38100" dist="38100" dir="2700000" algn="tl">
                    <a:srgbClr val="000000">
                      <a:alpha val="43137"/>
                    </a:srgbClr>
                  </a:outerShdw>
                </a:effectLst>
                <a:latin typeface="Arial" pitchFamily="34" charset="0"/>
                <a:cs typeface="Arial" pitchFamily="34" charset="0"/>
              </a:rPr>
              <a:t>полноскоростная</a:t>
            </a:r>
            <a:r>
              <a:rPr lang="ru-RU" sz="1800" b="1" dirty="0" smtClean="0">
                <a:effectLst>
                  <a:outerShdw blurRad="38100" dist="38100" dir="2700000" algn="tl">
                    <a:srgbClr val="000000">
                      <a:alpha val="43137"/>
                    </a:srgbClr>
                  </a:outerShdw>
                </a:effectLst>
                <a:latin typeface="Arial" pitchFamily="34" charset="0"/>
                <a:cs typeface="Arial" pitchFamily="34" charset="0"/>
              </a:rPr>
              <a:t>, 32-х битная шина в двунаправленном режиме способна обеспечить пропускную способность до 41600 МБ/с, являясь, таким образом, самой быстрой шиной среди себе подобных. </a:t>
            </a:r>
            <a:endParaRPr lang="ru-RU" sz="1800" b="1" dirty="0" smtClean="0">
              <a:effectLst>
                <a:outerShdw blurRad="38100" dist="38100" dir="2700000" algn="tl">
                  <a:srgbClr val="000000">
                    <a:alpha val="43137"/>
                  </a:srgbClr>
                </a:outerShdw>
              </a:effectLst>
            </a:endParaRPr>
          </a:p>
          <a:p>
            <a:pPr>
              <a:buNone/>
            </a:pPr>
            <a:endParaRPr lang="ru-RU" sz="1800" b="1" dirty="0">
              <a:effectLst>
                <a:outerShdw blurRad="38100" dist="38100" dir="2700000" algn="tl">
                  <a:srgbClr val="000000">
                    <a:alpha val="43137"/>
                  </a:srgbClr>
                </a:outerShdw>
              </a:effectLst>
            </a:endParaRPr>
          </a:p>
        </p:txBody>
      </p:sp>
      <p:pic>
        <p:nvPicPr>
          <p:cNvPr id="4" name="Picture 2" descr="http://content.hwigroup.net/images/news/hypertranspor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623456" y="5085184"/>
            <a:ext cx="4520544" cy="154461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Управляющая кнопка: назад 5">
            <a:hlinkClick r:id="rId4"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Презентация\111111\Isa1a.jpg"/>
          <p:cNvPicPr>
            <a:picLocks noChangeAspect="1" noChangeArrowheads="1"/>
          </p:cNvPicPr>
          <p:nvPr/>
        </p:nvPicPr>
        <p:blipFill>
          <a:blip r:embed="rId2" cstate="print"/>
          <a:srcRect/>
          <a:stretch>
            <a:fillRect/>
          </a:stretch>
        </p:blipFill>
        <p:spPr bwMode="auto">
          <a:xfrm>
            <a:off x="0" y="0"/>
            <a:ext cx="9113293" cy="6858000"/>
          </a:xfrm>
          <a:prstGeom prst="rect">
            <a:avLst/>
          </a:prstGeom>
          <a:noFill/>
        </p:spPr>
      </p:pic>
      <p:sp>
        <p:nvSpPr>
          <p:cNvPr id="2" name="Заголовок 1"/>
          <p:cNvSpPr>
            <a:spLocks noGrp="1"/>
          </p:cNvSpPr>
          <p:nvPr>
            <p:ph type="title"/>
          </p:nvPr>
        </p:nvSpPr>
        <p:spPr>
          <a:xfrm>
            <a:off x="0" y="0"/>
            <a:ext cx="9144000" cy="1417638"/>
          </a:xfrm>
        </p:spPr>
        <p:txBody>
          <a:bodyPr>
            <a:noAutofit/>
          </a:bodyPr>
          <a:lstStyle/>
          <a:p>
            <a:r>
              <a:rPr lang="ru-RU" b="1" dirty="0" smtClean="0">
                <a:solidFill>
                  <a:srgbClr val="FF0000"/>
                </a:solidFill>
                <a:effectLst>
                  <a:outerShdw blurRad="38100" dist="38100" dir="2700000" algn="tl">
                    <a:srgbClr val="000000">
                      <a:alpha val="43137"/>
                    </a:srgbClr>
                  </a:outerShdw>
                </a:effectLst>
              </a:rPr>
              <a:t>ШИНА ISA/ЕISA </a:t>
            </a:r>
            <a:br>
              <a:rPr lang="ru-RU" b="1" dirty="0" smtClean="0">
                <a:solidFill>
                  <a:srgbClr val="FF0000"/>
                </a:solidFill>
                <a:effectLst>
                  <a:outerShdw blurRad="38100" dist="38100" dir="2700000" algn="tl">
                    <a:srgbClr val="000000">
                      <a:alpha val="43137"/>
                    </a:srgbClr>
                  </a:outerShdw>
                </a:effectLst>
              </a:rPr>
            </a:br>
            <a:endParaRPr lang="ru-RU" b="1"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428596" y="751344"/>
            <a:ext cx="8286808" cy="3785652"/>
          </a:xfrm>
          <a:prstGeom prst="rect">
            <a:avLst/>
          </a:prstGeom>
        </p:spPr>
        <p:txBody>
          <a:bodyPr wrap="square">
            <a:spAutoFit/>
          </a:bodyPr>
          <a:lstStyle/>
          <a:p>
            <a:pPr indent="268288" algn="just"/>
            <a:r>
              <a:rPr lang="ru-RU" sz="2000" b="1" dirty="0" smtClean="0">
                <a:effectLst>
                  <a:outerShdw blurRad="38100" dist="38100" dir="2700000" algn="tl">
                    <a:srgbClr val="000000">
                      <a:alpha val="43137"/>
                    </a:srgbClr>
                  </a:outerShdw>
                </a:effectLst>
                <a:latin typeface="Arial" pitchFamily="34" charset="0"/>
                <a:cs typeface="Arial" pitchFamily="34" charset="0"/>
              </a:rPr>
              <a:t>ISA</a:t>
            </a:r>
            <a:r>
              <a:rPr lang="ru-RU" sz="2000" dirty="0" smtClean="0">
                <a:effectLst>
                  <a:outerShdw blurRad="38100" dist="38100" dir="2700000" algn="tl">
                    <a:srgbClr val="000000">
                      <a:alpha val="43137"/>
                    </a:srgbClr>
                  </a:outerShdw>
                </a:effectLst>
                <a:latin typeface="Arial" pitchFamily="34" charset="0"/>
                <a:cs typeface="Arial" pitchFamily="34" charset="0"/>
              </a:rPr>
              <a:t> (от англ. </a:t>
            </a:r>
            <a:r>
              <a:rPr lang="ru-RU" sz="2000" i="1" dirty="0" err="1" smtClean="0">
                <a:effectLst>
                  <a:outerShdw blurRad="38100" dist="38100" dir="2700000" algn="tl">
                    <a:srgbClr val="000000">
                      <a:alpha val="43137"/>
                    </a:srgbClr>
                  </a:outerShdw>
                </a:effectLst>
                <a:latin typeface="Arial" pitchFamily="34" charset="0"/>
                <a:cs typeface="Arial" pitchFamily="34" charset="0"/>
              </a:rPr>
              <a:t>Industry</a:t>
            </a:r>
            <a:r>
              <a:rPr lang="ru-RU" sz="2000" i="1" dirty="0" smtClean="0">
                <a:effectLst>
                  <a:outerShdw blurRad="38100" dist="38100" dir="2700000" algn="tl">
                    <a:srgbClr val="000000">
                      <a:alpha val="43137"/>
                    </a:srgbClr>
                  </a:outerShdw>
                </a:effectLst>
                <a:latin typeface="Arial" pitchFamily="34" charset="0"/>
                <a:cs typeface="Arial" pitchFamily="34" charset="0"/>
              </a:rPr>
              <a:t> </a:t>
            </a:r>
            <a:r>
              <a:rPr lang="ru-RU" sz="2000" i="1" dirty="0" err="1" smtClean="0">
                <a:effectLst>
                  <a:outerShdw blurRad="38100" dist="38100" dir="2700000" algn="tl">
                    <a:srgbClr val="000000">
                      <a:alpha val="43137"/>
                    </a:srgbClr>
                  </a:outerShdw>
                </a:effectLst>
                <a:latin typeface="Arial" pitchFamily="34" charset="0"/>
                <a:cs typeface="Arial" pitchFamily="34" charset="0"/>
              </a:rPr>
              <a:t>Standard</a:t>
            </a:r>
            <a:r>
              <a:rPr lang="ru-RU" sz="2000" i="1" dirty="0" smtClean="0">
                <a:effectLst>
                  <a:outerShdw blurRad="38100" dist="38100" dir="2700000" algn="tl">
                    <a:srgbClr val="000000">
                      <a:alpha val="43137"/>
                    </a:srgbClr>
                  </a:outerShdw>
                </a:effectLst>
                <a:latin typeface="Arial" pitchFamily="34" charset="0"/>
                <a:cs typeface="Arial" pitchFamily="34" charset="0"/>
              </a:rPr>
              <a:t> </a:t>
            </a:r>
            <a:r>
              <a:rPr lang="ru-RU" sz="2000" i="1" dirty="0" err="1" smtClean="0">
                <a:effectLst>
                  <a:outerShdw blurRad="38100" dist="38100" dir="2700000" algn="tl">
                    <a:srgbClr val="000000">
                      <a:alpha val="43137"/>
                    </a:srgbClr>
                  </a:outerShdw>
                </a:effectLst>
                <a:latin typeface="Arial" pitchFamily="34" charset="0"/>
                <a:cs typeface="Arial" pitchFamily="34" charset="0"/>
              </a:rPr>
              <a:t>Architecture</a:t>
            </a:r>
            <a:r>
              <a:rPr lang="ru-RU" sz="2000" i="1" dirty="0" smtClean="0">
                <a:effectLst>
                  <a:outerShdw blurRad="38100" dist="38100" dir="2700000" algn="tl">
                    <a:srgbClr val="000000">
                      <a:alpha val="43137"/>
                    </a:srgbClr>
                  </a:outerShdw>
                </a:effectLst>
                <a:latin typeface="Arial" pitchFamily="34" charset="0"/>
                <a:cs typeface="Arial" pitchFamily="34" charset="0"/>
              </a:rPr>
              <a:t>, ISA </a:t>
            </a:r>
            <a:r>
              <a:rPr lang="ru-RU" sz="2000" i="1" dirty="0" err="1" smtClean="0">
                <a:effectLst>
                  <a:outerShdw blurRad="38100" dist="38100" dir="2700000" algn="tl">
                    <a:srgbClr val="000000">
                      <a:alpha val="43137"/>
                    </a:srgbClr>
                  </a:outerShdw>
                </a:effectLst>
                <a:latin typeface="Arial" pitchFamily="34" charset="0"/>
                <a:cs typeface="Arial" pitchFamily="34" charset="0"/>
              </a:rPr>
              <a:t>bus</a:t>
            </a:r>
            <a:r>
              <a:rPr lang="ru-RU" sz="2000" dirty="0" smtClean="0">
                <a:effectLst>
                  <a:outerShdw blurRad="38100" dist="38100" dir="2700000" algn="tl">
                    <a:srgbClr val="000000">
                      <a:alpha val="43137"/>
                    </a:srgbClr>
                  </a:outerShdw>
                </a:effectLst>
                <a:latin typeface="Arial" pitchFamily="34" charset="0"/>
                <a:cs typeface="Arial" pitchFamily="34" charset="0"/>
              </a:rPr>
              <a:t>, произносится как </a:t>
            </a:r>
            <a:r>
              <a:rPr lang="ru-RU" sz="2000" i="1" dirty="0" err="1" smtClean="0">
                <a:effectLst>
                  <a:outerShdw blurRad="38100" dist="38100" dir="2700000" algn="tl">
                    <a:srgbClr val="000000">
                      <a:alpha val="43137"/>
                    </a:srgbClr>
                  </a:outerShdw>
                </a:effectLst>
                <a:latin typeface="Arial" pitchFamily="34" charset="0"/>
                <a:cs typeface="Arial" pitchFamily="34" charset="0"/>
              </a:rPr>
              <a:t>ай-сэй</a:t>
            </a:r>
            <a:r>
              <a:rPr lang="ru-RU" sz="2000" dirty="0" smtClean="0">
                <a:effectLst>
                  <a:outerShdw blurRad="38100" dist="38100" dir="2700000" algn="tl">
                    <a:srgbClr val="000000">
                      <a:alpha val="43137"/>
                    </a:srgbClr>
                  </a:outerShdw>
                </a:effectLst>
                <a:latin typeface="Arial" pitchFamily="34" charset="0"/>
                <a:cs typeface="Arial" pitchFamily="34" charset="0"/>
              </a:rPr>
              <a:t>) — 8-ми или 16-ти разрядная шина ввода/вывода IBM PC-совместимых компьютеров. Служит для подключения плат расширения стандарта ISA. Конструктивно выполняется в виде 62-х или 98-контактного разъёма на материнской плате.</a:t>
            </a:r>
          </a:p>
          <a:p>
            <a:pPr indent="268288" algn="just"/>
            <a:r>
              <a:rPr lang="ru-RU" sz="2000" dirty="0" smtClean="0">
                <a:effectLst>
                  <a:outerShdw blurRad="38100" dist="38100" dir="2700000" algn="tl">
                    <a:srgbClr val="000000">
                      <a:alpha val="43137"/>
                    </a:srgbClr>
                  </a:outerShdw>
                </a:effectLst>
                <a:latin typeface="Arial" pitchFamily="34" charset="0"/>
                <a:cs typeface="Arial" pitchFamily="34" charset="0"/>
              </a:rPr>
              <a:t>С появлением материнских плат формата ATX шина ISA перестала широко использоваться в компьютерах, хотя встречаются ATX-платы с </a:t>
            </a:r>
            <a:r>
              <a:rPr lang="ru-RU" sz="2000" i="1" dirty="0" smtClean="0">
                <a:effectLst>
                  <a:outerShdw blurRad="38100" dist="38100" dir="2700000" algn="tl">
                    <a:srgbClr val="000000">
                      <a:alpha val="43137"/>
                    </a:srgbClr>
                  </a:outerShdw>
                </a:effectLst>
                <a:latin typeface="Arial" pitchFamily="34" charset="0"/>
                <a:cs typeface="Arial" pitchFamily="34" charset="0"/>
              </a:rPr>
              <a:t>AGP 4x, 6 PCI и одним (или двумя) портами ISA</a:t>
            </a:r>
            <a:r>
              <a:rPr lang="ru-RU" sz="2000" dirty="0" smtClean="0">
                <a:effectLst>
                  <a:outerShdw blurRad="38100" dist="38100" dir="2700000" algn="tl">
                    <a:srgbClr val="000000">
                      <a:alpha val="43137"/>
                    </a:srgbClr>
                  </a:outerShdw>
                </a:effectLst>
                <a:latin typeface="Arial" pitchFamily="34" charset="0"/>
                <a:cs typeface="Arial" pitchFamily="34" charset="0"/>
              </a:rPr>
              <a:t>. Но пока её ещё можно встретить в старых AT-компьютерах, а также в промышленных компьютерах.</a:t>
            </a:r>
          </a:p>
          <a:p>
            <a:pPr indent="268288" algn="just"/>
            <a:r>
              <a:rPr lang="ru-RU" sz="2000" dirty="0" smtClean="0">
                <a:effectLst>
                  <a:outerShdw blurRad="38100" dist="38100" dir="2700000" algn="tl">
                    <a:srgbClr val="000000">
                      <a:alpha val="43137"/>
                    </a:srgbClr>
                  </a:outerShdw>
                </a:effectLst>
                <a:latin typeface="Arial" pitchFamily="34" charset="0"/>
                <a:cs typeface="Arial" pitchFamily="34" charset="0"/>
              </a:rPr>
              <a:t>Для встроенных систем существует вариант компоновки шины ISA, отличающийся применяемыми разъёмами — шина PC/104.</a:t>
            </a:r>
            <a:endParaRPr lang="ru-RU" sz="2000" dirty="0">
              <a:effectLst>
                <a:outerShdw blurRad="38100" dist="38100" dir="2700000" algn="tl">
                  <a:srgbClr val="000000">
                    <a:alpha val="43137"/>
                  </a:srgbClr>
                </a:outerShdw>
              </a:effectLst>
              <a:latin typeface="Arial" pitchFamily="34" charset="0"/>
              <a:cs typeface="Arial" pitchFamily="34" charset="0"/>
            </a:endParaRPr>
          </a:p>
        </p:txBody>
      </p:sp>
      <p:pic>
        <p:nvPicPr>
          <p:cNvPr id="2050" name="Picture 2" descr="http://upload.wikimedia.org/wikipedia/commons/7/7d/Bussysteme_Extended_ISA_32Bit,_ISA_16Bit,_XT_8Bit.JPG"/>
          <p:cNvPicPr>
            <a:picLocks noChangeAspect="1" noChangeArrowheads="1"/>
          </p:cNvPicPr>
          <p:nvPr/>
        </p:nvPicPr>
        <p:blipFill>
          <a:blip r:embed="rId3" cstate="print">
            <a:clrChange>
              <a:clrFrom>
                <a:srgbClr val="C4CDEA"/>
              </a:clrFrom>
              <a:clrTo>
                <a:srgbClr val="C4CDEA">
                  <a:alpha val="0"/>
                </a:srgbClr>
              </a:clrTo>
            </a:clrChange>
            <a:extLst>
              <a:ext uri="{28A0092B-C50C-407E-A947-70E740481C1C}">
                <a14:useLocalDpi xmlns:a14="http://schemas.microsoft.com/office/drawing/2010/main" xmlns="" val="0"/>
              </a:ext>
            </a:extLst>
          </a:blip>
          <a:srcRect/>
          <a:stretch>
            <a:fillRect/>
          </a:stretch>
        </p:blipFill>
        <p:spPr bwMode="auto">
          <a:xfrm>
            <a:off x="5751676" y="4635204"/>
            <a:ext cx="2963728" cy="222279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7" name="Управляющая кнопка: назад 6">
            <a:hlinkClick r:id="rId4"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УТЭК\Все по презентации на тему интерфейсы\Презентация\Картинки\PCI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1357298"/>
          </a:xfrm>
        </p:spPr>
        <p:txBody>
          <a:bodyPr>
            <a:normAutofit/>
          </a:bodyPr>
          <a:lstStyle/>
          <a:p>
            <a:r>
              <a:rPr lang="ru-RU" b="1" dirty="0" smtClean="0">
                <a:solidFill>
                  <a:srgbClr val="FF0000"/>
                </a:solidFill>
                <a:effectLst>
                  <a:outerShdw blurRad="38100" dist="38100" dir="2700000" algn="tl">
                    <a:srgbClr val="000000">
                      <a:alpha val="43137"/>
                    </a:srgbClr>
                  </a:outerShdw>
                </a:effectLst>
              </a:rPr>
              <a:t>ШИНА РС</a:t>
            </a:r>
            <a:r>
              <a:rPr lang="en-US" b="1" dirty="0" smtClean="0">
                <a:solidFill>
                  <a:srgbClr val="FF0000"/>
                </a:solidFill>
                <a:effectLst>
                  <a:outerShdw blurRad="38100" dist="38100" dir="2700000" algn="tl">
                    <a:srgbClr val="000000">
                      <a:alpha val="43137"/>
                    </a:srgbClr>
                  </a:outerShdw>
                </a:effectLst>
              </a:rPr>
              <a:t>I</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071547"/>
            <a:ext cx="8229600" cy="2571768"/>
          </a:xfrm>
        </p:spPr>
        <p:txBody>
          <a:bodyPr>
            <a:normAutofit fontScale="92500"/>
          </a:bodyPr>
          <a:lstStyle/>
          <a:p>
            <a:pPr marL="0" indent="442913" algn="just">
              <a:buNone/>
            </a:pPr>
            <a:r>
              <a:rPr lang="ru-RU" sz="1800" b="1" dirty="0" smtClean="0">
                <a:effectLst>
                  <a:outerShdw blurRad="38100" dist="38100" dir="2700000" algn="tl">
                    <a:srgbClr val="000000">
                      <a:alpha val="43137"/>
                    </a:srgbClr>
                  </a:outerShdw>
                </a:effectLst>
                <a:latin typeface="Arial" pitchFamily="34" charset="0"/>
                <a:cs typeface="Arial" pitchFamily="34" charset="0"/>
              </a:rPr>
              <a:t>PCI является стандартной шиной для подключения периферийных устройств. Среди них можно отметить сетевые карты, модемы, звуковые карты и платы захвата видео. </a:t>
            </a:r>
            <a:endParaRPr lang="en-US" sz="1800" b="1" dirty="0" smtClean="0">
              <a:effectLst>
                <a:outerShdw blurRad="38100" dist="38100" dir="2700000" algn="tl">
                  <a:srgbClr val="000000">
                    <a:alpha val="43137"/>
                  </a:srgbClr>
                </a:outerShdw>
              </a:effectLst>
              <a:latin typeface="Arial" pitchFamily="34" charset="0"/>
              <a:cs typeface="Arial" pitchFamily="34" charset="0"/>
            </a:endParaRPr>
          </a:p>
          <a:p>
            <a:pPr marL="0" indent="442913" algn="just">
              <a:buNone/>
            </a:pPr>
            <a:r>
              <a:rPr lang="ru-RU" sz="1800" b="1" dirty="0" smtClean="0">
                <a:effectLst>
                  <a:outerShdw blurRad="38100" dist="38100" dir="2700000" algn="tl">
                    <a:srgbClr val="000000">
                      <a:alpha val="43137"/>
                    </a:srgbClr>
                  </a:outerShdw>
                </a:effectLst>
                <a:latin typeface="Arial" pitchFamily="34" charset="0"/>
                <a:cs typeface="Arial" pitchFamily="34" charset="0"/>
              </a:rPr>
              <a:t>Среди материнских плат для широкого рынка больше всего распространена шина PCI стандарта 2.1, работающая на частоте 33 МГц и имеющая ширину 32 бита. Она обладает пропускной способностью до 133 Мбит/с. Производители так широко и не приняли шины PCI 2.3 с частотой до 66 МГц. Именно поэтому карт данного стандарта очень мало. Но некоторые материнские платы этот стандарт поддерживают. </a:t>
            </a:r>
          </a:p>
          <a:p>
            <a:pPr>
              <a:buNone/>
            </a:pPr>
            <a:endParaRPr lang="ru-RU" b="1" dirty="0">
              <a:latin typeface="Arial" pitchFamily="34" charset="0"/>
              <a:cs typeface="Arial" pitchFamily="34" charset="0"/>
            </a:endParaRPr>
          </a:p>
        </p:txBody>
      </p:sp>
      <p:sp>
        <p:nvSpPr>
          <p:cNvPr id="9" name="Содержимое 2"/>
          <p:cNvSpPr txBox="1">
            <a:spLocks/>
          </p:cNvSpPr>
          <p:nvPr/>
        </p:nvSpPr>
        <p:spPr>
          <a:xfrm>
            <a:off x="3923928" y="3643314"/>
            <a:ext cx="4937772" cy="3214686"/>
          </a:xfrm>
          <a:prstGeom prst="rect">
            <a:avLst/>
          </a:prstGeom>
        </p:spPr>
        <p:txBody>
          <a:bodyPr vert="horz" lIns="91440" tIns="45720" rIns="91440" bIns="45720" rtlCol="0">
            <a:normAutofit lnSpcReduction="10000"/>
          </a:bodyPr>
          <a:lstStyle/>
          <a:p>
            <a:pPr marL="0" marR="0" lvl="0" indent="442913"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cs typeface="Arial" pitchFamily="34" charset="0"/>
              </a:rPr>
              <a:t>Ещё одна разработка в мире параллельной шины PCI известна как PCI-X. Данные слоты чаще всего встречаются на материнских платах для серверов и рабочих станций, поскольку PCI-X обеспечивает более высокую пропускную способность для RAID-контроллеров или сетевых карт. К примеру, шина PCI-X 1.0 предлагает пропускную способность до 1 Гбит/с </a:t>
            </a:r>
            <a:r>
              <a:rPr kumimoji="0" lang="ru-RU"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Arial" pitchFamily="34" charset="0"/>
                <a:cs typeface="Arial" pitchFamily="34" charset="0"/>
              </a:rPr>
              <a:t>с</a:t>
            </a:r>
            <a:r>
              <a:rPr kumimoji="0" lang="ru-RU"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cs typeface="Arial" pitchFamily="34" charset="0"/>
              </a:rPr>
              <a:t> частотой шины 133 МГц и разрядностью 64 бита</a:t>
            </a:r>
            <a:r>
              <a:rPr kumimoji="0" lang="ru-RU"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3074" name="Picture 2" descr="http://upload.wikimedia.org/wikipedia/commons/5/5b/Kurouto_shikou_SATARAID4P-PCI.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14282" y="3786190"/>
            <a:ext cx="3714776" cy="278608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Управляющая кнопка: назад 6">
            <a:hlinkClick r:id="rId4"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УТЭК\Все по презентации на тему интерфейсы\Презентация\Картинки\PCI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Прямоугольник 6"/>
          <p:cNvSpPr/>
          <p:nvPr/>
        </p:nvSpPr>
        <p:spPr>
          <a:xfrm>
            <a:off x="467544" y="4857760"/>
            <a:ext cx="8424936" cy="1015663"/>
          </a:xfrm>
          <a:prstGeom prst="rect">
            <a:avLst/>
          </a:prstGeom>
        </p:spPr>
        <p:txBody>
          <a:bodyPr wrap="square">
            <a:spAutoFit/>
          </a:bodyPr>
          <a:lstStyle/>
          <a:p>
            <a:pPr indent="442913" algn="just"/>
            <a:r>
              <a:rPr lang="ru-RU" sz="2000" b="1" dirty="0" smtClean="0">
                <a:effectLst>
                  <a:outerShdw blurRad="38100" dist="38100" dir="2700000" algn="tl">
                    <a:srgbClr val="000000">
                      <a:alpha val="43137"/>
                    </a:srgbClr>
                  </a:outerShdw>
                </a:effectLst>
                <a:latin typeface="Arial" pitchFamily="34" charset="0"/>
                <a:cs typeface="Arial" pitchFamily="34" charset="0"/>
              </a:rPr>
              <a:t>Спецификация PCI 2.1 сегодня предусматривает напряжение питания 3,3 В. Левый вырез/выступ предотвращает установку старых 5-В карт, которые показаны на иллюстрации.</a:t>
            </a:r>
            <a:endParaRPr lang="ru-RU" sz="2000" dirty="0">
              <a:effectLst>
                <a:outerShdw blurRad="38100" dist="38100" dir="2700000" algn="tl">
                  <a:srgbClr val="000000">
                    <a:alpha val="43137"/>
                  </a:srgbClr>
                </a:outerShdw>
              </a:effectLst>
              <a:latin typeface="Arial" pitchFamily="34" charset="0"/>
              <a:cs typeface="Arial" pitchFamily="34" charset="0"/>
            </a:endParaRPr>
          </a:p>
        </p:txBody>
      </p:sp>
      <p:sp>
        <p:nvSpPr>
          <p:cNvPr id="6" name="Заголовок 1"/>
          <p:cNvSpPr>
            <a:spLocks noGrp="1"/>
          </p:cNvSpPr>
          <p:nvPr>
            <p:ph type="title"/>
          </p:nvPr>
        </p:nvSpPr>
        <p:spPr>
          <a:xfrm>
            <a:off x="0" y="0"/>
            <a:ext cx="9144000" cy="1357298"/>
          </a:xfrm>
        </p:spPr>
        <p:txBody>
          <a:bodyPr>
            <a:noAutofit/>
          </a:bodyPr>
          <a:lstStyle/>
          <a:p>
            <a:r>
              <a:rPr lang="ru-RU" b="1" dirty="0" smtClean="0">
                <a:solidFill>
                  <a:srgbClr val="FF0000"/>
                </a:solidFill>
                <a:effectLst>
                  <a:outerShdw blurRad="38100" dist="38100" dir="2700000" algn="tl">
                    <a:srgbClr val="000000">
                      <a:alpha val="43137"/>
                    </a:srgbClr>
                  </a:outerShdw>
                </a:effectLst>
              </a:rPr>
              <a:t>ШИНА РС</a:t>
            </a:r>
            <a:r>
              <a:rPr lang="en-US" b="1" dirty="0" smtClean="0">
                <a:solidFill>
                  <a:srgbClr val="FF0000"/>
                </a:solidFill>
                <a:effectLst>
                  <a:outerShdw blurRad="38100" dist="38100" dir="2700000" algn="tl">
                    <a:srgbClr val="000000">
                      <a:alpha val="43137"/>
                    </a:srgbClr>
                  </a:outerShdw>
                </a:effectLst>
              </a:rPr>
              <a:t>I</a:t>
            </a:r>
            <a:r>
              <a:rPr lang="ru-RU" b="1" dirty="0" smtClean="0">
                <a:solidFill>
                  <a:srgbClr val="FF0000"/>
                </a:solidFill>
                <a:effectLst>
                  <a:outerShdw blurRad="38100" dist="38100" dir="2700000" algn="tl">
                    <a:srgbClr val="000000">
                      <a:alpha val="43137"/>
                    </a:srgbClr>
                  </a:outerShdw>
                </a:effectLst>
              </a:rPr>
              <a:t/>
            </a:r>
            <a:br>
              <a:rPr lang="ru-RU" b="1" dirty="0" smtClean="0">
                <a:solidFill>
                  <a:srgbClr val="FF0000"/>
                </a:solidFill>
                <a:effectLst>
                  <a:outerShdw blurRad="38100" dist="38100" dir="2700000" algn="tl">
                    <a:srgbClr val="000000">
                      <a:alpha val="43137"/>
                    </a:srgbClr>
                  </a:outerShdw>
                </a:effectLst>
              </a:rPr>
            </a:br>
            <a:endParaRPr lang="ru-RU" b="1" dirty="0">
              <a:solidFill>
                <a:srgbClr val="FF0000"/>
              </a:solidFill>
              <a:effectLst>
                <a:outerShdw blurRad="38100" dist="38100" dir="2700000" algn="tl">
                  <a:srgbClr val="000000">
                    <a:alpha val="43137"/>
                  </a:srgbClr>
                </a:outerShdw>
              </a:effectLst>
            </a:endParaRPr>
          </a:p>
        </p:txBody>
      </p:sp>
      <p:pic>
        <p:nvPicPr>
          <p:cNvPr id="4098" name="Picture 2" descr="http://upload.wikimedia.org/wikipedia/commons/6/67/PCI_Slots_Digon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3688" y="885555"/>
            <a:ext cx="6245316" cy="39722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8" name="Управляющая кнопка: назад 7">
            <a:hlinkClick r:id="rId4" action="ppaction://hlinksldjump" highlightClick="1"/>
          </p:cNvPr>
          <p:cNvSpPr/>
          <p:nvPr/>
        </p:nvSpPr>
        <p:spPr>
          <a:xfrm>
            <a:off x="214282" y="6478597"/>
            <a:ext cx="1117358" cy="2627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TotalTime>
  <Words>2133</Words>
  <Application>Microsoft Office PowerPoint</Application>
  <PresentationFormat>Экран (4:3)</PresentationFormat>
  <Paragraphs>132</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КЛАССИФИКАЦИЯ ИНТЕРФЕЙСОВ ПК</vt:lpstr>
      <vt:lpstr>ИНТЕРФЕЙС</vt:lpstr>
      <vt:lpstr>КЛАССИФИКАЦИЯ ИНТЕРФЕЙСОВ</vt:lpstr>
      <vt:lpstr>Классификация интерфейсов</vt:lpstr>
      <vt:lpstr>СИСТЕМНАЯ ШИНА GTL </vt:lpstr>
      <vt:lpstr>ШИНА НYРЕRТRАNSPORT</vt:lpstr>
      <vt:lpstr>ШИНА ISA/ЕISA  </vt:lpstr>
      <vt:lpstr>ШИНА РСI</vt:lpstr>
      <vt:lpstr>ШИНА РСI </vt:lpstr>
      <vt:lpstr>ШИНА РСI </vt:lpstr>
      <vt:lpstr>ШИНА АGР </vt:lpstr>
      <vt:lpstr>PCI EXPRESS</vt:lpstr>
      <vt:lpstr>ШИНА ATA(IDE)</vt:lpstr>
      <vt:lpstr>ШИНА ATA(IDE)</vt:lpstr>
      <vt:lpstr>ШИНА SCSI</vt:lpstr>
      <vt:lpstr>ШИНА SERIAL ATTACHED SCSI </vt:lpstr>
      <vt:lpstr>ШИНА SERIAL ATTACHED SCSI </vt:lpstr>
      <vt:lpstr>ШИНА SERIAL АТА</vt:lpstr>
      <vt:lpstr>ШИНА SERIAL АТА</vt:lpstr>
      <vt:lpstr>ИНТЕРФЕЙС АСРI </vt:lpstr>
      <vt:lpstr>ШИНА SMВUS</vt:lpstr>
      <vt:lpstr>ШИНА SMВUS</vt:lpstr>
      <vt:lpstr>COM-ПОРТ</vt:lpstr>
      <vt:lpstr>ИНТЕРФЕЙС IRDA</vt:lpstr>
      <vt:lpstr>ШИНА LРТ</vt:lpstr>
      <vt:lpstr>ШИНА USB</vt:lpstr>
      <vt:lpstr>ШИНА FIREWIRE</vt:lpstr>
      <vt:lpstr>ПОРТ BLUETOOTH</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Интерфейсы</dc:title>
  <cp:lastModifiedBy>02</cp:lastModifiedBy>
  <cp:revision>174</cp:revision>
  <dcterms:modified xsi:type="dcterms:W3CDTF">2016-02-18T05:09:56Z</dcterms:modified>
</cp:coreProperties>
</file>