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321" r:id="rId2"/>
    <p:sldId id="277" r:id="rId3"/>
    <p:sldId id="325" r:id="rId4"/>
    <p:sldId id="307" r:id="rId5"/>
    <p:sldId id="322" r:id="rId6"/>
    <p:sldId id="310" r:id="rId7"/>
    <p:sldId id="303" r:id="rId8"/>
    <p:sldId id="305" r:id="rId9"/>
    <p:sldId id="308" r:id="rId10"/>
    <p:sldId id="306" r:id="rId11"/>
    <p:sldId id="311" r:id="rId12"/>
    <p:sldId id="318" r:id="rId13"/>
    <p:sldId id="323" r:id="rId14"/>
    <p:sldId id="317" r:id="rId15"/>
    <p:sldId id="324" r:id="rId16"/>
    <p:sldId id="32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97" autoAdjust="0"/>
    <p:restoredTop sz="98545" autoAdjust="0"/>
  </p:normalViewPr>
  <p:slideViewPr>
    <p:cSldViewPr>
      <p:cViewPr varScale="1">
        <p:scale>
          <a:sx n="65" d="100"/>
          <a:sy n="65" d="100"/>
        </p:scale>
        <p:origin x="-126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3BD5B41-9D5A-4DA2-81B9-6A1A54DB65FE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F95E0D8-752B-443A-8A2E-9F4D18BC6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255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2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3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9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5E0D3-11EA-44D4-AA9D-7A7BE4700055}" type="datetime1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688" y="4625975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F1BDAEAB-6DEB-4F7D-9B27-1D65E7CED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816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9F196-13C6-4F0B-98F1-C910D05CB48A}" type="datetime1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98E3A-5F3C-4062-9C0A-6B3DBB754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849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861175" y="228600"/>
            <a:ext cx="1860550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954838" y="350838"/>
            <a:ext cx="1673225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9CED0-2BDF-4150-BCCA-14CAD6E8952F}" type="datetime1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7C183-E895-47B5-A302-626BD3822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20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D4A77-282A-47E9-A632-D63A2A8C8217}" type="datetime1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517E1-9D02-46BF-934B-DD4DC118F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794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5"/>
          <p:cNvSpPr/>
          <p:nvPr/>
        </p:nvSpPr>
        <p:spPr>
          <a:xfrm>
            <a:off x="568325" y="3048000"/>
            <a:ext cx="803275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4"/>
          <p:cNvSpPr/>
          <p:nvPr/>
        </p:nvSpPr>
        <p:spPr>
          <a:xfrm>
            <a:off x="676275" y="4541838"/>
            <a:ext cx="781685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3"/>
          <p:cNvSpPr/>
          <p:nvPr/>
        </p:nvSpPr>
        <p:spPr>
          <a:xfrm>
            <a:off x="676275" y="3124200"/>
            <a:ext cx="7816850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C5803-5EA6-4264-A4F3-6A2232D18C2A}" type="datetime1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21F42-183B-49CD-B06B-4D1CA80FA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09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3E2C1-F3D4-4539-860B-C8DC3916545D}" type="datetime1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04733-3A61-4D1D-A45D-3B72BA3906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065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18A3B-4960-4EBC-B68D-14A6B00D8BFD}" type="datetime1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A917C-5E46-4D91-AE50-C02A79D78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998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CE0DD-0659-446B-BE63-15E0A4A732F7}" type="datetime1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081C3-861D-4B2A-ADE8-B6E73CC46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69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" name="Rounded Rectangle 10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AD6E9-9248-48D0-80D4-91A162D254AD}" type="datetime1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C4937-E8AB-4CFD-9EE9-6F7C6DDBD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15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11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9"/>
          <p:cNvSpPr/>
          <p:nvPr/>
        </p:nvSpPr>
        <p:spPr>
          <a:xfrm>
            <a:off x="676275" y="1643063"/>
            <a:ext cx="2484438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F2EDF-1FCC-40D5-A8CB-C638B938A00A}" type="datetime1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88E77-7E34-4D5A-9653-18257816C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895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1"/>
          <p:cNvSpPr/>
          <p:nvPr/>
        </p:nvSpPr>
        <p:spPr>
          <a:xfrm>
            <a:off x="762000" y="5029200"/>
            <a:ext cx="760095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2"/>
          <p:cNvSpPr/>
          <p:nvPr/>
        </p:nvSpPr>
        <p:spPr>
          <a:xfrm>
            <a:off x="914400" y="5638800"/>
            <a:ext cx="7327900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04838" y="5075238"/>
            <a:ext cx="7947025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3B744-4950-47F0-884B-B938AE8B3EE8}" type="datetime1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3ABDC-32F8-4325-9105-E956668E9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77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29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6D796C-BC3E-406F-916C-1B1F9BB90732}" type="datetime1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068EAE4-94DF-4660-B0C9-14C4682DE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54" r:id="rId2"/>
    <p:sldLayoutId id="2147484160" r:id="rId3"/>
    <p:sldLayoutId id="2147484155" r:id="rId4"/>
    <p:sldLayoutId id="2147484156" r:id="rId5"/>
    <p:sldLayoutId id="2147484157" r:id="rId6"/>
    <p:sldLayoutId id="2147484161" r:id="rId7"/>
    <p:sldLayoutId id="2147484162" r:id="rId8"/>
    <p:sldLayoutId id="2147484163" r:id="rId9"/>
    <p:sldLayoutId id="2147484158" r:id="rId10"/>
    <p:sldLayoutId id="214748416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 cap="all">
          <a:solidFill>
            <a:srgbClr val="6B7D7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B5AE53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48058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8B54D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&#1093;&#1080;&#1084;&#1080;&#1095;&#1077;&#1089;&#1082;&#1080;&#1081;%20&#1089;&#1086;&#1089;&#1090;&#1072;&#1074;%20&#1082;&#1086;&#1089;&#1090;&#1077;&#1081;.swf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&#1057;&#1090;&#1088;&#1086;&#1077;&#1085;&#1080;&#1077;%20&#1082;&#1086;&#1089;&#1090;&#1080;.sw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rgbClr val="0070C0"/>
            </a:gs>
            <a:gs pos="86667">
              <a:schemeClr val="accent1">
                <a:tint val="23500"/>
                <a:satMod val="160000"/>
              </a:schemeClr>
            </a:gs>
            <a:gs pos="83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2500" y="427038"/>
            <a:ext cx="5400675" cy="10382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Опорно-двигательная 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система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736975" y="2560638"/>
            <a:ext cx="5184775" cy="990600"/>
          </a:xfrm>
          <a:solidFill>
            <a:schemeClr val="bg1">
              <a:lumMod val="65000"/>
            </a:schemeClr>
          </a:solidFill>
        </p:spPr>
        <p:txBody>
          <a:bodyPr/>
          <a:lstStyle/>
          <a:p>
            <a:pPr marL="0" indent="0" algn="ctr">
              <a:buClr>
                <a:srgbClr val="93A299"/>
              </a:buClr>
              <a:buFont typeface="Arial" charset="0"/>
              <a:buNone/>
              <a:defRPr/>
            </a:pPr>
            <a:r>
              <a:rPr lang="ru-RU" sz="3000" b="1" cap="all" spc="2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/>
              </a:rPr>
              <a:t>Строение и рост костей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15888"/>
            <a:ext cx="3609975" cy="66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E8031-DFE5-43FB-9C72-7A284652F9D4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8198" name="TextBox 3"/>
          <p:cNvSpPr txBox="1">
            <a:spLocks noChangeArrowheads="1"/>
          </p:cNvSpPr>
          <p:nvPr/>
        </p:nvSpPr>
        <p:spPr bwMode="auto">
          <a:xfrm>
            <a:off x="3706813" y="4600575"/>
            <a:ext cx="51593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ru-RU"/>
              <a:t>Подготовила Шило Светлана Анатольевна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/>
              <a:t> учитель биологии и химии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/>
              <a:t>МОУ Коршуновская СОШ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/>
              <a:t>2016 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403350" y="360680"/>
            <a:ext cx="6624638" cy="5222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Book Antiqua"/>
              </a:rPr>
              <a:t>Костная ткань</a:t>
            </a:r>
          </a:p>
        </p:txBody>
      </p:sp>
      <p:pic>
        <p:nvPicPr>
          <p:cNvPr id="56325" name="Picture 5" descr="I:\скелет\8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1" t="11111" r="17723"/>
          <a:stretch/>
        </p:blipFill>
        <p:spPr bwMode="auto">
          <a:xfrm>
            <a:off x="949349" y="1556792"/>
            <a:ext cx="4147662" cy="460851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V="1">
            <a:off x="1979613" y="4365625"/>
            <a:ext cx="2016125" cy="909638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1" name="TextBox 2"/>
          <p:cNvSpPr txBox="1">
            <a:spLocks noChangeArrowheads="1"/>
          </p:cNvSpPr>
          <p:nvPr/>
        </p:nvSpPr>
        <p:spPr bwMode="auto">
          <a:xfrm>
            <a:off x="5603875" y="1773238"/>
            <a:ext cx="3097213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b="1" dirty="0" smtClean="0">
                <a:latin typeface="+mj-lt"/>
              </a:rPr>
              <a:t>Компактное вещество:</a:t>
            </a:r>
          </a:p>
          <a:p>
            <a:pPr eaLnBrk="1" hangingPunct="1">
              <a:defRPr/>
            </a:pPr>
            <a:endParaRPr lang="ru-RU" sz="2000" dirty="0" smtClean="0">
              <a:latin typeface="+mj-lt"/>
            </a:endParaRPr>
          </a:p>
          <a:p>
            <a:pPr eaLnBrk="1" hangingPunct="1">
              <a:defRPr/>
            </a:pPr>
            <a:r>
              <a:rPr lang="ru-RU" sz="2000" dirty="0" smtClean="0">
                <a:latin typeface="+mj-lt"/>
              </a:rPr>
              <a:t>Система цилиндров, вставленных друг в друга. </a:t>
            </a:r>
          </a:p>
          <a:p>
            <a:pPr eaLnBrk="1" hangingPunct="1">
              <a:defRPr/>
            </a:pPr>
            <a:endParaRPr lang="ru-RU" sz="2000" dirty="0" smtClean="0">
              <a:latin typeface="+mj-lt"/>
            </a:endParaRPr>
          </a:p>
          <a:p>
            <a:pPr eaLnBrk="1" hangingPunct="1">
              <a:defRPr/>
            </a:pPr>
            <a:r>
              <a:rPr lang="ru-RU" sz="2000" dirty="0" smtClean="0">
                <a:latin typeface="+mj-lt"/>
              </a:rPr>
              <a:t>Обеспечивает лёгкость  и прочность. </a:t>
            </a:r>
          </a:p>
          <a:p>
            <a:pPr eaLnBrk="1" hangingPunct="1">
              <a:defRPr/>
            </a:pPr>
            <a:endParaRPr lang="ru-RU" sz="2000" dirty="0" smtClean="0">
              <a:latin typeface="+mj-lt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F52F9A-F71B-4971-8581-31FB90D3805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403350" y="360680"/>
            <a:ext cx="6624638" cy="5222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Book Antiqua"/>
              </a:rPr>
              <a:t>Костная ткань</a:t>
            </a:r>
          </a:p>
        </p:txBody>
      </p:sp>
      <p:sp>
        <p:nvSpPr>
          <p:cNvPr id="17413" name="TextBox 2"/>
          <p:cNvSpPr txBox="1">
            <a:spLocks noChangeArrowheads="1"/>
          </p:cNvSpPr>
          <p:nvPr/>
        </p:nvSpPr>
        <p:spPr bwMode="auto">
          <a:xfrm>
            <a:off x="5634038" y="1916113"/>
            <a:ext cx="3097212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+mj-lt"/>
              </a:rPr>
              <a:t>Губчатое  вещество: </a:t>
            </a:r>
          </a:p>
          <a:p>
            <a:pPr eaLnBrk="1" hangingPunct="1">
              <a:defRPr/>
            </a:pPr>
            <a:endParaRPr lang="ru-RU" sz="2000" dirty="0" smtClean="0">
              <a:solidFill>
                <a:srgbClr val="000000"/>
              </a:solidFill>
              <a:latin typeface="+mj-lt"/>
            </a:endParaRP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000000"/>
                </a:solidFill>
                <a:latin typeface="+mj-lt"/>
              </a:rPr>
              <a:t>Костные пластинки перекрещиваются в направлениях, по которым кость испытывает наибольшую нагрузку. </a:t>
            </a:r>
          </a:p>
          <a:p>
            <a:pPr eaLnBrk="1" hangingPunct="1">
              <a:defRPr/>
            </a:pPr>
            <a:endParaRPr lang="ru-RU" sz="2000" dirty="0" smtClean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15366" name="Picture 2" descr="F:\скелет\zJGxDm2OqOk - копия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0"/>
          <a:stretch/>
        </p:blipFill>
        <p:spPr bwMode="auto">
          <a:xfrm>
            <a:off x="1115616" y="1484784"/>
            <a:ext cx="3889772" cy="460605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3B7A73-9565-4687-AA56-CED48B7B351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350" y="360680"/>
            <a:ext cx="6624638" cy="5222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Book Antiqua"/>
              </a:rPr>
              <a:t>Рост костей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6280" y="2093887"/>
            <a:ext cx="3600400" cy="238219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400" b="1" kern="0" dirty="0">
                <a:solidFill>
                  <a:srgbClr val="000000"/>
                </a:solidFill>
                <a:latin typeface="+mj-lt"/>
              </a:rPr>
              <a:t>В длину – за счет деления клеток хрящевой ткани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400" b="1" kern="0" dirty="0">
                <a:solidFill>
                  <a:srgbClr val="000000"/>
                </a:solidFill>
                <a:latin typeface="+mj-lt"/>
              </a:rPr>
              <a:t>В толщину – за счет деления клеток  надкостницы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852" y="1124743"/>
            <a:ext cx="2984104" cy="432048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961669" y="5661248"/>
            <a:ext cx="3356470" cy="92333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b="1" kern="0" dirty="0">
                <a:solidFill>
                  <a:srgbClr val="000000"/>
                </a:solidFill>
                <a:latin typeface="+mj-lt"/>
              </a:rPr>
              <a:t>Рост костей регулируется гормоном роста, который вырабатывается гипофизом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807AFF-98EF-4D87-BD40-23D6ED00D010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350" y="360680"/>
            <a:ext cx="6624638" cy="5222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Book Antiqua"/>
              </a:rPr>
              <a:t>Химический состав костей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5615" y="1268760"/>
            <a:ext cx="2880320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Book Antiqua"/>
              </a:rPr>
              <a:t>Неорганические вещества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172000" y="1266659"/>
            <a:ext cx="2879924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Book Antiqua"/>
              </a:rPr>
              <a:t>Органические вещества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744427-AC35-41E1-9EC0-E4A58450ADA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116513" y="2674767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Book Antiqua" panose="02040602050305030304" pitchFamily="18" charset="0"/>
                <a:hlinkClick r:id="rId2" action="ppaction://hlinkfile"/>
              </a:rPr>
              <a:t>Химический состав костей</a:t>
            </a:r>
            <a:endParaRPr lang="ru-RU" b="1" dirty="0"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350" y="360680"/>
            <a:ext cx="6624638" cy="5222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Book Antiqua"/>
              </a:rPr>
              <a:t>Химический состав костей</a:t>
            </a:r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8" t="26279" r="57273"/>
          <a:stretch/>
        </p:blipFill>
        <p:spPr bwMode="auto">
          <a:xfrm>
            <a:off x="4974977" y="2384170"/>
            <a:ext cx="3273970" cy="313934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http://works.tarefer.ru/51/100174/pics/image0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51" r="15919" b="53745"/>
          <a:stretch>
            <a:fillRect/>
          </a:stretch>
        </p:blipFill>
        <p:spPr bwMode="auto">
          <a:xfrm>
            <a:off x="5097463" y="4757738"/>
            <a:ext cx="15367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5" y="1268760"/>
            <a:ext cx="2880320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Book Antiqua"/>
              </a:rPr>
              <a:t>Неорганические вещества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172000" y="1266659"/>
            <a:ext cx="2879924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Book Antiqua"/>
              </a:rPr>
              <a:t>Органические вещества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03582" y="5856100"/>
            <a:ext cx="3304386" cy="70788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+mj-lt"/>
              </a:rPr>
              <a:t>Придают костям прочность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950645" y="5856100"/>
            <a:ext cx="3273970" cy="70788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+mj-lt"/>
              </a:rPr>
              <a:t>Придают костям мягкость и упругость</a:t>
            </a:r>
          </a:p>
        </p:txBody>
      </p:sp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" y="2384283"/>
            <a:ext cx="3304386" cy="313922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DDF223-02B5-45CE-8EA5-9121296CB1A4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680D3-A326-4EEC-A6F4-9F73F27578B9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45520" y="349885"/>
            <a:ext cx="4177234" cy="5222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Book Antiqua"/>
              </a:rPr>
              <a:t>Повторим изученное</a:t>
            </a:r>
          </a:p>
        </p:txBody>
      </p:sp>
      <p:sp>
        <p:nvSpPr>
          <p:cNvPr id="5" name="Объект 6"/>
          <p:cNvSpPr txBox="1">
            <a:spLocks/>
          </p:cNvSpPr>
          <p:nvPr/>
        </p:nvSpPr>
        <p:spPr>
          <a:xfrm>
            <a:off x="3851275" y="1555750"/>
            <a:ext cx="4572000" cy="4891088"/>
          </a:xfrm>
          <a:prstGeom prst="rect">
            <a:avLst/>
          </a:prstGeom>
        </p:spPr>
        <p:txBody>
          <a:bodyPr/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5AE53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058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2000" dirty="0" smtClean="0">
                <a:latin typeface="+mj-lt"/>
                <a:cs typeface="Arial" pitchFamily="34" charset="0"/>
              </a:rPr>
              <a:t>1.	Какую функцию выполняет ОДС человека?</a:t>
            </a:r>
          </a:p>
          <a:p>
            <a:pPr algn="just">
              <a:defRPr/>
            </a:pPr>
            <a:r>
              <a:rPr lang="ru-RU" sz="2000" dirty="0" smtClean="0">
                <a:latin typeface="+mj-lt"/>
                <a:cs typeface="Arial" pitchFamily="34" charset="0"/>
              </a:rPr>
              <a:t>2.	Какой тканью образована ОДС человека?</a:t>
            </a:r>
          </a:p>
          <a:p>
            <a:pPr algn="just">
              <a:defRPr/>
            </a:pPr>
            <a:r>
              <a:rPr lang="ru-RU" sz="2000" dirty="0" smtClean="0">
                <a:latin typeface="+mj-lt"/>
                <a:cs typeface="Arial" pitchFamily="34" charset="0"/>
              </a:rPr>
              <a:t>3.	Какие типы костей характерны для скелета человека?</a:t>
            </a:r>
          </a:p>
          <a:p>
            <a:pPr algn="just">
              <a:defRPr/>
            </a:pPr>
            <a:r>
              <a:rPr lang="ru-RU" sz="2000" dirty="0" smtClean="0">
                <a:latin typeface="+mj-lt"/>
                <a:cs typeface="Arial" pitchFamily="34" charset="0"/>
              </a:rPr>
              <a:t>4.	Какие вещества входят в состав костей?</a:t>
            </a:r>
          </a:p>
          <a:p>
            <a:pPr algn="just">
              <a:defRPr/>
            </a:pPr>
            <a:r>
              <a:rPr lang="ru-RU" sz="2000" dirty="0" smtClean="0">
                <a:latin typeface="+mj-lt"/>
                <a:cs typeface="Arial" pitchFamily="34" charset="0"/>
              </a:rPr>
              <a:t>5.	Как происходит рост костей в длину и толщину?</a:t>
            </a:r>
          </a:p>
          <a:p>
            <a:pPr algn="just">
              <a:defRPr/>
            </a:pPr>
            <a:endParaRPr lang="ru-RU" sz="2000" dirty="0" smtClean="0">
              <a:latin typeface="+mj-lt"/>
              <a:cs typeface="Arial" pitchFamily="34" charset="0"/>
            </a:endParaRPr>
          </a:p>
        </p:txBody>
      </p:sp>
      <p:pic>
        <p:nvPicPr>
          <p:cNvPr id="225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15888"/>
            <a:ext cx="3609975" cy="66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CAD1D4-3CB9-4B5A-876A-7923C472C84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87624" y="2848370"/>
            <a:ext cx="6890028" cy="83099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СПАСИБО ЗА РАБОТУ</a:t>
            </a:r>
            <a:r>
              <a:rPr lang="ru-R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3367" y="332656"/>
            <a:ext cx="6624638" cy="89255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C00000"/>
                </a:solidFill>
                <a:latin typeface="+mj-lt"/>
              </a:rPr>
              <a:t>Функции опорно-двигательной системы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8058" y="1556792"/>
            <a:ext cx="2718329" cy="592483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    Опорная 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03848" y="1556792"/>
            <a:ext cx="2718329" cy="592483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Двигательная   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6176" y="1556792"/>
            <a:ext cx="2718329" cy="592483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Защитная 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3848" y="4509120"/>
            <a:ext cx="2718329" cy="2160240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Скелет служит местом прикрепления мышц. При сокращении мышц части скелета работают как рычаги, и это приводит к различным движениям</a:t>
            </a:r>
            <a:r>
              <a:rPr lang="ru-RU" sz="1600" b="1" dirty="0">
                <a:latin typeface="+mj-lt"/>
              </a:rPr>
              <a:t>.</a:t>
            </a:r>
            <a:r>
              <a:rPr lang="ru-RU" sz="2000" dirty="0"/>
              <a:t> </a:t>
            </a:r>
            <a:endParaRPr lang="ru-RU" sz="20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8059" y="4509120"/>
            <a:ext cx="2718329" cy="2160240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Скелет служит жестким каркасом. Сохраняет форму телу, обеспечивая опору. Внутренние органы  закреплены и подвешены к скелету</a:t>
            </a:r>
            <a:r>
              <a:rPr lang="ru-RU" sz="1600" b="1" dirty="0">
                <a:latin typeface="+mj-lt"/>
              </a:rPr>
              <a:t>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56174" y="4509120"/>
            <a:ext cx="2718329" cy="2160240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Черепная коробка  защищает головной мозг и органы чувств, позвоночник - спинной мозг,  ребра и грудина - защиту сердца, легких и крупных кровеносных сосудов.</a:t>
            </a:r>
          </a:p>
        </p:txBody>
      </p:sp>
      <p:pic>
        <p:nvPicPr>
          <p:cNvPr id="9239" name="Picture 23" descr="C:\Users\User\Downloads\анатомический-правильно-мыжской-скелет-180959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2113" y="1798638"/>
            <a:ext cx="3163888" cy="316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0" name="Picture 3" descr="H:\Биология презентации\переделать\на конкурс человек\genetika1 копия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925" y="2149475"/>
            <a:ext cx="2933700" cy="26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1" name="Picture 2" descr="H:\Биология презентации\переделать\на конкурс человек\Рисунок6а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103563"/>
            <a:ext cx="1001713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2" name="Picture 25" descr="C:\Users\User\Downloads\53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9" t="20145" r="11690" b="16666"/>
          <a:stretch>
            <a:fillRect/>
          </a:stretch>
        </p:blipFill>
        <p:spPr bwMode="auto">
          <a:xfrm>
            <a:off x="7258050" y="2198688"/>
            <a:ext cx="1916113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3410DC-7150-45A5-958D-DF380AAB4E54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783013" y="1196975"/>
            <a:ext cx="4572000" cy="5257800"/>
          </a:xfrm>
        </p:spPr>
        <p:txBody>
          <a:bodyPr/>
          <a:lstStyle/>
          <a:p>
            <a:pPr algn="just">
              <a:defRPr/>
            </a:pPr>
            <a:r>
              <a:rPr lang="ru-RU" sz="2000" dirty="0">
                <a:latin typeface="+mj-lt"/>
                <a:cs typeface="Arial" pitchFamily="34" charset="0"/>
              </a:rPr>
              <a:t>При средней массе человека 70 кг, масса его скелета составляет </a:t>
            </a:r>
            <a:r>
              <a:rPr lang="ru-RU" sz="2000" dirty="0" smtClean="0">
                <a:latin typeface="+mj-lt"/>
                <a:cs typeface="Arial" pitchFamily="34" charset="0"/>
              </a:rPr>
              <a:t>  7 </a:t>
            </a:r>
            <a:r>
              <a:rPr lang="ru-RU" sz="2000" dirty="0">
                <a:latin typeface="+mj-lt"/>
                <a:cs typeface="Arial" pitchFamily="34" charset="0"/>
              </a:rPr>
              <a:t>– 8 кг.</a:t>
            </a:r>
          </a:p>
          <a:p>
            <a:pPr algn="just">
              <a:defRPr/>
            </a:pPr>
            <a:r>
              <a:rPr lang="ru-RU" sz="2000" dirty="0">
                <a:latin typeface="+mj-lt"/>
                <a:cs typeface="Arial" pitchFamily="34" charset="0"/>
              </a:rPr>
              <a:t>По прочности кости превосходят гранит в 2,5 раза, а упругость костей выше упругость дуба.</a:t>
            </a:r>
          </a:p>
          <a:p>
            <a:pPr algn="just">
              <a:defRPr/>
            </a:pPr>
            <a:r>
              <a:rPr lang="ru-RU" sz="2000" dirty="0">
                <a:latin typeface="+mj-lt"/>
                <a:cs typeface="Arial" pitchFamily="34" charset="0"/>
              </a:rPr>
              <a:t>Бедренная кость самая длинная костью в скелете человека. Она выдерживает нагрузку на давление </a:t>
            </a:r>
            <a:r>
              <a:rPr lang="ru-RU" sz="2000" dirty="0" smtClean="0">
                <a:latin typeface="+mj-lt"/>
                <a:cs typeface="Arial" pitchFamily="34" charset="0"/>
              </a:rPr>
              <a:t>1500 </a:t>
            </a:r>
            <a:r>
              <a:rPr lang="ru-RU" sz="2000" dirty="0">
                <a:latin typeface="+mj-lt"/>
                <a:cs typeface="Arial" pitchFamily="34" charset="0"/>
              </a:rPr>
              <a:t>кг</a:t>
            </a:r>
            <a:r>
              <a:rPr lang="ru-RU" sz="2000" dirty="0" smtClean="0">
                <a:latin typeface="+mj-lt"/>
                <a:cs typeface="Arial" pitchFamily="34" charset="0"/>
              </a:rPr>
              <a:t>.</a:t>
            </a:r>
          </a:p>
          <a:p>
            <a:pPr marL="114300" indent="0" algn="just">
              <a:buFont typeface="Arial" charset="0"/>
              <a:buNone/>
              <a:defRPr/>
            </a:pPr>
            <a:endParaRPr lang="ru-RU" sz="2000" dirty="0">
              <a:latin typeface="+mj-lt"/>
              <a:cs typeface="Arial" pitchFamily="34" charset="0"/>
            </a:endParaRPr>
          </a:p>
          <a:p>
            <a:pPr algn="just">
              <a:defRPr/>
            </a:pPr>
            <a:r>
              <a:rPr lang="ru-RU" sz="2000" b="1" dirty="0" smtClean="0">
                <a:latin typeface="+mj-lt"/>
                <a:cs typeface="Arial" pitchFamily="34" charset="0"/>
              </a:rPr>
              <a:t>Какие </a:t>
            </a:r>
            <a:r>
              <a:rPr lang="ru-RU" sz="2000" b="1" dirty="0">
                <a:latin typeface="+mj-lt"/>
                <a:cs typeface="Arial" pitchFamily="34" charset="0"/>
              </a:rPr>
              <a:t>особенности строения костей позволяют им выполнять опорную, защитную и двигательную функцию?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7819E-0E58-45DF-8C19-0AE23181353E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1557338"/>
            <a:ext cx="360045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403350" y="360680"/>
            <a:ext cx="6624638" cy="5222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Book Antiqua"/>
              </a:rPr>
              <a:t>Макроскопическое строение костей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47675" y="5157788"/>
          <a:ext cx="8353424" cy="10715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356"/>
                <a:gridCol w="2088356"/>
                <a:gridCol w="2088356"/>
                <a:gridCol w="2088356"/>
              </a:tblGrid>
              <a:tr h="700977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</a:rPr>
                        <a:t>Тип костей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 marL="91445" marR="91445" marT="45689" marB="456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</a:rPr>
                        <a:t>Особенности строения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 marL="91445" marR="91445" marT="45689" marB="456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</a:rPr>
                        <a:t>Выполняемая функция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 marL="91445" marR="91445" marT="45689" marB="456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</a:rPr>
                        <a:t>Пример 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 marL="91445" marR="91445" marT="45689" marB="45689"/>
                </a:tc>
              </a:tr>
              <a:tr h="370585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5" marR="91445" marT="45689" marB="4568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5" marR="91445" marT="45689" marB="4568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5" marR="91445" marT="45689" marB="4568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5" marR="91445" marT="45689" marB="45689"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67544" y="1553287"/>
            <a:ext cx="2450000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Book Antiqua"/>
              </a:rPr>
              <a:t>Длинные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Book Antiqua"/>
              </a:rPr>
              <a:t>(трубчатые)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02516" y="1549098"/>
            <a:ext cx="2426305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Book Antiqua"/>
              </a:rPr>
              <a:t>Короткие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Book Antiqua"/>
              </a:rPr>
              <a:t>(губчатые)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372200" y="1553149"/>
            <a:ext cx="2376264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Book Antiqua"/>
              </a:rPr>
              <a:t>Плоские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Book Antiqua"/>
              </a:rPr>
              <a:t> </a:t>
            </a:r>
          </a:p>
        </p:txBody>
      </p:sp>
      <p:pic>
        <p:nvPicPr>
          <p:cNvPr id="18463" name="Picture 8" descr="http://static.apteka.uz/images/0_1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25" y="2636838"/>
            <a:ext cx="1716088" cy="208756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4" name="Picture 6" descr="http://medinfo.ua/images/anatomy/1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25" y="2636838"/>
            <a:ext cx="1716088" cy="208756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5" name="Picture 33" descr="C:\Users\User\Downloads\15 -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816225"/>
            <a:ext cx="1811338" cy="190817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C8BF96-FE3A-418F-8DDC-54D7F67C48A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6140" y="548680"/>
            <a:ext cx="6964212" cy="46166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+mj-lt"/>
              </a:rPr>
              <a:t>Строение трубчатой кости</a:t>
            </a:r>
          </a:p>
        </p:txBody>
      </p:sp>
      <p:pic>
        <p:nvPicPr>
          <p:cNvPr id="31750" name="Picture 6" descr="C:\Users\User\Desktop\Новая папка (3)\medial_epicondyle135073984317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55"/>
          <a:stretch/>
        </p:blipFill>
        <p:spPr bwMode="auto">
          <a:xfrm>
            <a:off x="1020538" y="1646576"/>
            <a:ext cx="1094586" cy="406991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2214563" y="2478088"/>
            <a:ext cx="15875" cy="2447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208213" y="1722438"/>
            <a:ext cx="6350" cy="5540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239963" y="5110163"/>
            <a:ext cx="0" cy="6064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1854200" y="1722438"/>
            <a:ext cx="3603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1878013" y="5710238"/>
            <a:ext cx="3603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1851025" y="5118100"/>
            <a:ext cx="3603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1879600" y="4919663"/>
            <a:ext cx="3603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1841500" y="2474913"/>
            <a:ext cx="3603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1854200" y="2268538"/>
            <a:ext cx="3603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3" name="TextBox 26"/>
          <p:cNvSpPr txBox="1">
            <a:spLocks noChangeArrowheads="1"/>
          </p:cNvSpPr>
          <p:nvPr/>
        </p:nvSpPr>
        <p:spPr bwMode="auto">
          <a:xfrm>
            <a:off x="2208213" y="1814513"/>
            <a:ext cx="1103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9pPr>
          </a:lstStyle>
          <a:p>
            <a:pPr eaLnBrk="1" hangingPunct="1"/>
            <a:r>
              <a:rPr lang="ru-RU"/>
              <a:t>эпифиз</a:t>
            </a:r>
          </a:p>
        </p:txBody>
      </p:sp>
      <p:sp>
        <p:nvSpPr>
          <p:cNvPr id="12304" name="TextBox 27"/>
          <p:cNvSpPr txBox="1">
            <a:spLocks noChangeArrowheads="1"/>
          </p:cNvSpPr>
          <p:nvPr/>
        </p:nvSpPr>
        <p:spPr bwMode="auto">
          <a:xfrm>
            <a:off x="2222500" y="3497263"/>
            <a:ext cx="1114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9pPr>
          </a:lstStyle>
          <a:p>
            <a:pPr eaLnBrk="1" hangingPunct="1"/>
            <a:r>
              <a:rPr lang="ru-RU"/>
              <a:t>диафиз</a:t>
            </a:r>
          </a:p>
        </p:txBody>
      </p:sp>
      <p:sp>
        <p:nvSpPr>
          <p:cNvPr id="12305" name="TextBox 44"/>
          <p:cNvSpPr txBox="1">
            <a:spLocks noChangeArrowheads="1"/>
          </p:cNvSpPr>
          <p:nvPr/>
        </p:nvSpPr>
        <p:spPr bwMode="auto">
          <a:xfrm>
            <a:off x="2239963" y="5229225"/>
            <a:ext cx="11033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9pPr>
          </a:lstStyle>
          <a:p>
            <a:pPr eaLnBrk="1" hangingPunct="1"/>
            <a:r>
              <a:rPr lang="ru-RU"/>
              <a:t>эпифиз</a:t>
            </a:r>
          </a:p>
        </p:txBody>
      </p:sp>
      <p:pic>
        <p:nvPicPr>
          <p:cNvPr id="31752" name="Picture 8" descr="C:\Users\User\Desktop\Новая папка (3)\image01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165492"/>
            <a:ext cx="4511808" cy="306349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6EF23E-C42B-4705-BA8F-EFA8D454268C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508104" y="5619541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Book Antiqua" panose="02040602050305030304" pitchFamily="18" charset="0"/>
                <a:hlinkClick r:id="rId4" action="ppaction://hlinkfile"/>
              </a:rPr>
              <a:t>Строение кости</a:t>
            </a:r>
            <a:endParaRPr lang="ru-RU" b="1" dirty="0"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4" descr="C:\Users\User\Downloads\32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88840"/>
            <a:ext cx="3070225" cy="295592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548679"/>
            <a:ext cx="6768752" cy="46166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+mj-lt"/>
              </a:rPr>
              <a:t>Короткая (губчатая кость)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0E7B0A-038E-4ACF-A01C-95F57DCEF2B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727043" y="5805264"/>
            <a:ext cx="4171508" cy="70788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>
                    <a:lumMod val="95000"/>
                    <a:lumOff val="5000"/>
                  </a:prstClr>
                </a:solidFill>
                <a:latin typeface="Book Antiqua"/>
              </a:rPr>
              <a:t>Костные пластинки – межклеточное вещество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1983" y="5808514"/>
            <a:ext cx="3655194" cy="70788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Book Antiqua"/>
              </a:rPr>
              <a:t>Костные клетки - остеоциты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03350" y="360680"/>
            <a:ext cx="6624638" cy="5232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+mj-lt"/>
              </a:rPr>
              <a:t>Микроскопическое строение кости</a:t>
            </a:r>
          </a:p>
        </p:txBody>
      </p:sp>
      <p:pic>
        <p:nvPicPr>
          <p:cNvPr id="13323" name="Picture 3" descr="I:\скелет\8b8a67dd4aea9c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3" t="2516" b="36292"/>
          <a:stretch>
            <a:fillRect/>
          </a:stretch>
        </p:blipFill>
        <p:spPr bwMode="auto">
          <a:xfrm>
            <a:off x="2843808" y="2060847"/>
            <a:ext cx="3711975" cy="338427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238287" y="1262980"/>
            <a:ext cx="4906455" cy="46166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Book Antiqua"/>
              </a:rPr>
              <a:t>Костная ткань  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2238375" y="4076700"/>
            <a:ext cx="893763" cy="1584325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6154738" y="4652963"/>
            <a:ext cx="938212" cy="1008062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238375" y="4508500"/>
            <a:ext cx="1868488" cy="1152525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E3095-0373-4648-A227-A8C9441C1BA5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68533" y="563488"/>
            <a:ext cx="5328592" cy="5232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Book Antiqua"/>
              </a:rPr>
              <a:t>Костные клетки</a:t>
            </a: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47" y="2593621"/>
            <a:ext cx="1773400" cy="2678833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5298" name="Picture 2" descr="I:\скелет\image7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060828"/>
            <a:ext cx="4498593" cy="3744417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9F4852-DA24-4B57-8D76-AC13A3F040A8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29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399771" y="621824"/>
            <a:ext cx="6624638" cy="5222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Book Antiqua"/>
              </a:rPr>
              <a:t>Расположение костных пластинок </a:t>
            </a:r>
          </a:p>
        </p:txBody>
      </p:sp>
      <p:pic>
        <p:nvPicPr>
          <p:cNvPr id="15365" name="Picture 2" descr="I:\скелет\костная-ткань-300x2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50" y="2996952"/>
            <a:ext cx="3841635" cy="282321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01604" y="1909959"/>
            <a:ext cx="3602129" cy="46166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Book Antiqua"/>
              </a:rPr>
              <a:t>Компактное вещество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950707" y="1909959"/>
            <a:ext cx="3604919" cy="46166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Book Antiqua"/>
              </a:rPr>
              <a:t>Губчатое  вещество</a:t>
            </a:r>
          </a:p>
        </p:txBody>
      </p:sp>
      <p:pic>
        <p:nvPicPr>
          <p:cNvPr id="153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5" t="4842" r="5724"/>
          <a:stretch>
            <a:fillRect/>
          </a:stretch>
        </p:blipFill>
        <p:spPr bwMode="auto">
          <a:xfrm>
            <a:off x="465813" y="2996952"/>
            <a:ext cx="3873709" cy="282321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6F51BC-E8B5-41BB-B8EF-081C49634FB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1304</TotalTime>
  <Words>330</Words>
  <Application>Microsoft Office PowerPoint</Application>
  <PresentationFormat>Экран (4:3)</PresentationFormat>
  <Paragraphs>89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Аптека</vt:lpstr>
      <vt:lpstr>   Опорно-двигательная  система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нервной системы.</dc:title>
  <dc:creator>училка</dc:creator>
  <cp:lastModifiedBy>User</cp:lastModifiedBy>
  <cp:revision>124</cp:revision>
  <dcterms:created xsi:type="dcterms:W3CDTF">2011-03-15T15:20:11Z</dcterms:created>
  <dcterms:modified xsi:type="dcterms:W3CDTF">2016-02-18T13:57:16Z</dcterms:modified>
</cp:coreProperties>
</file>