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4" r:id="rId2"/>
    <p:sldId id="263" r:id="rId3"/>
    <p:sldId id="262" r:id="rId4"/>
    <p:sldId id="261" r:id="rId5"/>
    <p:sldId id="260" r:id="rId6"/>
    <p:sldId id="259" r:id="rId7"/>
    <p:sldId id="257" r:id="rId8"/>
    <p:sldId id="258" r:id="rId9"/>
    <p:sldId id="268" r:id="rId10"/>
    <p:sldId id="269" r:id="rId11"/>
    <p:sldId id="267"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26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9BA08DE-2667-41C9-9F00-58E7C33679CD}" type="datetimeFigureOut">
              <a:rPr lang="ru-RU" smtClean="0"/>
              <a:t>24.02.2016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442AEC9-282B-4863-BEF4-F4B351A24DE8}" type="slidenum">
              <a:rPr lang="ru-RU" smtClean="0"/>
              <a:t>‹#›</a:t>
            </a:fld>
            <a:endParaRPr lang="ru-RU"/>
          </a:p>
        </p:txBody>
      </p:sp>
    </p:spTree>
    <p:extLst>
      <p:ext uri="{BB962C8B-B14F-4D97-AF65-F5344CB8AC3E}">
        <p14:creationId xmlns:p14="http://schemas.microsoft.com/office/powerpoint/2010/main" val="2456111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9BA08DE-2667-41C9-9F00-58E7C33679CD}" type="datetimeFigureOut">
              <a:rPr lang="ru-RU" smtClean="0"/>
              <a:t>24.02.2016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442AEC9-282B-4863-BEF4-F4B351A24DE8}" type="slidenum">
              <a:rPr lang="ru-RU" smtClean="0"/>
              <a:t>‹#›</a:t>
            </a:fld>
            <a:endParaRPr lang="ru-RU"/>
          </a:p>
        </p:txBody>
      </p:sp>
    </p:spTree>
    <p:extLst>
      <p:ext uri="{BB962C8B-B14F-4D97-AF65-F5344CB8AC3E}">
        <p14:creationId xmlns:p14="http://schemas.microsoft.com/office/powerpoint/2010/main" val="32641180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9BA08DE-2667-41C9-9F00-58E7C33679CD}" type="datetimeFigureOut">
              <a:rPr lang="ru-RU" smtClean="0"/>
              <a:t>24.02.2016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442AEC9-282B-4863-BEF4-F4B351A24DE8}" type="slidenum">
              <a:rPr lang="ru-RU" smtClean="0"/>
              <a:t>‹#›</a:t>
            </a:fld>
            <a:endParaRPr lang="ru-RU"/>
          </a:p>
        </p:txBody>
      </p:sp>
    </p:spTree>
    <p:extLst>
      <p:ext uri="{BB962C8B-B14F-4D97-AF65-F5344CB8AC3E}">
        <p14:creationId xmlns:p14="http://schemas.microsoft.com/office/powerpoint/2010/main" val="2986975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9BA08DE-2667-41C9-9F00-58E7C33679CD}" type="datetimeFigureOut">
              <a:rPr lang="ru-RU" smtClean="0"/>
              <a:t>24.02.2016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442AEC9-282B-4863-BEF4-F4B351A24DE8}" type="slidenum">
              <a:rPr lang="ru-RU" smtClean="0"/>
              <a:t>‹#›</a:t>
            </a:fld>
            <a:endParaRPr lang="ru-RU"/>
          </a:p>
        </p:txBody>
      </p:sp>
    </p:spTree>
    <p:extLst>
      <p:ext uri="{BB962C8B-B14F-4D97-AF65-F5344CB8AC3E}">
        <p14:creationId xmlns:p14="http://schemas.microsoft.com/office/powerpoint/2010/main" val="35039361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9BA08DE-2667-41C9-9F00-58E7C33679CD}" type="datetimeFigureOut">
              <a:rPr lang="ru-RU" smtClean="0"/>
              <a:t>24.02.2016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442AEC9-282B-4863-BEF4-F4B351A24DE8}" type="slidenum">
              <a:rPr lang="ru-RU" smtClean="0"/>
              <a:t>‹#›</a:t>
            </a:fld>
            <a:endParaRPr lang="ru-RU"/>
          </a:p>
        </p:txBody>
      </p:sp>
    </p:spTree>
    <p:extLst>
      <p:ext uri="{BB962C8B-B14F-4D97-AF65-F5344CB8AC3E}">
        <p14:creationId xmlns:p14="http://schemas.microsoft.com/office/powerpoint/2010/main" val="2324371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9BA08DE-2667-41C9-9F00-58E7C33679CD}" type="datetimeFigureOut">
              <a:rPr lang="ru-RU" smtClean="0"/>
              <a:t>24.02.2016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442AEC9-282B-4863-BEF4-F4B351A24DE8}" type="slidenum">
              <a:rPr lang="ru-RU" smtClean="0"/>
              <a:t>‹#›</a:t>
            </a:fld>
            <a:endParaRPr lang="ru-RU"/>
          </a:p>
        </p:txBody>
      </p:sp>
    </p:spTree>
    <p:extLst>
      <p:ext uri="{BB962C8B-B14F-4D97-AF65-F5344CB8AC3E}">
        <p14:creationId xmlns:p14="http://schemas.microsoft.com/office/powerpoint/2010/main" val="4237350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9BA08DE-2667-41C9-9F00-58E7C33679CD}" type="datetimeFigureOut">
              <a:rPr lang="ru-RU" smtClean="0"/>
              <a:t>24.02.2016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442AEC9-282B-4863-BEF4-F4B351A24DE8}" type="slidenum">
              <a:rPr lang="ru-RU" smtClean="0"/>
              <a:t>‹#›</a:t>
            </a:fld>
            <a:endParaRPr lang="ru-RU"/>
          </a:p>
        </p:txBody>
      </p:sp>
    </p:spTree>
    <p:extLst>
      <p:ext uri="{BB962C8B-B14F-4D97-AF65-F5344CB8AC3E}">
        <p14:creationId xmlns:p14="http://schemas.microsoft.com/office/powerpoint/2010/main" val="12130041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9BA08DE-2667-41C9-9F00-58E7C33679CD}" type="datetimeFigureOut">
              <a:rPr lang="ru-RU" smtClean="0"/>
              <a:t>24.02.2016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442AEC9-282B-4863-BEF4-F4B351A24DE8}" type="slidenum">
              <a:rPr lang="ru-RU" smtClean="0"/>
              <a:t>‹#›</a:t>
            </a:fld>
            <a:endParaRPr lang="ru-RU"/>
          </a:p>
        </p:txBody>
      </p:sp>
    </p:spTree>
    <p:extLst>
      <p:ext uri="{BB962C8B-B14F-4D97-AF65-F5344CB8AC3E}">
        <p14:creationId xmlns:p14="http://schemas.microsoft.com/office/powerpoint/2010/main" val="20498367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9BA08DE-2667-41C9-9F00-58E7C33679CD}" type="datetimeFigureOut">
              <a:rPr lang="ru-RU" smtClean="0"/>
              <a:t>24.02.2016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442AEC9-282B-4863-BEF4-F4B351A24DE8}" type="slidenum">
              <a:rPr lang="ru-RU" smtClean="0"/>
              <a:t>‹#›</a:t>
            </a:fld>
            <a:endParaRPr lang="ru-RU"/>
          </a:p>
        </p:txBody>
      </p:sp>
    </p:spTree>
    <p:extLst>
      <p:ext uri="{BB962C8B-B14F-4D97-AF65-F5344CB8AC3E}">
        <p14:creationId xmlns:p14="http://schemas.microsoft.com/office/powerpoint/2010/main" val="37495084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9BA08DE-2667-41C9-9F00-58E7C33679CD}" type="datetimeFigureOut">
              <a:rPr lang="ru-RU" smtClean="0"/>
              <a:t>24.02.2016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442AEC9-282B-4863-BEF4-F4B351A24DE8}" type="slidenum">
              <a:rPr lang="ru-RU" smtClean="0"/>
              <a:t>‹#›</a:t>
            </a:fld>
            <a:endParaRPr lang="ru-RU"/>
          </a:p>
        </p:txBody>
      </p:sp>
    </p:spTree>
    <p:extLst>
      <p:ext uri="{BB962C8B-B14F-4D97-AF65-F5344CB8AC3E}">
        <p14:creationId xmlns:p14="http://schemas.microsoft.com/office/powerpoint/2010/main" val="4144111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9BA08DE-2667-41C9-9F00-58E7C33679CD}" type="datetimeFigureOut">
              <a:rPr lang="ru-RU" smtClean="0"/>
              <a:t>24.02.2016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442AEC9-282B-4863-BEF4-F4B351A24DE8}" type="slidenum">
              <a:rPr lang="ru-RU" smtClean="0"/>
              <a:t>‹#›</a:t>
            </a:fld>
            <a:endParaRPr lang="ru-RU"/>
          </a:p>
        </p:txBody>
      </p:sp>
    </p:spTree>
    <p:extLst>
      <p:ext uri="{BB962C8B-B14F-4D97-AF65-F5344CB8AC3E}">
        <p14:creationId xmlns:p14="http://schemas.microsoft.com/office/powerpoint/2010/main" val="39872109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BA08DE-2667-41C9-9F00-58E7C33679CD}" type="datetimeFigureOut">
              <a:rPr lang="ru-RU" smtClean="0"/>
              <a:t>24.02.2016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42AEC9-282B-4863-BEF4-F4B351A24DE8}" type="slidenum">
              <a:rPr lang="ru-RU" smtClean="0"/>
              <a:t>‹#›</a:t>
            </a:fld>
            <a:endParaRPr lang="ru-RU"/>
          </a:p>
        </p:txBody>
      </p:sp>
    </p:spTree>
    <p:extLst>
      <p:ext uri="{BB962C8B-B14F-4D97-AF65-F5344CB8AC3E}">
        <p14:creationId xmlns:p14="http://schemas.microsoft.com/office/powerpoint/2010/main" val="26345951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 Id="rId9" Type="http://schemas.openxmlformats.org/officeDocument/2006/relationships/image" Target="../media/image30.jpeg"/></Relationships>
</file>

<file path=ppt/slides/_rels/slide1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8.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хозяин1\Desktop\Новая папка (2)\1 фон (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27584" y="1052736"/>
            <a:ext cx="3168352" cy="369332"/>
          </a:xfrm>
          <a:prstGeom prst="rect">
            <a:avLst/>
          </a:prstGeom>
          <a:noFill/>
        </p:spPr>
        <p:txBody>
          <a:bodyPr wrap="square" rtlCol="0">
            <a:spAutoFit/>
          </a:bodyPr>
          <a:lstStyle/>
          <a:p>
            <a:r>
              <a:rPr lang="ru-RU" b="1" dirty="0" smtClean="0">
                <a:latin typeface="Times New Roman" pitchFamily="18" charset="0"/>
                <a:cs typeface="Times New Roman" pitchFamily="18" charset="0"/>
              </a:rPr>
              <a:t>Обществознание 5 класс</a:t>
            </a:r>
            <a:endParaRPr lang="ru-RU" b="1" dirty="0">
              <a:latin typeface="Times New Roman" pitchFamily="18" charset="0"/>
              <a:cs typeface="Times New Roman" pitchFamily="18" charset="0"/>
            </a:endParaRPr>
          </a:p>
        </p:txBody>
      </p:sp>
      <p:sp>
        <p:nvSpPr>
          <p:cNvPr id="4" name="TextBox 3"/>
          <p:cNvSpPr txBox="1"/>
          <p:nvPr/>
        </p:nvSpPr>
        <p:spPr>
          <a:xfrm>
            <a:off x="5508104" y="548680"/>
            <a:ext cx="1291059" cy="369332"/>
          </a:xfrm>
          <a:prstGeom prst="rect">
            <a:avLst/>
          </a:prstGeom>
          <a:noFill/>
        </p:spPr>
        <p:txBody>
          <a:bodyPr wrap="none" rtlCol="0">
            <a:spAutoFit/>
          </a:bodyPr>
          <a:lstStyle/>
          <a:p>
            <a:r>
              <a:rPr lang="ru-RU" b="1" dirty="0" smtClean="0">
                <a:latin typeface="Times New Roman" pitchFamily="18" charset="0"/>
                <a:cs typeface="Times New Roman" pitchFamily="18" charset="0"/>
              </a:rPr>
              <a:t>Урок № 16</a:t>
            </a:r>
            <a:endParaRPr lang="ru-RU" b="1" dirty="0">
              <a:latin typeface="Times New Roman" pitchFamily="18" charset="0"/>
              <a:cs typeface="Times New Roman" pitchFamily="18" charset="0"/>
            </a:endParaRPr>
          </a:p>
        </p:txBody>
      </p:sp>
      <p:sp>
        <p:nvSpPr>
          <p:cNvPr id="6" name="TextBox 5"/>
          <p:cNvSpPr txBox="1"/>
          <p:nvPr/>
        </p:nvSpPr>
        <p:spPr>
          <a:xfrm>
            <a:off x="467544" y="2060848"/>
            <a:ext cx="8280920" cy="1938992"/>
          </a:xfrm>
          <a:prstGeom prst="rect">
            <a:avLst/>
          </a:prstGeom>
          <a:solidFill>
            <a:srgbClr val="00B0F0"/>
          </a:solidFill>
        </p:spPr>
        <p:txBody>
          <a:bodyPr wrap="square" rtlCol="0">
            <a:spAutoFit/>
          </a:bodyPr>
          <a:lstStyle/>
          <a:p>
            <a:pPr algn="ctr"/>
            <a:r>
              <a:rPr lang="ru-RU" sz="6000" b="1" i="1" dirty="0" smtClean="0">
                <a:solidFill>
                  <a:srgbClr val="7030A0"/>
                </a:solidFill>
                <a:latin typeface="Times New Roman" pitchFamily="18" charset="0"/>
                <a:cs typeface="Times New Roman" pitchFamily="18" charset="0"/>
              </a:rPr>
              <a:t>ОБРАЗОВАНИЕ И САМООБРАЗОВАНИЕ</a:t>
            </a:r>
            <a:endParaRPr lang="ru-RU" sz="6000" b="1" i="1" dirty="0">
              <a:solidFill>
                <a:srgbClr val="7030A0"/>
              </a:solidFill>
              <a:latin typeface="Times New Roman" pitchFamily="18" charset="0"/>
              <a:cs typeface="Times New Roman" pitchFamily="18" charset="0"/>
            </a:endParaRPr>
          </a:p>
        </p:txBody>
      </p:sp>
      <p:sp>
        <p:nvSpPr>
          <p:cNvPr id="7" name="TextBox 6"/>
          <p:cNvSpPr txBox="1"/>
          <p:nvPr/>
        </p:nvSpPr>
        <p:spPr>
          <a:xfrm>
            <a:off x="3707904" y="5805264"/>
            <a:ext cx="5436096" cy="1077218"/>
          </a:xfrm>
          <a:prstGeom prst="rect">
            <a:avLst/>
          </a:prstGeom>
          <a:noFill/>
        </p:spPr>
        <p:txBody>
          <a:bodyPr wrap="square" rtlCol="0">
            <a:spAutoFit/>
          </a:bodyPr>
          <a:lstStyle/>
          <a:p>
            <a:r>
              <a:rPr lang="ru-RU" sz="1600" b="1" dirty="0" smtClean="0"/>
              <a:t>Подготовила и провела</a:t>
            </a:r>
          </a:p>
          <a:p>
            <a:r>
              <a:rPr lang="ru-RU" sz="1600" b="1" dirty="0" smtClean="0"/>
              <a:t>Учитель истории и обществознания МБОУ СОШ №7</a:t>
            </a:r>
          </a:p>
          <a:p>
            <a:r>
              <a:rPr lang="ru-RU" sz="1600" b="1" dirty="0"/>
              <a:t>г</a:t>
            </a:r>
            <a:r>
              <a:rPr lang="ru-RU" sz="1600" b="1" dirty="0" smtClean="0"/>
              <a:t>. Новошахтинск Ростовской области</a:t>
            </a:r>
          </a:p>
          <a:p>
            <a:r>
              <a:rPr lang="ru-RU" sz="1600" b="1" dirty="0" smtClean="0"/>
              <a:t>24.12.2015 </a:t>
            </a:r>
            <a:r>
              <a:rPr lang="ru-RU" sz="1600" b="1" dirty="0" err="1" smtClean="0"/>
              <a:t>уч.г</a:t>
            </a:r>
            <a:r>
              <a:rPr lang="ru-RU" sz="1600" b="1" dirty="0" smtClean="0"/>
              <a:t>.</a:t>
            </a:r>
            <a:endParaRPr lang="ru-RU" sz="1600" b="1" dirty="0"/>
          </a:p>
        </p:txBody>
      </p:sp>
      <p:pic>
        <p:nvPicPr>
          <p:cNvPr id="2052" name="Picture 4" descr="http://vnnews.ru/images/stories/politika/MZ/choi.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3449" y="4022219"/>
            <a:ext cx="2784455" cy="1983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5443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C:\Users\хозяин1\Desktop\мой урок общ.5а кл\фото с урока\IMG_292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3524" y="476672"/>
            <a:ext cx="4848556" cy="3636252"/>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хозяин1\Desktop\мой урок общ.5а кл\фото с урока\IMG_29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88024" y="3591166"/>
            <a:ext cx="4355976" cy="326683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хозяин1\Desktop\мой урок общ.5а кл\фото с урока\IMG_2928.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8955" y="765102"/>
            <a:ext cx="4072299" cy="3054086"/>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хозяин1\Desktop\мой урок общ.5а кл\фото с урока\IMG_291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32049" y="1700808"/>
            <a:ext cx="5511950" cy="413377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хозяин1\Desktop\мой урок общ.5а кл\DSCN0436.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652120" y="404664"/>
            <a:ext cx="2886993" cy="216512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C:\Users\хозяин1\Desktop\мой урок общ.5а кл\DSCN0442.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7504" y="3442969"/>
            <a:ext cx="4302321" cy="322656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C:\Users\хозяин1\Desktop\мой урок общ.5а кл\DSCN0446.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63742" y="404664"/>
            <a:ext cx="7927553" cy="6017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1294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fade">
                                      <p:cBhvr>
                                        <p:cTn id="11" dur="1000"/>
                                        <p:tgtEl>
                                          <p:spTgt spid="1027"/>
                                        </p:tgtEl>
                                      </p:cBhvr>
                                    </p:animEffect>
                                    <p:anim calcmode="lin" valueType="num">
                                      <p:cBhvr>
                                        <p:cTn id="12" dur="1000" fill="hold"/>
                                        <p:tgtEl>
                                          <p:spTgt spid="1027"/>
                                        </p:tgtEl>
                                        <p:attrNameLst>
                                          <p:attrName>ppt_x</p:attrName>
                                        </p:attrNameLst>
                                      </p:cBhvr>
                                      <p:tavLst>
                                        <p:tav tm="0">
                                          <p:val>
                                            <p:strVal val="#ppt_x"/>
                                          </p:val>
                                        </p:tav>
                                        <p:tav tm="100000">
                                          <p:val>
                                            <p:strVal val="#ppt_x"/>
                                          </p:val>
                                        </p:tav>
                                      </p:tavLst>
                                    </p:anim>
                                    <p:anim calcmode="lin" valueType="num">
                                      <p:cBhvr>
                                        <p:cTn id="13"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028"/>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029"/>
                                        </p:tgtEl>
                                        <p:attrNameLst>
                                          <p:attrName>style.visibility</p:attrName>
                                        </p:attrNameLst>
                                      </p:cBhvr>
                                      <p:to>
                                        <p:strVal val="visible"/>
                                      </p:to>
                                    </p:set>
                                    <p:animEffect transition="in" filter="fade">
                                      <p:cBhvr>
                                        <p:cTn id="22" dur="1000"/>
                                        <p:tgtEl>
                                          <p:spTgt spid="1029"/>
                                        </p:tgtEl>
                                      </p:cBhvr>
                                    </p:animEffect>
                                    <p:anim calcmode="lin" valueType="num">
                                      <p:cBhvr>
                                        <p:cTn id="23" dur="1000" fill="hold"/>
                                        <p:tgtEl>
                                          <p:spTgt spid="1029"/>
                                        </p:tgtEl>
                                        <p:attrNameLst>
                                          <p:attrName>ppt_x</p:attrName>
                                        </p:attrNameLst>
                                      </p:cBhvr>
                                      <p:tavLst>
                                        <p:tav tm="0">
                                          <p:val>
                                            <p:strVal val="#ppt_x"/>
                                          </p:val>
                                        </p:tav>
                                        <p:tav tm="100000">
                                          <p:val>
                                            <p:strVal val="#ppt_x"/>
                                          </p:val>
                                        </p:tav>
                                      </p:tavLst>
                                    </p:anim>
                                    <p:anim calcmode="lin" valueType="num">
                                      <p:cBhvr>
                                        <p:cTn id="24" dur="1000" fill="hold"/>
                                        <p:tgtEl>
                                          <p:spTgt spid="102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barn(inVertical)">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95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835696" y="1196752"/>
            <a:ext cx="5472608" cy="2123658"/>
          </a:xfrm>
          <a:prstGeom prst="rect">
            <a:avLst/>
          </a:prstGeom>
          <a:noFill/>
        </p:spPr>
        <p:txBody>
          <a:bodyPr wrap="square" rtlCol="0">
            <a:spAutoFit/>
          </a:bodyPr>
          <a:lstStyle/>
          <a:p>
            <a:pPr algn="ctr"/>
            <a:r>
              <a:rPr lang="ru-RU" sz="6600" b="1" dirty="0" smtClean="0">
                <a:solidFill>
                  <a:schemeClr val="bg2"/>
                </a:solidFill>
                <a:latin typeface="Times New Roman" pitchFamily="18" charset="0"/>
                <a:cs typeface="Times New Roman" pitchFamily="18" charset="0"/>
              </a:rPr>
              <a:t>САМООБРА</a:t>
            </a:r>
          </a:p>
          <a:p>
            <a:pPr algn="ctr"/>
            <a:r>
              <a:rPr lang="ru-RU" sz="6600" b="1" dirty="0" smtClean="0">
                <a:solidFill>
                  <a:schemeClr val="bg2"/>
                </a:solidFill>
                <a:latin typeface="Times New Roman" pitchFamily="18" charset="0"/>
                <a:cs typeface="Times New Roman" pitchFamily="18" charset="0"/>
              </a:rPr>
              <a:t>ЗОВАНИЕ</a:t>
            </a:r>
            <a:endParaRPr lang="ru-RU" sz="6600" b="1" dirty="0">
              <a:solidFill>
                <a:schemeClr val="bg2"/>
              </a:solidFill>
              <a:latin typeface="Times New Roman" pitchFamily="18" charset="0"/>
              <a:cs typeface="Times New Roman" pitchFamily="18" charset="0"/>
            </a:endParaRPr>
          </a:p>
        </p:txBody>
      </p:sp>
      <p:sp>
        <p:nvSpPr>
          <p:cNvPr id="3" name="TextBox 2"/>
          <p:cNvSpPr txBox="1"/>
          <p:nvPr/>
        </p:nvSpPr>
        <p:spPr>
          <a:xfrm>
            <a:off x="0" y="4005064"/>
            <a:ext cx="8820472" cy="3139321"/>
          </a:xfrm>
          <a:prstGeom prst="rect">
            <a:avLst/>
          </a:prstGeom>
          <a:noFill/>
        </p:spPr>
        <p:txBody>
          <a:bodyPr wrap="square" rtlCol="0">
            <a:spAutoFit/>
          </a:bodyPr>
          <a:lstStyle/>
          <a:p>
            <a:r>
              <a:rPr lang="ru-RU" dirty="0" smtClean="0"/>
              <a:t>Литература</a:t>
            </a:r>
          </a:p>
          <a:p>
            <a:r>
              <a:rPr lang="ru-RU" dirty="0" smtClean="0"/>
              <a:t>1.УМК </a:t>
            </a:r>
            <a:r>
              <a:rPr lang="ru-RU" dirty="0"/>
              <a:t>Л. Н. Боголюбова, Н. Ф. Виноградовой, Н. И. Городецкой и др. М. Просвещение, 2013</a:t>
            </a:r>
          </a:p>
          <a:p>
            <a:r>
              <a:rPr lang="ru-RU" dirty="0"/>
              <a:t>2</a:t>
            </a:r>
            <a:r>
              <a:rPr lang="ru-RU" dirty="0" smtClean="0"/>
              <a:t>.Архив </a:t>
            </a:r>
            <a:r>
              <a:rPr lang="ru-RU" dirty="0"/>
              <a:t>презентации </a:t>
            </a:r>
            <a:r>
              <a:rPr lang="ru-RU" dirty="0" err="1"/>
              <a:t>PowerPoint</a:t>
            </a:r>
            <a:r>
              <a:rPr lang="ru-RU" dirty="0"/>
              <a:t>. – Режим доступа : http://power-p.ru/load/obshhestvoznanie/11</a:t>
            </a:r>
          </a:p>
          <a:p>
            <a:r>
              <a:rPr lang="ru-RU" dirty="0"/>
              <a:t>3</a:t>
            </a:r>
            <a:r>
              <a:rPr lang="ru-RU" dirty="0" smtClean="0"/>
              <a:t>.Архив </a:t>
            </a:r>
            <a:r>
              <a:rPr lang="ru-RU" dirty="0"/>
              <a:t>учебных программ и презентаций. – Режим доступа : http://www.rusedu.ru</a:t>
            </a:r>
          </a:p>
          <a:p>
            <a:r>
              <a:rPr lang="ru-RU" dirty="0"/>
              <a:t>4</a:t>
            </a:r>
            <a:r>
              <a:rPr lang="ru-RU" dirty="0" smtClean="0"/>
              <a:t>.Союзмультфильм </a:t>
            </a:r>
            <a:r>
              <a:rPr lang="ru-RU" dirty="0"/>
              <a:t>«Вовка в три девятом царстве»</a:t>
            </a:r>
          </a:p>
          <a:p>
            <a:r>
              <a:rPr lang="ru-RU" dirty="0"/>
              <a:t>5</a:t>
            </a:r>
            <a:r>
              <a:rPr lang="ru-RU" dirty="0" smtClean="0"/>
              <a:t>.Разработка </a:t>
            </a:r>
            <a:r>
              <a:rPr lang="ru-RU" dirty="0"/>
              <a:t>урока Мироновой Н.А.</a:t>
            </a:r>
          </a:p>
          <a:p>
            <a:r>
              <a:rPr lang="ru-RU" dirty="0"/>
              <a:t>6</a:t>
            </a:r>
            <a:r>
              <a:rPr lang="ru-RU" dirty="0" smtClean="0"/>
              <a:t>.www</a:t>
            </a:r>
            <a:r>
              <a:rPr lang="ru-RU" dirty="0"/>
              <a:t>. tolkslovar.ru</a:t>
            </a:r>
          </a:p>
          <a:p>
            <a:r>
              <a:rPr lang="ru-RU" dirty="0"/>
              <a:t>7</a:t>
            </a:r>
            <a:r>
              <a:rPr lang="ru-RU" dirty="0" smtClean="0"/>
              <a:t>.www.slovarionline.ru</a:t>
            </a:r>
            <a:endParaRPr lang="ru-RU" dirty="0"/>
          </a:p>
          <a:p>
            <a:endParaRPr lang="ru-RU" dirty="0"/>
          </a:p>
        </p:txBody>
      </p:sp>
    </p:spTree>
    <p:extLst>
      <p:ext uri="{BB962C8B-B14F-4D97-AF65-F5344CB8AC3E}">
        <p14:creationId xmlns:p14="http://schemas.microsoft.com/office/powerpoint/2010/main" val="25372580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хозяин1\Desktop\Новая папка (2)\1 фон (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915816" y="188640"/>
            <a:ext cx="3168352" cy="369332"/>
          </a:xfrm>
          <a:prstGeom prst="rect">
            <a:avLst/>
          </a:prstGeom>
          <a:noFill/>
        </p:spPr>
        <p:txBody>
          <a:bodyPr wrap="square" rtlCol="0">
            <a:spAutoFit/>
          </a:bodyPr>
          <a:lstStyle/>
          <a:p>
            <a:pPr algn="ctr"/>
            <a:r>
              <a:rPr lang="ru-RU" b="1" dirty="0" smtClean="0">
                <a:solidFill>
                  <a:srgbClr val="002060"/>
                </a:solidFill>
                <a:latin typeface="Times New Roman" pitchFamily="18" charset="0"/>
                <a:cs typeface="Times New Roman" pitchFamily="18" charset="0"/>
              </a:rPr>
              <a:t>ЦЕЛИ  УРОКА</a:t>
            </a:r>
            <a:endParaRPr lang="ru-RU" b="1" dirty="0">
              <a:solidFill>
                <a:srgbClr val="002060"/>
              </a:solidFill>
              <a:latin typeface="Times New Roman" pitchFamily="18" charset="0"/>
              <a:cs typeface="Times New Roman" pitchFamily="18" charset="0"/>
            </a:endParaRPr>
          </a:p>
        </p:txBody>
      </p:sp>
      <p:sp>
        <p:nvSpPr>
          <p:cNvPr id="4" name="TextBox 3"/>
          <p:cNvSpPr txBox="1"/>
          <p:nvPr/>
        </p:nvSpPr>
        <p:spPr>
          <a:xfrm>
            <a:off x="827584" y="908720"/>
            <a:ext cx="7848872" cy="1754326"/>
          </a:xfrm>
          <a:prstGeom prst="rect">
            <a:avLst/>
          </a:prstGeom>
          <a:noFill/>
        </p:spPr>
        <p:txBody>
          <a:bodyPr wrap="square" rtlCol="0">
            <a:spAutoFit/>
          </a:bodyPr>
          <a:lstStyle/>
          <a:p>
            <a:pPr marL="285750" indent="-285750">
              <a:buFontTx/>
              <a:buChar char="-"/>
            </a:pPr>
            <a:r>
              <a:rPr lang="ru-RU" b="1" dirty="0" smtClean="0">
                <a:solidFill>
                  <a:srgbClr val="C00000"/>
                </a:solidFill>
              </a:rPr>
              <a:t>Формировать</a:t>
            </a:r>
            <a:r>
              <a:rPr lang="ru-RU" dirty="0" smtClean="0"/>
              <a:t> </a:t>
            </a:r>
            <a:r>
              <a:rPr lang="ru-RU" b="1" dirty="0" smtClean="0">
                <a:solidFill>
                  <a:srgbClr val="0000FF"/>
                </a:solidFill>
              </a:rPr>
              <a:t>представления учащихся о системе и значении самообразования</a:t>
            </a:r>
          </a:p>
          <a:p>
            <a:pPr marL="285750" indent="-285750">
              <a:buFontTx/>
              <a:buChar char="-"/>
            </a:pPr>
            <a:r>
              <a:rPr lang="ru-RU" dirty="0" smtClean="0"/>
              <a:t> </a:t>
            </a:r>
            <a:r>
              <a:rPr lang="ru-RU" b="1" dirty="0" smtClean="0">
                <a:solidFill>
                  <a:srgbClr val="C00000"/>
                </a:solidFill>
              </a:rPr>
              <a:t>развивать</a:t>
            </a:r>
            <a:r>
              <a:rPr lang="ru-RU" dirty="0" smtClean="0"/>
              <a:t> </a:t>
            </a:r>
            <a:r>
              <a:rPr lang="ru-RU" b="1" dirty="0" smtClean="0">
                <a:solidFill>
                  <a:srgbClr val="0000FF"/>
                </a:solidFill>
              </a:rPr>
              <a:t>познавательный интерес к разным формам и способам получения самообразования</a:t>
            </a:r>
          </a:p>
          <a:p>
            <a:pPr>
              <a:spcBef>
                <a:spcPct val="0"/>
              </a:spcBef>
              <a:defRPr/>
            </a:pPr>
            <a:r>
              <a:rPr lang="ru-RU" b="1" dirty="0" smtClean="0">
                <a:solidFill>
                  <a:srgbClr val="FF0000"/>
                </a:solidFill>
                <a:cs typeface="Arial" charset="0"/>
              </a:rPr>
              <a:t>-     </a:t>
            </a:r>
            <a:r>
              <a:rPr lang="ru-RU" b="1" dirty="0" smtClean="0">
                <a:solidFill>
                  <a:srgbClr val="C00000"/>
                </a:solidFill>
                <a:cs typeface="Arial" charset="0"/>
              </a:rPr>
              <a:t>воспитывать</a:t>
            </a:r>
            <a:r>
              <a:rPr lang="ru-RU" b="1" dirty="0" smtClean="0">
                <a:solidFill>
                  <a:srgbClr val="FF0000"/>
                </a:solidFill>
                <a:cs typeface="Arial" charset="0"/>
              </a:rPr>
              <a:t> </a:t>
            </a:r>
            <a:r>
              <a:rPr lang="ru-RU" b="1" dirty="0">
                <a:solidFill>
                  <a:srgbClr val="0000FF"/>
                </a:solidFill>
                <a:cs typeface="Arial" charset="0"/>
              </a:rPr>
              <a:t>ответственное отношение к самообразованию, самосовершенствованию в целом.</a:t>
            </a:r>
            <a:endParaRPr lang="en-US" b="1" dirty="0">
              <a:solidFill>
                <a:srgbClr val="0000FF"/>
              </a:solidFill>
              <a:cs typeface="Arial" charset="0"/>
            </a:endParaRPr>
          </a:p>
        </p:txBody>
      </p:sp>
      <p:sp>
        <p:nvSpPr>
          <p:cNvPr id="5" name="TextBox 4"/>
          <p:cNvSpPr txBox="1"/>
          <p:nvPr/>
        </p:nvSpPr>
        <p:spPr>
          <a:xfrm>
            <a:off x="971600" y="2708920"/>
            <a:ext cx="7272808" cy="369332"/>
          </a:xfrm>
          <a:prstGeom prst="rect">
            <a:avLst/>
          </a:prstGeom>
          <a:noFill/>
        </p:spPr>
        <p:txBody>
          <a:bodyPr wrap="square" rtlCol="0">
            <a:spAutoFit/>
          </a:bodyPr>
          <a:lstStyle/>
          <a:p>
            <a:pPr algn="ctr"/>
            <a:r>
              <a:rPr lang="ru-RU" b="1" dirty="0" smtClean="0">
                <a:solidFill>
                  <a:srgbClr val="002060"/>
                </a:solidFill>
                <a:latin typeface="Times New Roman" pitchFamily="18" charset="0"/>
                <a:cs typeface="Times New Roman" pitchFamily="18" charset="0"/>
              </a:rPr>
              <a:t>Универсальные учебные действия</a:t>
            </a:r>
            <a:endParaRPr lang="ru-RU" b="1" dirty="0">
              <a:solidFill>
                <a:srgbClr val="002060"/>
              </a:solidFill>
              <a:latin typeface="Times New Roman" pitchFamily="18" charset="0"/>
              <a:cs typeface="Times New Roman" pitchFamily="18" charset="0"/>
            </a:endParaRPr>
          </a:p>
        </p:txBody>
      </p:sp>
      <p:sp>
        <p:nvSpPr>
          <p:cNvPr id="6" name="TextBox 5"/>
          <p:cNvSpPr txBox="1"/>
          <p:nvPr/>
        </p:nvSpPr>
        <p:spPr>
          <a:xfrm>
            <a:off x="611560" y="3212976"/>
            <a:ext cx="7992888" cy="369332"/>
          </a:xfrm>
          <a:prstGeom prst="rect">
            <a:avLst/>
          </a:prstGeom>
          <a:noFill/>
        </p:spPr>
        <p:txBody>
          <a:bodyPr wrap="square" rtlCol="0">
            <a:spAutoFit/>
          </a:bodyPr>
          <a:lstStyle/>
          <a:p>
            <a:endParaRPr lang="ru-RU" dirty="0"/>
          </a:p>
        </p:txBody>
      </p:sp>
      <p:graphicFrame>
        <p:nvGraphicFramePr>
          <p:cNvPr id="9" name="Таблица 8"/>
          <p:cNvGraphicFramePr>
            <a:graphicFrameLocks noGrp="1"/>
          </p:cNvGraphicFramePr>
          <p:nvPr>
            <p:extLst>
              <p:ext uri="{D42A27DB-BD31-4B8C-83A1-F6EECF244321}">
                <p14:modId xmlns:p14="http://schemas.microsoft.com/office/powerpoint/2010/main" val="3093936357"/>
              </p:ext>
            </p:extLst>
          </p:nvPr>
        </p:nvGraphicFramePr>
        <p:xfrm>
          <a:off x="457200" y="3078252"/>
          <a:ext cx="8229600" cy="3057906"/>
        </p:xfrm>
        <a:graphic>
          <a:graphicData uri="http://schemas.openxmlformats.org/drawingml/2006/table">
            <a:tbl>
              <a:tblPr/>
              <a:tblGrid>
                <a:gridCol w="8229600"/>
              </a:tblGrid>
              <a:tr h="2655004">
                <a:tc>
                  <a:txBody>
                    <a:bodyPr/>
                    <a:lstStyle/>
                    <a:p>
                      <a:pPr algn="just">
                        <a:lnSpc>
                          <a:spcPct val="115000"/>
                        </a:lnSpc>
                        <a:spcAft>
                          <a:spcPts val="1000"/>
                        </a:spcAft>
                      </a:pPr>
                      <a:r>
                        <a:rPr lang="ru-RU" sz="1200" b="1" dirty="0">
                          <a:effectLst/>
                          <a:latin typeface="Times New Roman"/>
                          <a:ea typeface="Calibri"/>
                          <a:cs typeface="Times New Roman"/>
                        </a:rPr>
                        <a:t>Познавательные:</a:t>
                      </a:r>
                      <a:r>
                        <a:rPr lang="ru-RU" sz="1200" dirty="0">
                          <a:effectLst/>
                          <a:latin typeface="Times New Roman"/>
                          <a:ea typeface="Calibri"/>
                          <a:cs typeface="Times New Roman"/>
                        </a:rPr>
                        <a:t> </a:t>
                      </a:r>
                      <a:r>
                        <a:rPr lang="ru-RU" sz="1200" b="1" dirty="0">
                          <a:solidFill>
                            <a:srgbClr val="0070C0"/>
                          </a:solidFill>
                          <a:effectLst/>
                          <a:latin typeface="Times New Roman"/>
                          <a:ea typeface="Calibri"/>
                          <a:cs typeface="Times New Roman"/>
                        </a:rPr>
                        <a:t>ставят и формулируют цели и проблему урока; осознанно и произвольно строят сообщения в устной и </a:t>
                      </a:r>
                      <a:r>
                        <a:rPr lang="ru-RU" sz="1200" b="1" dirty="0" smtClean="0">
                          <a:solidFill>
                            <a:srgbClr val="0070C0"/>
                          </a:solidFill>
                          <a:effectLst/>
                          <a:latin typeface="Times New Roman"/>
                          <a:ea typeface="Calibri"/>
                          <a:cs typeface="Times New Roman"/>
                        </a:rPr>
                        <a:t>письменной </a:t>
                      </a:r>
                      <a:r>
                        <a:rPr lang="ru-RU" sz="1200" b="1" dirty="0">
                          <a:solidFill>
                            <a:srgbClr val="0070C0"/>
                          </a:solidFill>
                          <a:effectLst/>
                          <a:latin typeface="Times New Roman"/>
                          <a:ea typeface="Calibri"/>
                          <a:cs typeface="Times New Roman"/>
                        </a:rPr>
                        <a:t>форме, в </a:t>
                      </a:r>
                      <a:r>
                        <a:rPr lang="ru-RU" sz="1200" b="1" dirty="0" err="1">
                          <a:solidFill>
                            <a:srgbClr val="0070C0"/>
                          </a:solidFill>
                          <a:effectLst/>
                          <a:latin typeface="Times New Roman"/>
                          <a:ea typeface="Calibri"/>
                          <a:cs typeface="Times New Roman"/>
                        </a:rPr>
                        <a:t>т.ч</a:t>
                      </a:r>
                      <a:r>
                        <a:rPr lang="ru-RU" sz="1200" b="1" dirty="0">
                          <a:solidFill>
                            <a:srgbClr val="0070C0"/>
                          </a:solidFill>
                          <a:effectLst/>
                          <a:latin typeface="Times New Roman"/>
                          <a:ea typeface="Calibri"/>
                          <a:cs typeface="Times New Roman"/>
                        </a:rPr>
                        <a:t>. творческого и исследовательского </a:t>
                      </a:r>
                      <a:r>
                        <a:rPr lang="ru-RU" sz="1200" b="1" dirty="0" smtClean="0">
                          <a:solidFill>
                            <a:srgbClr val="0070C0"/>
                          </a:solidFill>
                          <a:effectLst/>
                          <a:latin typeface="Times New Roman"/>
                          <a:ea typeface="Calibri"/>
                          <a:cs typeface="Times New Roman"/>
                        </a:rPr>
                        <a:t>характера.</a:t>
                      </a:r>
                    </a:p>
                    <a:p>
                      <a:pPr algn="just">
                        <a:lnSpc>
                          <a:spcPct val="115000"/>
                        </a:lnSpc>
                        <a:spcAft>
                          <a:spcPts val="1000"/>
                        </a:spcAft>
                      </a:pPr>
                      <a:r>
                        <a:rPr lang="ru-RU" sz="1200" b="1" dirty="0" smtClean="0">
                          <a:solidFill>
                            <a:schemeClr val="tx1"/>
                          </a:solidFill>
                          <a:effectLst/>
                          <a:latin typeface="Times New Roman"/>
                          <a:ea typeface="Calibri"/>
                          <a:cs typeface="Times New Roman"/>
                        </a:rPr>
                        <a:t>Коммуникативные: </a:t>
                      </a:r>
                      <a:r>
                        <a:rPr lang="ru-RU" sz="1200" b="1" dirty="0" smtClean="0">
                          <a:solidFill>
                            <a:srgbClr val="0070C0"/>
                          </a:solidFill>
                          <a:effectLst/>
                          <a:latin typeface="Times New Roman"/>
                          <a:ea typeface="Calibri"/>
                          <a:cs typeface="Times New Roman"/>
                        </a:rPr>
                        <a:t>адекватно используют речевые средства для эффективного решения разнообразных коммуникативных задач.</a:t>
                      </a:r>
                    </a:p>
                    <a:p>
                      <a:pPr algn="just">
                        <a:lnSpc>
                          <a:spcPct val="115000"/>
                        </a:lnSpc>
                        <a:spcAft>
                          <a:spcPts val="1000"/>
                        </a:spcAft>
                      </a:pPr>
                      <a:r>
                        <a:rPr lang="ru-RU" sz="1200" b="1" dirty="0" smtClean="0">
                          <a:solidFill>
                            <a:schemeClr val="tx1"/>
                          </a:solidFill>
                          <a:effectLst/>
                          <a:latin typeface="Times New Roman"/>
                          <a:ea typeface="Calibri"/>
                          <a:cs typeface="Times New Roman"/>
                        </a:rPr>
                        <a:t>Регулятивные: </a:t>
                      </a:r>
                      <a:r>
                        <a:rPr lang="ru-RU" sz="1200" b="1" dirty="0" smtClean="0">
                          <a:solidFill>
                            <a:srgbClr val="0070C0"/>
                          </a:solidFill>
                          <a:effectLst/>
                          <a:latin typeface="Times New Roman"/>
                          <a:ea typeface="Calibri"/>
                          <a:cs typeface="Times New Roman"/>
                        </a:rPr>
                        <a:t>планируют свои действия в соответствии с поставленной задачей и условиями ее реализации, в </a:t>
                      </a:r>
                      <a:r>
                        <a:rPr lang="ru-RU" sz="1200" b="1" dirty="0" err="1" smtClean="0">
                          <a:solidFill>
                            <a:srgbClr val="0070C0"/>
                          </a:solidFill>
                          <a:effectLst/>
                          <a:latin typeface="Times New Roman"/>
                          <a:ea typeface="Calibri"/>
                          <a:cs typeface="Times New Roman"/>
                        </a:rPr>
                        <a:t>т.ч</a:t>
                      </a:r>
                      <a:r>
                        <a:rPr lang="ru-RU" sz="1200" b="1" dirty="0" smtClean="0">
                          <a:solidFill>
                            <a:srgbClr val="0070C0"/>
                          </a:solidFill>
                          <a:effectLst/>
                          <a:latin typeface="Times New Roman"/>
                          <a:ea typeface="Calibri"/>
                          <a:cs typeface="Times New Roman"/>
                        </a:rPr>
                        <a:t>. во внутреннем плане.</a:t>
                      </a:r>
                    </a:p>
                    <a:p>
                      <a:pPr algn="just">
                        <a:lnSpc>
                          <a:spcPct val="115000"/>
                        </a:lnSpc>
                        <a:spcAft>
                          <a:spcPts val="1000"/>
                        </a:spcAft>
                      </a:pPr>
                      <a:r>
                        <a:rPr lang="ru-RU" sz="1200" b="1" dirty="0" smtClean="0">
                          <a:solidFill>
                            <a:srgbClr val="0070C0"/>
                          </a:solidFill>
                          <a:effectLst/>
                          <a:latin typeface="Times New Roman"/>
                          <a:ea typeface="Calibri"/>
                          <a:cs typeface="Times New Roman"/>
                        </a:rPr>
                        <a:t>Личностные: сохраняют мотивацию к </a:t>
                      </a:r>
                      <a:r>
                        <a:rPr lang="ru-RU" sz="1200" b="1" baseline="0" dirty="0" smtClean="0">
                          <a:solidFill>
                            <a:srgbClr val="0070C0"/>
                          </a:solidFill>
                          <a:effectLst/>
                          <a:latin typeface="Times New Roman"/>
                          <a:ea typeface="Calibri"/>
                          <a:cs typeface="Times New Roman"/>
                        </a:rPr>
                        <a:t> </a:t>
                      </a:r>
                      <a:r>
                        <a:rPr lang="ru-RU" sz="1200" b="1" dirty="0" smtClean="0">
                          <a:solidFill>
                            <a:srgbClr val="0070C0"/>
                          </a:solidFill>
                          <a:effectLst/>
                          <a:latin typeface="Times New Roman"/>
                          <a:ea typeface="Calibri"/>
                          <a:cs typeface="Times New Roman"/>
                        </a:rPr>
                        <a:t>учебной деятельности; проявляют </a:t>
                      </a:r>
                      <a:r>
                        <a:rPr lang="ru-RU" sz="1200" b="1" baseline="0" dirty="0" smtClean="0">
                          <a:solidFill>
                            <a:srgbClr val="0070C0"/>
                          </a:solidFill>
                          <a:effectLst/>
                          <a:latin typeface="Times New Roman"/>
                          <a:ea typeface="Calibri"/>
                          <a:cs typeface="Times New Roman"/>
                        </a:rPr>
                        <a:t> </a:t>
                      </a:r>
                      <a:r>
                        <a:rPr lang="ru-RU" sz="1200" b="1" dirty="0" smtClean="0">
                          <a:solidFill>
                            <a:srgbClr val="0070C0"/>
                          </a:solidFill>
                          <a:effectLst/>
                          <a:latin typeface="Times New Roman"/>
                          <a:ea typeface="Calibri"/>
                          <a:cs typeface="Times New Roman"/>
                        </a:rPr>
                        <a:t>интерес к новому учебному </a:t>
                      </a:r>
                    </a:p>
                    <a:p>
                      <a:pPr algn="just">
                        <a:lnSpc>
                          <a:spcPct val="115000"/>
                        </a:lnSpc>
                        <a:spcAft>
                          <a:spcPts val="1000"/>
                        </a:spcAft>
                      </a:pPr>
                      <a:r>
                        <a:rPr lang="ru-RU" sz="1200" b="1" dirty="0" smtClean="0">
                          <a:solidFill>
                            <a:srgbClr val="0070C0"/>
                          </a:solidFill>
                          <a:effectLst/>
                          <a:latin typeface="Times New Roman"/>
                          <a:ea typeface="Calibri"/>
                          <a:cs typeface="Times New Roman"/>
                        </a:rPr>
                        <a:t>материалу; выражают </a:t>
                      </a:r>
                      <a:r>
                        <a:rPr lang="ru-RU" sz="1200" b="1" baseline="0" dirty="0" smtClean="0">
                          <a:solidFill>
                            <a:srgbClr val="0070C0"/>
                          </a:solidFill>
                          <a:effectLst/>
                          <a:latin typeface="Times New Roman"/>
                          <a:ea typeface="Calibri"/>
                          <a:cs typeface="Times New Roman"/>
                        </a:rPr>
                        <a:t> </a:t>
                      </a:r>
                      <a:r>
                        <a:rPr lang="ru-RU" sz="1200" b="1" dirty="0" smtClean="0">
                          <a:solidFill>
                            <a:srgbClr val="0070C0"/>
                          </a:solidFill>
                          <a:effectLst/>
                          <a:latin typeface="Times New Roman"/>
                          <a:ea typeface="Calibri"/>
                          <a:cs typeface="Times New Roman"/>
                        </a:rPr>
                        <a:t>положительное отношение к </a:t>
                      </a:r>
                      <a:r>
                        <a:rPr lang="ru-RU" sz="1200" b="1" baseline="0" dirty="0" smtClean="0">
                          <a:solidFill>
                            <a:srgbClr val="0070C0"/>
                          </a:solidFill>
                          <a:effectLst/>
                          <a:latin typeface="Times New Roman"/>
                          <a:ea typeface="Calibri"/>
                          <a:cs typeface="Times New Roman"/>
                        </a:rPr>
                        <a:t> </a:t>
                      </a:r>
                      <a:r>
                        <a:rPr lang="ru-RU" sz="1200" b="1" dirty="0" smtClean="0">
                          <a:solidFill>
                            <a:srgbClr val="0070C0"/>
                          </a:solidFill>
                          <a:effectLst/>
                          <a:latin typeface="Times New Roman"/>
                          <a:ea typeface="Calibri"/>
                          <a:cs typeface="Times New Roman"/>
                        </a:rPr>
                        <a:t>процессу познания; адекватно </a:t>
                      </a:r>
                      <a:r>
                        <a:rPr lang="ru-RU" sz="1200" b="1" baseline="0" dirty="0" smtClean="0">
                          <a:solidFill>
                            <a:srgbClr val="0070C0"/>
                          </a:solidFill>
                          <a:effectLst/>
                          <a:latin typeface="Times New Roman"/>
                          <a:ea typeface="Calibri"/>
                          <a:cs typeface="Times New Roman"/>
                        </a:rPr>
                        <a:t> </a:t>
                      </a:r>
                      <a:r>
                        <a:rPr lang="ru-RU" sz="1200" b="1" dirty="0" smtClean="0">
                          <a:solidFill>
                            <a:srgbClr val="0070C0"/>
                          </a:solidFill>
                          <a:effectLst/>
                          <a:latin typeface="Times New Roman"/>
                          <a:ea typeface="Calibri"/>
                          <a:cs typeface="Times New Roman"/>
                        </a:rPr>
                        <a:t>понимают </a:t>
                      </a:r>
                      <a:r>
                        <a:rPr lang="ru-RU" sz="1200" b="1" baseline="0" dirty="0" smtClean="0">
                          <a:solidFill>
                            <a:srgbClr val="0070C0"/>
                          </a:solidFill>
                          <a:effectLst/>
                          <a:latin typeface="Times New Roman"/>
                          <a:ea typeface="Calibri"/>
                          <a:cs typeface="Times New Roman"/>
                        </a:rPr>
                        <a:t> </a:t>
                      </a:r>
                      <a:r>
                        <a:rPr lang="ru-RU" sz="1200" b="1" dirty="0" smtClean="0">
                          <a:solidFill>
                            <a:srgbClr val="0070C0"/>
                          </a:solidFill>
                          <a:effectLst/>
                          <a:latin typeface="Times New Roman"/>
                          <a:ea typeface="Calibri"/>
                          <a:cs typeface="Times New Roman"/>
                        </a:rPr>
                        <a:t>причины успешности/</a:t>
                      </a:r>
                      <a:r>
                        <a:rPr lang="ru-RU" sz="1200" b="1" dirty="0" err="1" smtClean="0">
                          <a:solidFill>
                            <a:srgbClr val="0070C0"/>
                          </a:solidFill>
                          <a:effectLst/>
                          <a:latin typeface="Times New Roman"/>
                          <a:ea typeface="Calibri"/>
                          <a:cs typeface="Times New Roman"/>
                        </a:rPr>
                        <a:t>неуспешности</a:t>
                      </a:r>
                      <a:r>
                        <a:rPr lang="ru-RU" sz="1200" b="1" dirty="0" smtClean="0">
                          <a:solidFill>
                            <a:srgbClr val="0070C0"/>
                          </a:solidFill>
                          <a:effectLst/>
                          <a:latin typeface="Times New Roman"/>
                          <a:ea typeface="Calibri"/>
                          <a:cs typeface="Times New Roman"/>
                        </a:rPr>
                        <a:t> </a:t>
                      </a:r>
                      <a:r>
                        <a:rPr lang="ru-RU" sz="1200" b="1" baseline="0" dirty="0" smtClean="0">
                          <a:solidFill>
                            <a:srgbClr val="0070C0"/>
                          </a:solidFill>
                          <a:effectLst/>
                          <a:latin typeface="Times New Roman"/>
                          <a:ea typeface="Calibri"/>
                          <a:cs typeface="Times New Roman"/>
                        </a:rPr>
                        <a:t> </a:t>
                      </a:r>
                      <a:r>
                        <a:rPr lang="ru-RU" sz="1200" b="1" dirty="0" smtClean="0">
                          <a:solidFill>
                            <a:srgbClr val="0070C0"/>
                          </a:solidFill>
                          <a:effectLst/>
                          <a:latin typeface="Times New Roman"/>
                          <a:ea typeface="Calibri"/>
                          <a:cs typeface="Times New Roman"/>
                        </a:rPr>
                        <a:t>учебной деятельности</a:t>
                      </a:r>
                    </a:p>
                    <a:p>
                      <a:pPr algn="just">
                        <a:lnSpc>
                          <a:spcPct val="115000"/>
                        </a:lnSpc>
                        <a:spcAft>
                          <a:spcPts val="1000"/>
                        </a:spcAft>
                      </a:pPr>
                      <a:endParaRPr lang="ru-RU" sz="1200" b="1" dirty="0" smtClean="0">
                        <a:solidFill>
                          <a:srgbClr val="0070C0"/>
                        </a:solidFill>
                        <a:effectLst/>
                        <a:latin typeface="Times New Roman"/>
                        <a:ea typeface="Calibri"/>
                        <a:cs typeface="Times New Roman"/>
                      </a:endParaRPr>
                    </a:p>
                    <a:p>
                      <a:pPr algn="just">
                        <a:lnSpc>
                          <a:spcPct val="115000"/>
                        </a:lnSpc>
                        <a:spcAft>
                          <a:spcPts val="1000"/>
                        </a:spcAft>
                      </a:pPr>
                      <a:endParaRPr lang="ru-RU" sz="1100" dirty="0">
                        <a:effectLst/>
                        <a:latin typeface="Calibri"/>
                        <a:ea typeface="Calibri"/>
                        <a:cs typeface="Times New Roman"/>
                      </a:endParaRPr>
                    </a:p>
                  </a:txBody>
                  <a:tcPr marL="114300" marR="114300" marT="0" marB="0">
                    <a:lnL>
                      <a:noFill/>
                    </a:lnL>
                    <a:lnR>
                      <a:noFill/>
                    </a:lnR>
                    <a:lnT>
                      <a:noFill/>
                    </a:lnT>
                    <a:lnB>
                      <a:noFill/>
                    </a:lnB>
                  </a:tcPr>
                </a:tc>
              </a:tr>
            </a:tbl>
          </a:graphicData>
        </a:graphic>
      </p:graphicFrame>
    </p:spTree>
    <p:extLst>
      <p:ext uri="{BB962C8B-B14F-4D97-AF65-F5344CB8AC3E}">
        <p14:creationId xmlns:p14="http://schemas.microsoft.com/office/powerpoint/2010/main" val="3485443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хозяин1\Desktop\Новая папка (2)\1 фон (3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kinobank.org/movies_images/46144_720x54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584" y="2780928"/>
            <a:ext cx="3960440" cy="297033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79512" y="188640"/>
            <a:ext cx="8568952" cy="646331"/>
          </a:xfrm>
          <a:prstGeom prst="rect">
            <a:avLst/>
          </a:prstGeom>
          <a:noFill/>
        </p:spPr>
        <p:txBody>
          <a:bodyPr wrap="square" rtlCol="0">
            <a:spAutoFit/>
          </a:bodyPr>
          <a:lstStyle/>
          <a:p>
            <a:r>
              <a:rPr lang="ru-RU" b="1" dirty="0" smtClean="0">
                <a:solidFill>
                  <a:srgbClr val="002060"/>
                </a:solidFill>
              </a:rPr>
              <a:t>ПОНЯТИЯ И ТЕРМИНЫ</a:t>
            </a:r>
          </a:p>
          <a:p>
            <a:r>
              <a:rPr lang="ru-RU" b="1" dirty="0" smtClean="0">
                <a:solidFill>
                  <a:srgbClr val="00B050"/>
                </a:solidFill>
              </a:rPr>
              <a:t>Образование. Знание. Самообразование. Самоорганизация. Самоопределение</a:t>
            </a:r>
            <a:endParaRPr lang="ru-RU" b="1" dirty="0">
              <a:solidFill>
                <a:srgbClr val="00B050"/>
              </a:solidFill>
            </a:endParaRPr>
          </a:p>
        </p:txBody>
      </p:sp>
      <p:sp>
        <p:nvSpPr>
          <p:cNvPr id="3" name="TextBox 2"/>
          <p:cNvSpPr txBox="1"/>
          <p:nvPr/>
        </p:nvSpPr>
        <p:spPr>
          <a:xfrm>
            <a:off x="251520" y="980728"/>
            <a:ext cx="8352928" cy="2123658"/>
          </a:xfrm>
          <a:prstGeom prst="rect">
            <a:avLst/>
          </a:prstGeom>
          <a:noFill/>
        </p:spPr>
        <p:txBody>
          <a:bodyPr wrap="square" rtlCol="0">
            <a:spAutoFit/>
          </a:bodyPr>
          <a:lstStyle/>
          <a:p>
            <a:r>
              <a:rPr lang="ru-RU" b="1" dirty="0" smtClean="0">
                <a:solidFill>
                  <a:srgbClr val="002060"/>
                </a:solidFill>
                <a:latin typeface="Times New Roman" pitchFamily="18" charset="0"/>
                <a:cs typeface="Times New Roman" pitchFamily="18" charset="0"/>
              </a:rPr>
              <a:t>                  ПЛАН</a:t>
            </a:r>
          </a:p>
          <a:p>
            <a:r>
              <a:rPr lang="ru-RU" sz="2400" b="1" dirty="0" smtClean="0">
                <a:solidFill>
                  <a:srgbClr val="7030A0"/>
                </a:solidFill>
                <a:latin typeface="Times New Roman" pitchFamily="18" charset="0"/>
                <a:cs typeface="Times New Roman" pitchFamily="18" charset="0"/>
              </a:rPr>
              <a:t>1.Формы самообразования</a:t>
            </a:r>
          </a:p>
          <a:p>
            <a:r>
              <a:rPr lang="ru-RU" sz="2400" b="1" dirty="0" smtClean="0">
                <a:solidFill>
                  <a:srgbClr val="7030A0"/>
                </a:solidFill>
                <a:latin typeface="Times New Roman" pitchFamily="18" charset="0"/>
                <a:cs typeface="Times New Roman" pitchFamily="18" charset="0"/>
              </a:rPr>
              <a:t>2.Самообразование – путь к успеху</a:t>
            </a:r>
          </a:p>
          <a:p>
            <a:r>
              <a:rPr lang="ru-RU" sz="2400" b="1" dirty="0" smtClean="0">
                <a:solidFill>
                  <a:srgbClr val="7030A0"/>
                </a:solidFill>
                <a:latin typeface="Times New Roman" pitchFamily="18" charset="0"/>
                <a:cs typeface="Times New Roman" pitchFamily="18" charset="0"/>
              </a:rPr>
              <a:t>3.Самообразование и самоорганизация.</a:t>
            </a:r>
          </a:p>
          <a:p>
            <a:r>
              <a:rPr lang="ru-RU" sz="2400" b="1" dirty="0" smtClean="0">
                <a:solidFill>
                  <a:srgbClr val="7030A0"/>
                </a:solidFill>
                <a:latin typeface="Times New Roman" pitchFamily="18" charset="0"/>
                <a:cs typeface="Times New Roman" pitchFamily="18" charset="0"/>
              </a:rPr>
              <a:t>4.Алгоритм</a:t>
            </a:r>
          </a:p>
          <a:p>
            <a:endParaRPr lang="ru-RU" dirty="0"/>
          </a:p>
        </p:txBody>
      </p:sp>
      <p:pic>
        <p:nvPicPr>
          <p:cNvPr id="4" name="1.vovka.v.tridev.tsarstve (online-video-cutter.com).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552950" y="3414713"/>
            <a:ext cx="38100" cy="28575"/>
          </a:xfrm>
          <a:prstGeom prst="rect">
            <a:avLst/>
          </a:prstGeom>
        </p:spPr>
      </p:pic>
      <p:pic>
        <p:nvPicPr>
          <p:cNvPr id="5" name="1.vovka.v.tridev.tsarstve (online-video-cutter.com).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788024" y="2780928"/>
            <a:ext cx="3240360" cy="2970331"/>
          </a:xfrm>
          <a:prstGeom prst="rect">
            <a:avLst/>
          </a:prstGeom>
        </p:spPr>
      </p:pic>
    </p:spTree>
    <p:extLst>
      <p:ext uri="{BB962C8B-B14F-4D97-AF65-F5344CB8AC3E}">
        <p14:creationId xmlns:p14="http://schemas.microsoft.com/office/powerpoint/2010/main" val="348544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seq concurrent="1" nextAc="seek">
              <p:cTn id="13" restart="whenNotActive" fill="hold" evtFilter="cancelBubble" nodeType="interactiveSeq">
                <p:stCondLst>
                  <p:cond evt="onClick" delay="0">
                    <p:tgtEl>
                      <p:spTgt spid="5"/>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5"/>
                                        </p:tgtEl>
                                      </p:cBhvr>
                                    </p:cmd>
                                  </p:childTnLst>
                                </p:cTn>
                              </p:par>
                            </p:childTnLst>
                          </p:cTn>
                        </p:par>
                      </p:childTnLst>
                    </p:cTn>
                  </p:par>
                </p:childTnLst>
              </p:cTn>
              <p:nextCondLst>
                <p:cond evt="onClick" delay="0">
                  <p:tgtEl>
                    <p:spTgt spid="5"/>
                  </p:tgtEl>
                </p:cond>
              </p:nextCondLst>
            </p:seq>
            <p:video>
              <p:cMediaNode vol="80000">
                <p:cTn id="18" fill="hold" display="0">
                  <p:stCondLst>
                    <p:cond delay="indefinite"/>
                  </p:stCondLst>
                </p:cTn>
                <p:tgtEl>
                  <p:spTgt spid="5"/>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хозяин1\Desktop\Новая папка (2)\1 фон (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843808" y="188640"/>
            <a:ext cx="3660105" cy="369332"/>
          </a:xfrm>
          <a:prstGeom prst="rect">
            <a:avLst/>
          </a:prstGeom>
          <a:noFill/>
        </p:spPr>
        <p:txBody>
          <a:bodyPr wrap="none" rtlCol="0">
            <a:spAutoFit/>
          </a:bodyPr>
          <a:lstStyle/>
          <a:p>
            <a:r>
              <a:rPr lang="ru-RU" b="1" dirty="0" smtClean="0">
                <a:solidFill>
                  <a:srgbClr val="FF0000"/>
                </a:solidFill>
                <a:latin typeface="Times New Roman" pitchFamily="18" charset="0"/>
                <a:cs typeface="Times New Roman" pitchFamily="18" charset="0"/>
              </a:rPr>
              <a:t>АКТУАЛИЗАЦИЯ  ПРОБЛЕМЫ</a:t>
            </a:r>
            <a:endParaRPr lang="ru-RU" b="1" dirty="0">
              <a:solidFill>
                <a:srgbClr val="FF0000"/>
              </a:solidFill>
              <a:latin typeface="Times New Roman" pitchFamily="18" charset="0"/>
              <a:cs typeface="Times New Roman" pitchFamily="18" charset="0"/>
            </a:endParaRPr>
          </a:p>
        </p:txBody>
      </p:sp>
      <p:sp>
        <p:nvSpPr>
          <p:cNvPr id="3" name="Прямоугольник 2"/>
          <p:cNvSpPr/>
          <p:nvPr/>
        </p:nvSpPr>
        <p:spPr>
          <a:xfrm>
            <a:off x="2286000" y="2828836"/>
            <a:ext cx="4572000" cy="369332"/>
          </a:xfrm>
          <a:prstGeom prst="rect">
            <a:avLst/>
          </a:prstGeom>
        </p:spPr>
        <p:txBody>
          <a:bodyPr>
            <a:spAutoFit/>
          </a:bodyPr>
          <a:lstStyle/>
          <a:p>
            <a:endParaRPr lang="ru-RU" dirty="0"/>
          </a:p>
        </p:txBody>
      </p:sp>
      <p:sp>
        <p:nvSpPr>
          <p:cNvPr id="4" name="TextBox 3"/>
          <p:cNvSpPr txBox="1"/>
          <p:nvPr/>
        </p:nvSpPr>
        <p:spPr>
          <a:xfrm>
            <a:off x="4211960" y="692696"/>
            <a:ext cx="4871783" cy="2585323"/>
          </a:xfrm>
          <a:prstGeom prst="rect">
            <a:avLst/>
          </a:prstGeom>
          <a:noFill/>
        </p:spPr>
        <p:txBody>
          <a:bodyPr wrap="none" rtlCol="0">
            <a:spAutoFit/>
          </a:bodyPr>
          <a:lstStyle/>
          <a:p>
            <a:r>
              <a:rPr lang="ru-RU" b="1" dirty="0" smtClean="0">
                <a:latin typeface="Times New Roman" pitchFamily="18" charset="0"/>
                <a:cs typeface="Times New Roman" pitchFamily="18" charset="0"/>
              </a:rPr>
              <a:t>ВСПОМНИМ</a:t>
            </a:r>
            <a:r>
              <a:rPr lang="ru-RU" dirty="0" smtClean="0"/>
              <a:t>: </a:t>
            </a:r>
            <a:r>
              <a:rPr lang="ru-RU" b="1" dirty="0" smtClean="0">
                <a:solidFill>
                  <a:srgbClr val="002060"/>
                </a:solidFill>
                <a:latin typeface="Times New Roman" pitchFamily="18" charset="0"/>
                <a:cs typeface="Times New Roman" pitchFamily="18" charset="0"/>
              </a:rPr>
              <a:t>на какие вопросы, связанные</a:t>
            </a:r>
          </a:p>
          <a:p>
            <a:r>
              <a:rPr lang="ru-RU" b="1" dirty="0">
                <a:solidFill>
                  <a:srgbClr val="002060"/>
                </a:solidFill>
                <a:latin typeface="Times New Roman" pitchFamily="18" charset="0"/>
                <a:cs typeface="Times New Roman" pitchFamily="18" charset="0"/>
              </a:rPr>
              <a:t>с</a:t>
            </a:r>
            <a:r>
              <a:rPr lang="ru-RU" b="1" dirty="0" smtClean="0">
                <a:solidFill>
                  <a:srgbClr val="002060"/>
                </a:solidFill>
                <a:latin typeface="Times New Roman" pitchFamily="18" charset="0"/>
                <a:cs typeface="Times New Roman" pitchFamily="18" charset="0"/>
              </a:rPr>
              <a:t>о школьными предметами, хотели бы сами</a:t>
            </a:r>
          </a:p>
          <a:p>
            <a:r>
              <a:rPr lang="ru-RU" b="1" dirty="0">
                <a:solidFill>
                  <a:srgbClr val="002060"/>
                </a:solidFill>
                <a:latin typeface="Times New Roman" pitchFamily="18" charset="0"/>
                <a:cs typeface="Times New Roman" pitchFamily="18" charset="0"/>
              </a:rPr>
              <a:t>п</a:t>
            </a:r>
            <a:r>
              <a:rPr lang="ru-RU" b="1" dirty="0" smtClean="0">
                <a:solidFill>
                  <a:srgbClr val="002060"/>
                </a:solidFill>
                <a:latin typeface="Times New Roman" pitchFamily="18" charset="0"/>
                <a:cs typeface="Times New Roman" pitchFamily="18" charset="0"/>
              </a:rPr>
              <a:t>оискать ответы? Чему надо для этого</a:t>
            </a:r>
          </a:p>
          <a:p>
            <a:r>
              <a:rPr lang="ru-RU" b="1" dirty="0">
                <a:solidFill>
                  <a:srgbClr val="002060"/>
                </a:solidFill>
                <a:latin typeface="Times New Roman" pitchFamily="18" charset="0"/>
                <a:cs typeface="Times New Roman" pitchFamily="18" charset="0"/>
              </a:rPr>
              <a:t>н</a:t>
            </a:r>
            <a:r>
              <a:rPr lang="ru-RU" b="1" dirty="0" smtClean="0">
                <a:solidFill>
                  <a:srgbClr val="002060"/>
                </a:solidFill>
                <a:latin typeface="Times New Roman" pitchFamily="18" charset="0"/>
                <a:cs typeface="Times New Roman" pitchFamily="18" charset="0"/>
              </a:rPr>
              <a:t>аучиться?</a:t>
            </a:r>
          </a:p>
          <a:p>
            <a:r>
              <a:rPr lang="ru-RU" b="1" dirty="0" smtClean="0">
                <a:latin typeface="Times New Roman" pitchFamily="18" charset="0"/>
                <a:cs typeface="Times New Roman" pitchFamily="18" charset="0"/>
              </a:rPr>
              <a:t>ОБУСИМ ВМЕСТЕ: </a:t>
            </a:r>
          </a:p>
          <a:p>
            <a:r>
              <a:rPr lang="ru-RU" b="1" dirty="0" smtClean="0">
                <a:solidFill>
                  <a:srgbClr val="002060"/>
                </a:solidFill>
                <a:latin typeface="Times New Roman" pitchFamily="18" charset="0"/>
                <a:cs typeface="Times New Roman" pitchFamily="18" charset="0"/>
              </a:rPr>
              <a:t>Как добывать знания самостоятельно? </a:t>
            </a:r>
          </a:p>
          <a:p>
            <a:r>
              <a:rPr lang="ru-RU" b="1" dirty="0" smtClean="0">
                <a:solidFill>
                  <a:srgbClr val="002060"/>
                </a:solidFill>
                <a:latin typeface="Times New Roman" pitchFamily="18" charset="0"/>
                <a:cs typeface="Times New Roman" pitchFamily="18" charset="0"/>
              </a:rPr>
              <a:t>Где и какими способами можно это делать?</a:t>
            </a:r>
          </a:p>
          <a:p>
            <a:r>
              <a:rPr lang="ru-RU" b="1" dirty="0" smtClean="0">
                <a:solidFill>
                  <a:srgbClr val="002060"/>
                </a:solidFill>
                <a:latin typeface="Times New Roman" pitchFamily="18" charset="0"/>
                <a:cs typeface="Times New Roman" pitchFamily="18" charset="0"/>
              </a:rPr>
              <a:t>Можно ли научиться учиться?</a:t>
            </a:r>
          </a:p>
          <a:p>
            <a:endParaRPr lang="ru-RU" b="1" dirty="0">
              <a:latin typeface="Times New Roman" pitchFamily="18" charset="0"/>
              <a:cs typeface="Times New Roman" pitchFamily="18" charset="0"/>
            </a:endParaRPr>
          </a:p>
        </p:txBody>
      </p:sp>
      <p:pic>
        <p:nvPicPr>
          <p:cNvPr id="5121"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16858" r="9452" b="13909"/>
          <a:stretch/>
        </p:blipFill>
        <p:spPr bwMode="auto">
          <a:xfrm>
            <a:off x="611560" y="2996982"/>
            <a:ext cx="3754818" cy="3311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544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1"/>
                                        </p:tgtEl>
                                        <p:attrNameLst>
                                          <p:attrName>style.visibility</p:attrName>
                                        </p:attrNameLst>
                                      </p:cBhvr>
                                      <p:to>
                                        <p:strVal val="visible"/>
                                      </p:to>
                                    </p:set>
                                    <p:anim calcmode="lin" valueType="num">
                                      <p:cBhvr additive="base">
                                        <p:cTn id="7" dur="500" fill="hold"/>
                                        <p:tgtEl>
                                          <p:spTgt spid="5121"/>
                                        </p:tgtEl>
                                        <p:attrNameLst>
                                          <p:attrName>ppt_x</p:attrName>
                                        </p:attrNameLst>
                                      </p:cBhvr>
                                      <p:tavLst>
                                        <p:tav tm="0">
                                          <p:val>
                                            <p:strVal val="#ppt_x"/>
                                          </p:val>
                                        </p:tav>
                                        <p:tav tm="100000">
                                          <p:val>
                                            <p:strVal val="#ppt_x"/>
                                          </p:val>
                                        </p:tav>
                                      </p:tavLst>
                                    </p:anim>
                                    <p:anim calcmode="lin" valueType="num">
                                      <p:cBhvr additive="base">
                                        <p:cTn id="8" dur="500" fill="hold"/>
                                        <p:tgtEl>
                                          <p:spTgt spid="51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хозяин1\Desktop\Новая папка (2)\1 фон (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14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920" y="1412777"/>
            <a:ext cx="4176464" cy="3811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11560" y="332656"/>
            <a:ext cx="4767587" cy="369332"/>
          </a:xfrm>
          <a:prstGeom prst="rect">
            <a:avLst/>
          </a:prstGeom>
          <a:noFill/>
        </p:spPr>
        <p:txBody>
          <a:bodyPr wrap="none" rtlCol="0">
            <a:spAutoFit/>
          </a:bodyPr>
          <a:lstStyle/>
          <a:p>
            <a:r>
              <a:rPr lang="ru-RU" b="1" dirty="0" smtClean="0">
                <a:solidFill>
                  <a:srgbClr val="7030A0"/>
                </a:solidFill>
                <a:latin typeface="Times New Roman" pitchFamily="18" charset="0"/>
                <a:cs typeface="Times New Roman" pitchFamily="18" charset="0"/>
              </a:rPr>
              <a:t>Самообразование. Формы самообразования</a:t>
            </a:r>
            <a:endParaRPr lang="ru-RU" b="1" dirty="0">
              <a:solidFill>
                <a:srgbClr val="7030A0"/>
              </a:solidFill>
              <a:latin typeface="Times New Roman" pitchFamily="18" charset="0"/>
              <a:cs typeface="Times New Roman" pitchFamily="18" charset="0"/>
            </a:endParaRPr>
          </a:p>
        </p:txBody>
      </p:sp>
      <p:pic>
        <p:nvPicPr>
          <p:cNvPr id="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9890" y="980728"/>
            <a:ext cx="1841863" cy="1093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7026" y="2074631"/>
            <a:ext cx="1824727" cy="1385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31753" y="990140"/>
            <a:ext cx="1504465" cy="1126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47745" y="2116596"/>
            <a:ext cx="1588474" cy="1343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9890" y="3459752"/>
            <a:ext cx="1668979" cy="1383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1" name="Picture 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905425" y="3459753"/>
            <a:ext cx="1730793" cy="1383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2" name="Picture 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41478" y="4842987"/>
            <a:ext cx="1706267" cy="1044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3" name="Picture 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958869" y="4842987"/>
            <a:ext cx="894164" cy="1044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4" name="Picture 10"/>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841982" y="4842986"/>
            <a:ext cx="794237" cy="1044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544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5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151"/>
                                        </p:tgtEl>
                                        <p:attrNameLst>
                                          <p:attrName>style.visibility</p:attrName>
                                        </p:attrNameLst>
                                      </p:cBhvr>
                                      <p:to>
                                        <p:strVal val="visible"/>
                                      </p:to>
                                    </p:set>
                                    <p:animEffect transition="in" filter="fade">
                                      <p:cBhvr>
                                        <p:cTn id="27" dur="500"/>
                                        <p:tgtEl>
                                          <p:spTgt spid="615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152"/>
                                        </p:tgtEl>
                                        <p:attrNameLst>
                                          <p:attrName>style.visibility</p:attrName>
                                        </p:attrNameLst>
                                      </p:cBhvr>
                                      <p:to>
                                        <p:strVal val="visible"/>
                                      </p:to>
                                    </p:set>
                                    <p:animEffect transition="in" filter="fade">
                                      <p:cBhvr>
                                        <p:cTn id="32" dur="500"/>
                                        <p:tgtEl>
                                          <p:spTgt spid="6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хозяин1\Desktop\Новая папка (2)\1 фон (3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83568" y="404664"/>
            <a:ext cx="4804072" cy="369332"/>
          </a:xfrm>
          <a:prstGeom prst="rect">
            <a:avLst/>
          </a:prstGeom>
          <a:noFill/>
        </p:spPr>
        <p:txBody>
          <a:bodyPr wrap="none" rtlCol="0">
            <a:spAutoFit/>
          </a:bodyPr>
          <a:lstStyle/>
          <a:p>
            <a:r>
              <a:rPr lang="ru-RU" b="1" dirty="0" smtClean="0">
                <a:solidFill>
                  <a:srgbClr val="C00000"/>
                </a:solidFill>
                <a:latin typeface="Times New Roman" pitchFamily="18" charset="0"/>
                <a:cs typeface="Times New Roman" pitchFamily="18" charset="0"/>
              </a:rPr>
              <a:t>САМООБРАЗОВАНИЕ – ПУТЬ К УСПЕХУ</a:t>
            </a:r>
            <a:endParaRPr lang="ru-RU" b="1" dirty="0">
              <a:solidFill>
                <a:srgbClr val="C00000"/>
              </a:solidFill>
              <a:latin typeface="Times New Roman" pitchFamily="18" charset="0"/>
              <a:cs typeface="Times New Roman" pitchFamily="18" charset="0"/>
            </a:endParaRPr>
          </a:p>
        </p:txBody>
      </p:sp>
      <p:pic>
        <p:nvPicPr>
          <p:cNvPr id="7169" name="Picture 1"/>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3606" b="3486"/>
          <a:stretch/>
        </p:blipFill>
        <p:spPr bwMode="auto">
          <a:xfrm>
            <a:off x="6444208" y="773996"/>
            <a:ext cx="2475345" cy="1858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286000" y="2274838"/>
            <a:ext cx="4572000" cy="1477328"/>
          </a:xfrm>
          <a:prstGeom prst="rect">
            <a:avLst/>
          </a:prstGeom>
        </p:spPr>
        <p:txBody>
          <a:bodyPr>
            <a:spAutoFit/>
          </a:bodyPr>
          <a:lstStyle/>
          <a:p>
            <a:r>
              <a:rPr lang="ru-RU" dirty="0" smtClean="0"/>
              <a:t>Ломоносов Михаил Васильевич</a:t>
            </a:r>
          </a:p>
          <a:p>
            <a:r>
              <a:rPr lang="ru-RU" dirty="0" smtClean="0"/>
              <a:t>российский </a:t>
            </a:r>
            <a:r>
              <a:rPr lang="ru-RU" dirty="0" err="1" smtClean="0"/>
              <a:t>учёныи</a:t>
            </a:r>
            <a:r>
              <a:rPr lang="ru-RU" dirty="0" smtClean="0"/>
              <a:t>̆</a:t>
            </a:r>
          </a:p>
          <a:p>
            <a:r>
              <a:rPr lang="ru-RU" dirty="0" smtClean="0"/>
              <a:t>Первый русский учёный-естествоиспытатель мирового значения, энциклопедист, химик и физик</a:t>
            </a:r>
            <a:endParaRPr lang="ru-RU" dirty="0"/>
          </a:p>
        </p:txBody>
      </p:sp>
      <p:pic>
        <p:nvPicPr>
          <p:cNvPr id="717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039" y="3645024"/>
            <a:ext cx="2225961" cy="2269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Прямоугольник 5"/>
          <p:cNvSpPr/>
          <p:nvPr/>
        </p:nvSpPr>
        <p:spPr>
          <a:xfrm>
            <a:off x="2286000" y="2274838"/>
            <a:ext cx="4572000" cy="3139321"/>
          </a:xfrm>
          <a:prstGeom prst="rect">
            <a:avLst/>
          </a:prstGeom>
        </p:spPr>
        <p:txBody>
          <a:bodyPr>
            <a:spAutoFit/>
          </a:bodyPr>
          <a:lstStyle/>
          <a:p>
            <a:endParaRPr lang="ru-RU" dirty="0" smtClean="0"/>
          </a:p>
          <a:p>
            <a:endParaRPr lang="ru-RU" dirty="0" smtClean="0"/>
          </a:p>
          <a:p>
            <a:endParaRPr lang="ru-RU" dirty="0" smtClean="0"/>
          </a:p>
          <a:p>
            <a:endParaRPr lang="ru-RU" dirty="0" smtClean="0"/>
          </a:p>
          <a:p>
            <a:endParaRPr lang="ru-RU" dirty="0"/>
          </a:p>
          <a:p>
            <a:endParaRPr lang="ru-RU" dirty="0" smtClean="0"/>
          </a:p>
          <a:p>
            <a:r>
              <a:rPr lang="ru-RU" dirty="0" smtClean="0"/>
              <a:t>Антон Павлович Чехов</a:t>
            </a:r>
          </a:p>
          <a:p>
            <a:r>
              <a:rPr lang="ru-RU" dirty="0" smtClean="0"/>
              <a:t>российский писатель</a:t>
            </a:r>
          </a:p>
          <a:p>
            <a:r>
              <a:rPr lang="ru-RU" dirty="0" smtClean="0"/>
              <a:t>Русский писатель, прозаик, драматург. Общепризнанный классик мировой литературы. По профессии врач.</a:t>
            </a:r>
            <a:endParaRPr lang="ru-RU" dirty="0"/>
          </a:p>
        </p:txBody>
      </p:sp>
      <p:pic>
        <p:nvPicPr>
          <p:cNvPr id="4" name="2011-Pesnya-goda-Orifleym---Sdelay-shag-k-mechte33-05-Make-That-Change---Oriflame-russian(muzofon.co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flipV="1">
            <a:off x="7377080" y="5914147"/>
            <a:ext cx="609600" cy="467182"/>
          </a:xfrm>
          <a:prstGeom prst="rect">
            <a:avLst/>
          </a:prstGeom>
        </p:spPr>
      </p:pic>
    </p:spTree>
    <p:extLst>
      <p:ext uri="{BB962C8B-B14F-4D97-AF65-F5344CB8AC3E}">
        <p14:creationId xmlns:p14="http://schemas.microsoft.com/office/powerpoint/2010/main" val="348544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69"/>
                                        </p:tgtEl>
                                        <p:attrNameLst>
                                          <p:attrName>style.visibility</p:attrName>
                                        </p:attrNameLst>
                                      </p:cBhvr>
                                      <p:to>
                                        <p:strVal val="visible"/>
                                      </p:to>
                                    </p:set>
                                    <p:animEffect transition="in" filter="fade">
                                      <p:cBhvr>
                                        <p:cTn id="7" dur="1000"/>
                                        <p:tgtEl>
                                          <p:spTgt spid="7169"/>
                                        </p:tgtEl>
                                      </p:cBhvr>
                                    </p:animEffect>
                                    <p:anim calcmode="lin" valueType="num">
                                      <p:cBhvr>
                                        <p:cTn id="8" dur="1000" fill="hold"/>
                                        <p:tgtEl>
                                          <p:spTgt spid="7169"/>
                                        </p:tgtEl>
                                        <p:attrNameLst>
                                          <p:attrName>ppt_x</p:attrName>
                                        </p:attrNameLst>
                                      </p:cBhvr>
                                      <p:tavLst>
                                        <p:tav tm="0">
                                          <p:val>
                                            <p:strVal val="#ppt_x"/>
                                          </p:val>
                                        </p:tav>
                                        <p:tav tm="100000">
                                          <p:val>
                                            <p:strVal val="#ppt_x"/>
                                          </p:val>
                                        </p:tav>
                                      </p:tavLst>
                                    </p:anim>
                                    <p:anim calcmode="lin" valueType="num">
                                      <p:cBhvr>
                                        <p:cTn id="9" dur="1000" fill="hold"/>
                                        <p:tgtEl>
                                          <p:spTgt spid="716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0"/>
                                        </p:tgtEl>
                                        <p:attrNameLst>
                                          <p:attrName>style.visibility</p:attrName>
                                        </p:attrNameLst>
                                      </p:cBhvr>
                                      <p:to>
                                        <p:strVal val="visible"/>
                                      </p:to>
                                    </p:set>
                                    <p:animEffect transition="in" filter="fade">
                                      <p:cBhvr>
                                        <p:cTn id="14" dur="1000"/>
                                        <p:tgtEl>
                                          <p:spTgt spid="7170"/>
                                        </p:tgtEl>
                                      </p:cBhvr>
                                    </p:animEffect>
                                    <p:anim calcmode="lin" valueType="num">
                                      <p:cBhvr>
                                        <p:cTn id="15" dur="1000" fill="hold"/>
                                        <p:tgtEl>
                                          <p:spTgt spid="7170"/>
                                        </p:tgtEl>
                                        <p:attrNameLst>
                                          <p:attrName>ppt_x</p:attrName>
                                        </p:attrNameLst>
                                      </p:cBhvr>
                                      <p:tavLst>
                                        <p:tav tm="0">
                                          <p:val>
                                            <p:strVal val="#ppt_x"/>
                                          </p:val>
                                        </p:tav>
                                        <p:tav tm="100000">
                                          <p:val>
                                            <p:strVal val="#ppt_x"/>
                                          </p:val>
                                        </p:tav>
                                      </p:tavLst>
                                    </p:anim>
                                    <p:anim calcmode="lin" valueType="num">
                                      <p:cBhvr>
                                        <p:cTn id="16"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4"/>
                    </p:tgtEl>
                  </p:cond>
                </p:stCondLst>
                <p:endSync evt="end" delay="0">
                  <p:rtn val="all"/>
                </p:endSync>
                <p:childTnLst>
                  <p:par>
                    <p:cTn id="18" fill="hold">
                      <p:stCondLst>
                        <p:cond delay="0"/>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224537" fill="hold"/>
                                        <p:tgtEl>
                                          <p:spTgt spid="4"/>
                                        </p:tgtEl>
                                      </p:cBhvr>
                                    </p:cmd>
                                  </p:childTnLst>
                                </p:cTn>
                              </p:par>
                            </p:childTnLst>
                          </p:cTn>
                        </p:par>
                      </p:childTnLst>
                    </p:cTn>
                  </p:par>
                </p:childTnLst>
              </p:cTn>
              <p:nextCondLst>
                <p:cond evt="onClick" delay="0">
                  <p:tgtEl>
                    <p:spTgt spid="4"/>
                  </p:tgtEl>
                </p:cond>
              </p:nextCondLst>
            </p:seq>
            <p:audio>
              <p:cMediaNode vol="80000">
                <p:cTn id="22"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хозяин1\Desktop\Новая папка (2)\1 фон (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79512" y="1028343"/>
            <a:ext cx="3096344" cy="3231654"/>
          </a:xfrm>
          <a:prstGeom prst="rect">
            <a:avLst/>
          </a:prstGeom>
        </p:spPr>
        <p:txBody>
          <a:bodyPr wrap="square">
            <a:spAutoFit/>
          </a:bodyPr>
          <a:lstStyle/>
          <a:p>
            <a:r>
              <a:rPr lang="ru-RU" sz="1200" b="1" dirty="0" smtClean="0">
                <a:latin typeface="Times New Roman" pitchFamily="18" charset="0"/>
                <a:cs typeface="Times New Roman" pitchFamily="18" charset="0"/>
              </a:rPr>
              <a:t>Кейс № 1. Прочитай текст и выполни задание к нему.</a:t>
            </a:r>
          </a:p>
          <a:p>
            <a:r>
              <a:rPr lang="ru-RU" sz="1200" dirty="0" smtClean="0">
                <a:latin typeface="Times New Roman" pitchFamily="18" charset="0"/>
                <a:cs typeface="Times New Roman" pitchFamily="18" charset="0"/>
              </a:rPr>
              <a:t>  Ирина, Евгений и Галина – одноклассники. Как - то раз друзья решили посетить краеведческий музей.</a:t>
            </a:r>
          </a:p>
          <a:p>
            <a:r>
              <a:rPr lang="ru-RU" sz="1200" dirty="0" smtClean="0">
                <a:latin typeface="Times New Roman" pitchFamily="18" charset="0"/>
                <a:cs typeface="Times New Roman" pitchFamily="18" charset="0"/>
              </a:rPr>
              <a:t>  Зайдя в музей, Ирина купила путеводитель с коротким описанием всех залов, села на </a:t>
            </a:r>
            <a:r>
              <a:rPr lang="ru-RU" sz="1200" dirty="0" err="1" smtClean="0">
                <a:latin typeface="Times New Roman" pitchFamily="18" charset="0"/>
                <a:cs typeface="Times New Roman" pitchFamily="18" charset="0"/>
              </a:rPr>
              <a:t>банкетку</a:t>
            </a:r>
            <a:r>
              <a:rPr lang="ru-RU" sz="1200" dirty="0" smtClean="0">
                <a:latin typeface="Times New Roman" pitchFamily="18" charset="0"/>
                <a:cs typeface="Times New Roman" pitchFamily="18" charset="0"/>
              </a:rPr>
              <a:t> в холле и принялась за чтение. Евгений отправился в буфет посмотреть, что там вкусненького. А Галина пошла осматривать экспозицию.</a:t>
            </a:r>
          </a:p>
          <a:p>
            <a:r>
              <a:rPr lang="ru-RU" sz="1200" dirty="0" smtClean="0">
                <a:latin typeface="Times New Roman" pitchFamily="18" charset="0"/>
                <a:cs typeface="Times New Roman" pitchFamily="18" charset="0"/>
              </a:rPr>
              <a:t>  Через два часа друзья встретились на выходе и отправились по домам.</a:t>
            </a:r>
          </a:p>
          <a:p>
            <a:r>
              <a:rPr lang="ru-RU" sz="1200" dirty="0" smtClean="0">
                <a:latin typeface="Times New Roman" pitchFamily="18" charset="0"/>
                <a:cs typeface="Times New Roman" pitchFamily="18" charset="0"/>
              </a:rPr>
              <a:t>   Как вы думаете, кто из учеников получил больше интересных знаний в результате похода в музей? Обоснуйте своё мнение (потому что…)</a:t>
            </a:r>
            <a:endParaRPr lang="ru-RU" sz="1200" dirty="0">
              <a:latin typeface="Times New Roman" pitchFamily="18" charset="0"/>
              <a:cs typeface="Times New Roman" pitchFamily="18" charset="0"/>
            </a:endParaRPr>
          </a:p>
        </p:txBody>
      </p:sp>
      <p:sp>
        <p:nvSpPr>
          <p:cNvPr id="3" name="Прямоугольник 2"/>
          <p:cNvSpPr/>
          <p:nvPr/>
        </p:nvSpPr>
        <p:spPr>
          <a:xfrm>
            <a:off x="5486400" y="1166843"/>
            <a:ext cx="3550096" cy="2677656"/>
          </a:xfrm>
          <a:prstGeom prst="rect">
            <a:avLst/>
          </a:prstGeom>
        </p:spPr>
        <p:txBody>
          <a:bodyPr wrap="square">
            <a:spAutoFit/>
          </a:bodyPr>
          <a:lstStyle/>
          <a:p>
            <a:r>
              <a:rPr lang="ru-RU" sz="1200" b="1" dirty="0" smtClean="0">
                <a:latin typeface="Times New Roman" pitchFamily="18" charset="0"/>
                <a:cs typeface="Times New Roman" pitchFamily="18" charset="0"/>
              </a:rPr>
              <a:t>Кейс № 2. Прочитай текст и выполни задание к нему.</a:t>
            </a:r>
          </a:p>
          <a:p>
            <a:r>
              <a:rPr lang="ru-RU" sz="1200" dirty="0" smtClean="0"/>
              <a:t>  Тимофей и Геннадий – лучшие друзья. Как – то раз они поспорили между собой: Гена утверждал, что человеку вполне достаточно тех знаний, что ему дают в школе, а дополнительная информация только мешает и сбивает с толку. Тима же, напротив, считал, что, кроме уроков в школе необходимо заниматься самообразованием.</a:t>
            </a:r>
          </a:p>
          <a:p>
            <a:r>
              <a:rPr lang="ru-RU" sz="1200" dirty="0" smtClean="0"/>
              <a:t>   С кем вы из ребят согласны? Почему? А может быть,  у вас есть своя точка зрения, отличная от Тимофея и не такая, как у Геннадия. Сформулируйте свою точку зрения и приведите аргументы в её пользу.</a:t>
            </a:r>
            <a:endParaRPr lang="ru-RU" sz="1200" dirty="0"/>
          </a:p>
        </p:txBody>
      </p:sp>
      <p:sp>
        <p:nvSpPr>
          <p:cNvPr id="4" name="Прямоугольник 3"/>
          <p:cNvSpPr/>
          <p:nvPr/>
        </p:nvSpPr>
        <p:spPr>
          <a:xfrm>
            <a:off x="0" y="-79653"/>
            <a:ext cx="4211960" cy="7032694"/>
          </a:xfrm>
          <a:prstGeom prst="rect">
            <a:avLst/>
          </a:prstGeom>
        </p:spPr>
        <p:txBody>
          <a:bodyPr wrap="square">
            <a:spAutoFit/>
          </a:bodyPr>
          <a:lstStyle/>
          <a:p>
            <a:endParaRPr lang="ru-RU" sz="1100" b="1" dirty="0" smtClean="0">
              <a:latin typeface="Times New Roman" pitchFamily="18" charset="0"/>
              <a:cs typeface="Times New Roman" pitchFamily="18" charset="0"/>
            </a:endParaRPr>
          </a:p>
          <a:p>
            <a:endParaRPr lang="ru-RU" sz="1100" b="1" dirty="0">
              <a:latin typeface="Times New Roman" pitchFamily="18" charset="0"/>
              <a:cs typeface="Times New Roman" pitchFamily="18" charset="0"/>
            </a:endParaRPr>
          </a:p>
          <a:p>
            <a:endParaRPr lang="ru-RU" sz="1100" b="1" dirty="0" smtClean="0">
              <a:latin typeface="Times New Roman" pitchFamily="18" charset="0"/>
              <a:cs typeface="Times New Roman" pitchFamily="18" charset="0"/>
            </a:endParaRPr>
          </a:p>
          <a:p>
            <a:endParaRPr lang="ru-RU" sz="1100" b="1" dirty="0">
              <a:latin typeface="Times New Roman" pitchFamily="18" charset="0"/>
              <a:cs typeface="Times New Roman" pitchFamily="18" charset="0"/>
            </a:endParaRPr>
          </a:p>
          <a:p>
            <a:endParaRPr lang="ru-RU" sz="1100" b="1" dirty="0" smtClean="0">
              <a:latin typeface="Times New Roman" pitchFamily="18" charset="0"/>
              <a:cs typeface="Times New Roman" pitchFamily="18" charset="0"/>
            </a:endParaRPr>
          </a:p>
          <a:p>
            <a:endParaRPr lang="ru-RU" sz="1100" b="1" dirty="0">
              <a:latin typeface="Times New Roman" pitchFamily="18" charset="0"/>
              <a:cs typeface="Times New Roman" pitchFamily="18" charset="0"/>
            </a:endParaRPr>
          </a:p>
          <a:p>
            <a:endParaRPr lang="ru-RU" sz="1100" b="1" dirty="0" smtClean="0">
              <a:latin typeface="Times New Roman" pitchFamily="18" charset="0"/>
              <a:cs typeface="Times New Roman" pitchFamily="18" charset="0"/>
            </a:endParaRPr>
          </a:p>
          <a:p>
            <a:endParaRPr lang="ru-RU" sz="1100" b="1" dirty="0">
              <a:latin typeface="Times New Roman" pitchFamily="18" charset="0"/>
              <a:cs typeface="Times New Roman" pitchFamily="18" charset="0"/>
            </a:endParaRPr>
          </a:p>
          <a:p>
            <a:endParaRPr lang="ru-RU" sz="1100" b="1" dirty="0" smtClean="0">
              <a:latin typeface="Times New Roman" pitchFamily="18" charset="0"/>
              <a:cs typeface="Times New Roman" pitchFamily="18" charset="0"/>
            </a:endParaRPr>
          </a:p>
          <a:p>
            <a:endParaRPr lang="ru-RU" sz="1100" b="1" dirty="0">
              <a:latin typeface="Times New Roman" pitchFamily="18" charset="0"/>
              <a:cs typeface="Times New Roman" pitchFamily="18" charset="0"/>
            </a:endParaRPr>
          </a:p>
          <a:p>
            <a:endParaRPr lang="ru-RU" sz="1100" b="1" dirty="0" smtClean="0">
              <a:latin typeface="Times New Roman" pitchFamily="18" charset="0"/>
              <a:cs typeface="Times New Roman" pitchFamily="18" charset="0"/>
            </a:endParaRPr>
          </a:p>
          <a:p>
            <a:endParaRPr lang="ru-RU" sz="1100" b="1" dirty="0">
              <a:latin typeface="Times New Roman" pitchFamily="18" charset="0"/>
              <a:cs typeface="Times New Roman" pitchFamily="18" charset="0"/>
            </a:endParaRPr>
          </a:p>
          <a:p>
            <a:endParaRPr lang="ru-RU" sz="1100" b="1" dirty="0" smtClean="0">
              <a:latin typeface="Times New Roman" pitchFamily="18" charset="0"/>
              <a:cs typeface="Times New Roman" pitchFamily="18" charset="0"/>
            </a:endParaRPr>
          </a:p>
          <a:p>
            <a:endParaRPr lang="ru-RU" sz="1100" b="1" dirty="0">
              <a:latin typeface="Times New Roman" pitchFamily="18" charset="0"/>
              <a:cs typeface="Times New Roman" pitchFamily="18" charset="0"/>
            </a:endParaRPr>
          </a:p>
          <a:p>
            <a:endParaRPr lang="ru-RU" sz="1100" b="1" dirty="0" smtClean="0">
              <a:latin typeface="Times New Roman" pitchFamily="18" charset="0"/>
              <a:cs typeface="Times New Roman" pitchFamily="18" charset="0"/>
            </a:endParaRPr>
          </a:p>
          <a:p>
            <a:endParaRPr lang="ru-RU" sz="1100" b="1" dirty="0">
              <a:latin typeface="Times New Roman" pitchFamily="18" charset="0"/>
              <a:cs typeface="Times New Roman" pitchFamily="18" charset="0"/>
            </a:endParaRPr>
          </a:p>
          <a:p>
            <a:endParaRPr lang="ru-RU" sz="1100" b="1" dirty="0" smtClean="0">
              <a:latin typeface="Times New Roman" pitchFamily="18" charset="0"/>
              <a:cs typeface="Times New Roman" pitchFamily="18" charset="0"/>
            </a:endParaRPr>
          </a:p>
          <a:p>
            <a:endParaRPr lang="ru-RU" sz="1100" b="1" dirty="0">
              <a:latin typeface="Times New Roman" pitchFamily="18" charset="0"/>
              <a:cs typeface="Times New Roman" pitchFamily="18" charset="0"/>
            </a:endParaRPr>
          </a:p>
          <a:p>
            <a:endParaRPr lang="ru-RU" sz="1100" b="1" dirty="0" smtClean="0">
              <a:latin typeface="Times New Roman" pitchFamily="18" charset="0"/>
              <a:cs typeface="Times New Roman" pitchFamily="18" charset="0"/>
            </a:endParaRPr>
          </a:p>
          <a:p>
            <a:endParaRPr lang="ru-RU" sz="1100" b="1" dirty="0">
              <a:latin typeface="Times New Roman" pitchFamily="18" charset="0"/>
              <a:cs typeface="Times New Roman" pitchFamily="18" charset="0"/>
            </a:endParaRPr>
          </a:p>
          <a:p>
            <a:endParaRPr lang="ru-RU" sz="1100" b="1" dirty="0" smtClean="0">
              <a:latin typeface="Times New Roman" pitchFamily="18" charset="0"/>
              <a:cs typeface="Times New Roman" pitchFamily="18" charset="0"/>
            </a:endParaRPr>
          </a:p>
          <a:p>
            <a:endParaRPr lang="ru-RU" sz="1100" b="1" dirty="0">
              <a:latin typeface="Times New Roman" pitchFamily="18" charset="0"/>
              <a:cs typeface="Times New Roman" pitchFamily="18" charset="0"/>
            </a:endParaRPr>
          </a:p>
          <a:p>
            <a:endParaRPr lang="ru-RU" sz="1100" b="1" dirty="0" smtClean="0">
              <a:latin typeface="Times New Roman" pitchFamily="18" charset="0"/>
              <a:cs typeface="Times New Roman" pitchFamily="18" charset="0"/>
            </a:endParaRPr>
          </a:p>
          <a:p>
            <a:endParaRPr lang="ru-RU" sz="1100" b="1" dirty="0">
              <a:latin typeface="Times New Roman" pitchFamily="18" charset="0"/>
              <a:cs typeface="Times New Roman" pitchFamily="18" charset="0"/>
            </a:endParaRPr>
          </a:p>
          <a:p>
            <a:endParaRPr lang="ru-RU" sz="1100" b="1" dirty="0" smtClean="0">
              <a:latin typeface="Times New Roman" pitchFamily="18" charset="0"/>
              <a:cs typeface="Times New Roman" pitchFamily="18" charset="0"/>
            </a:endParaRPr>
          </a:p>
          <a:p>
            <a:r>
              <a:rPr lang="ru-RU" sz="1100" b="1" dirty="0" smtClean="0">
                <a:latin typeface="Times New Roman" pitchFamily="18" charset="0"/>
                <a:cs typeface="Times New Roman" pitchFamily="18" charset="0"/>
              </a:rPr>
              <a:t>Кейс № 3. Прочитай текст и выполни задание к нему.</a:t>
            </a:r>
          </a:p>
          <a:p>
            <a:r>
              <a:rPr lang="ru-RU" sz="1100" dirty="0" smtClean="0"/>
              <a:t>  «Здравствуйте, друзья! Меня зовут Кисточка. Мне нравится моя хозяйка Лиза, она такая замечательная! Она любит рисовать!</a:t>
            </a:r>
          </a:p>
          <a:p>
            <a:r>
              <a:rPr lang="ru-RU" sz="1100" dirty="0" smtClean="0"/>
              <a:t>   Моё обычное место – подставка в форме вытянутого прямоугольника. Рядом со мной стоит много разноцветных Карандашей и две Линейки. Лиза ходит в школу. Вернувшись  домой, кушает и берёт  меня в руки. Мы с ней  рисуем море, то спокойно зеленовато-синее, то штормовое иссини черное с белыми шапками волн. А ещё она любит рисовать парусники. Я даже увидела, что она взяла в библиотеке книгу и начала читать историю парусников. Потом Лиза решила сделать макет парусника из своей любимой книги А. Грина «Алые паруса». Мне там будет отведена особая роль, покрыть паруса алым цветом. Но когда это случится, я не знаю? Что-то моя хозяйка приуныла и никак не начнёт действовать. Помогите мне, подскажите, как помочь девочке. Составьте план действий для Лизы. </a:t>
            </a:r>
            <a:endParaRPr lang="ru-RU" sz="1100" dirty="0"/>
          </a:p>
        </p:txBody>
      </p:sp>
      <p:sp>
        <p:nvSpPr>
          <p:cNvPr id="5" name="Прямоугольник 4"/>
          <p:cNvSpPr/>
          <p:nvPr/>
        </p:nvSpPr>
        <p:spPr>
          <a:xfrm>
            <a:off x="4067944" y="612845"/>
            <a:ext cx="4968552" cy="5724644"/>
          </a:xfrm>
          <a:prstGeom prst="rect">
            <a:avLst/>
          </a:prstGeom>
        </p:spPr>
        <p:txBody>
          <a:bodyPr wrap="square">
            <a:spAutoFit/>
          </a:bodyPr>
          <a:lstStyle/>
          <a:p>
            <a:endParaRPr lang="ru-RU" sz="1200" b="1" dirty="0" smtClean="0">
              <a:latin typeface="Times New Roman" pitchFamily="18" charset="0"/>
              <a:cs typeface="Times New Roman" pitchFamily="18" charset="0"/>
            </a:endParaRPr>
          </a:p>
          <a:p>
            <a:endParaRPr lang="ru-RU" sz="1200" b="1" dirty="0">
              <a:latin typeface="Times New Roman" pitchFamily="18" charset="0"/>
              <a:cs typeface="Times New Roman" pitchFamily="18" charset="0"/>
            </a:endParaRPr>
          </a:p>
          <a:p>
            <a:endParaRPr lang="ru-RU" sz="1200" b="1" dirty="0" smtClean="0">
              <a:latin typeface="Times New Roman" pitchFamily="18" charset="0"/>
              <a:cs typeface="Times New Roman" pitchFamily="18" charset="0"/>
            </a:endParaRPr>
          </a:p>
          <a:p>
            <a:endParaRPr lang="ru-RU" sz="1200" b="1" dirty="0">
              <a:latin typeface="Times New Roman" pitchFamily="18" charset="0"/>
              <a:cs typeface="Times New Roman" pitchFamily="18" charset="0"/>
            </a:endParaRPr>
          </a:p>
          <a:p>
            <a:endParaRPr lang="ru-RU" sz="1200" b="1" dirty="0" smtClean="0">
              <a:latin typeface="Times New Roman" pitchFamily="18" charset="0"/>
              <a:cs typeface="Times New Roman" pitchFamily="18" charset="0"/>
            </a:endParaRPr>
          </a:p>
          <a:p>
            <a:endParaRPr lang="ru-RU" sz="1200" b="1" dirty="0">
              <a:latin typeface="Times New Roman" pitchFamily="18" charset="0"/>
              <a:cs typeface="Times New Roman" pitchFamily="18" charset="0"/>
            </a:endParaRPr>
          </a:p>
          <a:p>
            <a:endParaRPr lang="ru-RU" sz="1200" b="1" dirty="0" smtClean="0">
              <a:latin typeface="Times New Roman" pitchFamily="18" charset="0"/>
              <a:cs typeface="Times New Roman" pitchFamily="18" charset="0"/>
            </a:endParaRPr>
          </a:p>
          <a:p>
            <a:endParaRPr lang="ru-RU" sz="1200" b="1" dirty="0">
              <a:latin typeface="Times New Roman" pitchFamily="18" charset="0"/>
              <a:cs typeface="Times New Roman" pitchFamily="18" charset="0"/>
            </a:endParaRPr>
          </a:p>
          <a:p>
            <a:endParaRPr lang="ru-RU" sz="1200" b="1" dirty="0" smtClean="0">
              <a:latin typeface="Times New Roman" pitchFamily="18" charset="0"/>
              <a:cs typeface="Times New Roman" pitchFamily="18" charset="0"/>
            </a:endParaRPr>
          </a:p>
          <a:p>
            <a:endParaRPr lang="ru-RU" sz="1200" b="1" dirty="0">
              <a:latin typeface="Times New Roman" pitchFamily="18" charset="0"/>
              <a:cs typeface="Times New Roman" pitchFamily="18" charset="0"/>
            </a:endParaRPr>
          </a:p>
          <a:p>
            <a:endParaRPr lang="ru-RU" sz="1200" b="1" dirty="0" smtClean="0">
              <a:latin typeface="Times New Roman" pitchFamily="18" charset="0"/>
              <a:cs typeface="Times New Roman" pitchFamily="18" charset="0"/>
            </a:endParaRPr>
          </a:p>
          <a:p>
            <a:endParaRPr lang="ru-RU" sz="1200" b="1" dirty="0">
              <a:latin typeface="Times New Roman" pitchFamily="18" charset="0"/>
              <a:cs typeface="Times New Roman" pitchFamily="18" charset="0"/>
            </a:endParaRPr>
          </a:p>
          <a:p>
            <a:endParaRPr lang="ru-RU" sz="1200" b="1" dirty="0" smtClean="0">
              <a:latin typeface="Times New Roman" pitchFamily="18" charset="0"/>
              <a:cs typeface="Times New Roman" pitchFamily="18" charset="0"/>
            </a:endParaRPr>
          </a:p>
          <a:p>
            <a:endParaRPr lang="ru-RU" sz="1200" b="1" dirty="0">
              <a:latin typeface="Times New Roman" pitchFamily="18" charset="0"/>
              <a:cs typeface="Times New Roman" pitchFamily="18" charset="0"/>
            </a:endParaRPr>
          </a:p>
          <a:p>
            <a:endParaRPr lang="ru-RU" sz="1200" b="1" dirty="0" smtClean="0">
              <a:latin typeface="Times New Roman" pitchFamily="18" charset="0"/>
              <a:cs typeface="Times New Roman" pitchFamily="18" charset="0"/>
            </a:endParaRPr>
          </a:p>
          <a:p>
            <a:endParaRPr lang="ru-RU" sz="1200" b="1" dirty="0">
              <a:latin typeface="Times New Roman" pitchFamily="18" charset="0"/>
              <a:cs typeface="Times New Roman" pitchFamily="18" charset="0"/>
            </a:endParaRPr>
          </a:p>
          <a:p>
            <a:endParaRPr lang="ru-RU" sz="1200" b="1" dirty="0" smtClean="0">
              <a:latin typeface="Times New Roman" pitchFamily="18" charset="0"/>
              <a:cs typeface="Times New Roman" pitchFamily="18" charset="0"/>
            </a:endParaRPr>
          </a:p>
          <a:p>
            <a:endParaRPr lang="ru-RU" sz="1200" b="1" dirty="0">
              <a:latin typeface="Times New Roman" pitchFamily="18" charset="0"/>
              <a:cs typeface="Times New Roman" pitchFamily="18" charset="0"/>
            </a:endParaRPr>
          </a:p>
          <a:p>
            <a:r>
              <a:rPr lang="ru-RU" sz="1200" b="1" dirty="0" smtClean="0">
                <a:latin typeface="Times New Roman" pitchFamily="18" charset="0"/>
                <a:cs typeface="Times New Roman" pitchFamily="18" charset="0"/>
              </a:rPr>
              <a:t>Кейс № 4. Прочитай текст и выполни задание к нему.</a:t>
            </a:r>
          </a:p>
          <a:p>
            <a:r>
              <a:rPr lang="ru-RU" dirty="0"/>
              <a:t> </a:t>
            </a:r>
            <a:r>
              <a:rPr lang="ru-RU" dirty="0" smtClean="0"/>
              <a:t>   </a:t>
            </a:r>
            <a:r>
              <a:rPr lang="ru-RU" sz="1200" dirty="0" smtClean="0"/>
              <a:t>В начале учебного года Егору, ученику 5 класса, предложили выбрать кружок или спортивную секцию для занятия во внеурочное время. Мальчик решил посоветоваться с мамой и спросить мнение своих друзей. </a:t>
            </a:r>
          </a:p>
          <a:p>
            <a:r>
              <a:rPr lang="ru-RU" sz="1200" dirty="0" smtClean="0"/>
              <a:t>  Мама сказала, что Егор часто болеет простудными заболеваниями и хорошо бы, чтобы он узнал о том, как защитить себя от ОРВИ. Для этого можно посещать кружок «</a:t>
            </a:r>
            <a:r>
              <a:rPr lang="ru-RU" sz="1200" dirty="0" err="1" smtClean="0"/>
              <a:t>Здоровячок</a:t>
            </a:r>
            <a:r>
              <a:rPr lang="ru-RU" sz="1200" dirty="0" smtClean="0"/>
              <a:t>».</a:t>
            </a:r>
          </a:p>
          <a:p>
            <a:r>
              <a:rPr lang="ru-RU" sz="1200" dirty="0" smtClean="0"/>
              <a:t>  А друзья Егора хотят научиться играть в волейбол, чтобы быть не только физически крепкими, но и вместе заниматься спортом.</a:t>
            </a:r>
          </a:p>
          <a:p>
            <a:r>
              <a:rPr lang="ru-RU" sz="1200" dirty="0" smtClean="0"/>
              <a:t>   Какое решение может выбрать Егор?  Почему мальчик принял такое решение? Аргументируйте свой ответ.</a:t>
            </a:r>
            <a:endParaRPr lang="ru-RU" sz="1200" dirty="0"/>
          </a:p>
        </p:txBody>
      </p:sp>
      <p:pic>
        <p:nvPicPr>
          <p:cNvPr id="921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0534" y="1028343"/>
            <a:ext cx="7344816" cy="5038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987824" y="188640"/>
            <a:ext cx="2515513" cy="923330"/>
          </a:xfrm>
          <a:prstGeom prst="rect">
            <a:avLst/>
          </a:prstGeom>
          <a:noFill/>
        </p:spPr>
        <p:txBody>
          <a:bodyPr wrap="square" rtlCol="0">
            <a:spAutoFit/>
          </a:bodyPr>
          <a:lstStyle/>
          <a:p>
            <a:pPr algn="ctr"/>
            <a:r>
              <a:rPr lang="ru-RU" b="1" dirty="0" smtClean="0"/>
              <a:t>КЕЙС-СТАДИ</a:t>
            </a:r>
          </a:p>
          <a:p>
            <a:pPr algn="ctr"/>
            <a:r>
              <a:rPr lang="ru-RU" b="1" dirty="0" smtClean="0"/>
              <a:t>РАБОТА В ГРУППАХ</a:t>
            </a:r>
          </a:p>
          <a:p>
            <a:endParaRPr lang="ru-RU" b="1" dirty="0"/>
          </a:p>
        </p:txBody>
      </p:sp>
    </p:spTree>
    <p:extLst>
      <p:ext uri="{BB962C8B-B14F-4D97-AF65-F5344CB8AC3E}">
        <p14:creationId xmlns:p14="http://schemas.microsoft.com/office/powerpoint/2010/main" val="348544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217"/>
                                        </p:tgtEl>
                                        <p:attrNameLst>
                                          <p:attrName>style.visibility</p:attrName>
                                        </p:attrNameLst>
                                      </p:cBhvr>
                                      <p:to>
                                        <p:strVal val="visible"/>
                                      </p:to>
                                    </p:set>
                                    <p:animEffect transition="in" filter="fade">
                                      <p:cBhvr>
                                        <p:cTn id="7" dur="1000"/>
                                        <p:tgtEl>
                                          <p:spTgt spid="9217"/>
                                        </p:tgtEl>
                                      </p:cBhvr>
                                    </p:animEffect>
                                    <p:anim calcmode="lin" valueType="num">
                                      <p:cBhvr>
                                        <p:cTn id="8" dur="1000" fill="hold"/>
                                        <p:tgtEl>
                                          <p:spTgt spid="9217"/>
                                        </p:tgtEl>
                                        <p:attrNameLst>
                                          <p:attrName>ppt_x</p:attrName>
                                        </p:attrNameLst>
                                      </p:cBhvr>
                                      <p:tavLst>
                                        <p:tav tm="0">
                                          <p:val>
                                            <p:strVal val="#ppt_x"/>
                                          </p:val>
                                        </p:tav>
                                        <p:tav tm="100000">
                                          <p:val>
                                            <p:strVal val="#ppt_x"/>
                                          </p:val>
                                        </p:tav>
                                      </p:tavLst>
                                    </p:anim>
                                    <p:anim calcmode="lin" valueType="num">
                                      <p:cBhvr>
                                        <p:cTn id="9" dur="1000" fill="hold"/>
                                        <p:tgtEl>
                                          <p:spTgt spid="92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хозяин1\Desktop\Новая папка (2)\1 фон (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51520" y="65866"/>
            <a:ext cx="7992888" cy="461665"/>
          </a:xfrm>
          <a:prstGeom prst="rect">
            <a:avLst/>
          </a:prstGeom>
          <a:noFill/>
        </p:spPr>
        <p:txBody>
          <a:bodyPr wrap="square" rtlCol="0">
            <a:spAutoFit/>
          </a:bodyPr>
          <a:lstStyle/>
          <a:p>
            <a:r>
              <a:rPr lang="ru-RU" sz="2400" b="1" dirty="0" smtClean="0">
                <a:solidFill>
                  <a:srgbClr val="002060"/>
                </a:solidFill>
                <a:latin typeface="Times New Roman" pitchFamily="18" charset="0"/>
                <a:cs typeface="Times New Roman" pitchFamily="18" charset="0"/>
              </a:rPr>
              <a:t>Самообразование и самоорганизация</a:t>
            </a:r>
            <a:endParaRPr lang="ru-RU" sz="2400" b="1" dirty="0">
              <a:solidFill>
                <a:srgbClr val="002060"/>
              </a:solidFill>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685659"/>
            <a:ext cx="3677684" cy="271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923928" y="764704"/>
            <a:ext cx="5384618" cy="2031325"/>
          </a:xfrm>
          <a:prstGeom prst="rect">
            <a:avLst/>
          </a:prstGeom>
          <a:noFill/>
        </p:spPr>
        <p:txBody>
          <a:bodyPr wrap="square" rtlCol="0">
            <a:spAutoFit/>
          </a:bodyPr>
          <a:lstStyle/>
          <a:p>
            <a:r>
              <a:rPr lang="ru-RU" b="1" dirty="0" smtClean="0">
                <a:latin typeface="Times New Roman" pitchFamily="18" charset="0"/>
                <a:cs typeface="Times New Roman" pitchFamily="18" charset="0"/>
              </a:rPr>
              <a:t>1 этап – оценка: какие знания и умения есть,</a:t>
            </a:r>
          </a:p>
          <a:p>
            <a:r>
              <a:rPr lang="ru-RU" b="1" dirty="0">
                <a:latin typeface="Times New Roman" pitchFamily="18" charset="0"/>
                <a:cs typeface="Times New Roman" pitchFamily="18" charset="0"/>
              </a:rPr>
              <a:t>ч</a:t>
            </a:r>
            <a:r>
              <a:rPr lang="ru-RU" b="1" dirty="0" smtClean="0">
                <a:latin typeface="Times New Roman" pitchFamily="18" charset="0"/>
                <a:cs typeface="Times New Roman" pitchFamily="18" charset="0"/>
              </a:rPr>
              <a:t>его ещё не хватает</a:t>
            </a:r>
          </a:p>
          <a:p>
            <a:r>
              <a:rPr lang="ru-RU" b="1" dirty="0" smtClean="0">
                <a:latin typeface="Times New Roman" pitchFamily="18" charset="0"/>
                <a:cs typeface="Times New Roman" pitchFamily="18" charset="0"/>
              </a:rPr>
              <a:t>2 этап – постановка цели, выбор пути и средств</a:t>
            </a:r>
          </a:p>
          <a:p>
            <a:r>
              <a:rPr lang="ru-RU" b="1" dirty="0" smtClean="0">
                <a:latin typeface="Times New Roman" pitchFamily="18" charset="0"/>
                <a:cs typeface="Times New Roman" pitchFamily="18" charset="0"/>
              </a:rPr>
              <a:t>её достижения</a:t>
            </a:r>
          </a:p>
          <a:p>
            <a:r>
              <a:rPr lang="ru-RU" b="1" dirty="0" smtClean="0">
                <a:latin typeface="Times New Roman" pitchFamily="18" charset="0"/>
                <a:cs typeface="Times New Roman" pitchFamily="18" charset="0"/>
              </a:rPr>
              <a:t>3 этап – действия по достижению цели</a:t>
            </a:r>
          </a:p>
          <a:p>
            <a:r>
              <a:rPr lang="ru-RU" b="1" dirty="0" smtClean="0">
                <a:latin typeface="Times New Roman" pitchFamily="18" charset="0"/>
                <a:cs typeface="Times New Roman" pitchFamily="18" charset="0"/>
              </a:rPr>
              <a:t>4 этап – оценка результатов, сравнение с </a:t>
            </a:r>
          </a:p>
          <a:p>
            <a:r>
              <a:rPr lang="ru-RU" b="1" dirty="0">
                <a:latin typeface="Times New Roman" pitchFamily="18" charset="0"/>
                <a:cs typeface="Times New Roman" pitchFamily="18" charset="0"/>
              </a:rPr>
              <a:t>п</a:t>
            </a:r>
            <a:r>
              <a:rPr lang="ru-RU" b="1" dirty="0" smtClean="0">
                <a:latin typeface="Times New Roman" pitchFamily="18" charset="0"/>
                <a:cs typeface="Times New Roman" pitchFamily="18" charset="0"/>
              </a:rPr>
              <a:t>оставленной целью, корректировка действий </a:t>
            </a:r>
            <a:endParaRPr lang="ru-RU" b="1" dirty="0">
              <a:latin typeface="Times New Roman" pitchFamily="18" charset="0"/>
              <a:cs typeface="Times New Roman" pitchFamily="18" charset="0"/>
            </a:endParaRPr>
          </a:p>
        </p:txBody>
      </p:sp>
      <p:sp>
        <p:nvSpPr>
          <p:cNvPr id="6" name="TextBox 5"/>
          <p:cNvSpPr txBox="1"/>
          <p:nvPr/>
        </p:nvSpPr>
        <p:spPr>
          <a:xfrm>
            <a:off x="37707" y="3429000"/>
            <a:ext cx="9776115" cy="369332"/>
          </a:xfrm>
          <a:prstGeom prst="rect">
            <a:avLst/>
          </a:prstGeom>
          <a:noFill/>
        </p:spPr>
        <p:txBody>
          <a:bodyPr wrap="square" rtlCol="0">
            <a:spAutoFit/>
          </a:bodyPr>
          <a:lstStyle/>
          <a:p>
            <a:r>
              <a:rPr lang="ru-RU" b="1" dirty="0" smtClean="0">
                <a:solidFill>
                  <a:srgbClr val="FF0000"/>
                </a:solidFill>
                <a:latin typeface="Times New Roman" pitchFamily="18" charset="0"/>
                <a:cs typeface="Times New Roman" pitchFamily="18" charset="0"/>
              </a:rPr>
              <a:t>ТОЛЬКО ЧТО МЫ ПОЗНАКОМИЛИСЬ С САМООЦЕНКОЙ И САМОКОНТРОЛЕМ</a:t>
            </a:r>
            <a:endParaRPr lang="ru-RU" b="1" dirty="0">
              <a:solidFill>
                <a:srgbClr val="FF0000"/>
              </a:solidFill>
              <a:latin typeface="Times New Roman" pitchFamily="18" charset="0"/>
              <a:cs typeface="Times New Roman" pitchFamily="18" charset="0"/>
            </a:endParaRPr>
          </a:p>
        </p:txBody>
      </p:sp>
      <p:sp>
        <p:nvSpPr>
          <p:cNvPr id="7" name="TextBox 6"/>
          <p:cNvSpPr txBox="1"/>
          <p:nvPr/>
        </p:nvSpPr>
        <p:spPr>
          <a:xfrm>
            <a:off x="467544" y="4014356"/>
            <a:ext cx="8623451" cy="1754326"/>
          </a:xfrm>
          <a:prstGeom prst="rect">
            <a:avLst/>
          </a:prstGeom>
          <a:noFill/>
        </p:spPr>
        <p:txBody>
          <a:bodyPr wrap="none" rtlCol="0">
            <a:spAutoFit/>
          </a:bodyPr>
          <a:lstStyle/>
          <a:p>
            <a:r>
              <a:rPr lang="ru-RU" b="1" dirty="0" smtClean="0">
                <a:latin typeface="Times New Roman" pitchFamily="18" charset="0"/>
                <a:cs typeface="Times New Roman" pitchFamily="18" charset="0"/>
              </a:rPr>
              <a:t>1.Проведи самооценку!</a:t>
            </a:r>
          </a:p>
          <a:p>
            <a:r>
              <a:rPr lang="ru-RU" b="1" dirty="0" smtClean="0">
                <a:latin typeface="Times New Roman" pitchFamily="18" charset="0"/>
                <a:cs typeface="Times New Roman" pitchFamily="18" charset="0"/>
              </a:rPr>
              <a:t>2.Оцени свои пробелы!</a:t>
            </a:r>
          </a:p>
          <a:p>
            <a:r>
              <a:rPr lang="ru-RU" b="1" dirty="0" smtClean="0">
                <a:latin typeface="Times New Roman" pitchFamily="18" charset="0"/>
                <a:cs typeface="Times New Roman" pitchFamily="18" charset="0"/>
              </a:rPr>
              <a:t>3.Определи цели, задачи, средства для их устранения и достижения результатов!</a:t>
            </a:r>
          </a:p>
          <a:p>
            <a:r>
              <a:rPr lang="ru-RU" b="1" dirty="0" smtClean="0">
                <a:latin typeface="Times New Roman" pitchFamily="18" charset="0"/>
                <a:cs typeface="Times New Roman" pitchFamily="18" charset="0"/>
              </a:rPr>
              <a:t>4.Установи порядок действий для достижения своей цели (план)!</a:t>
            </a:r>
          </a:p>
          <a:p>
            <a:r>
              <a:rPr lang="ru-RU" b="1" dirty="0" smtClean="0">
                <a:latin typeface="Times New Roman" pitchFamily="18" charset="0"/>
                <a:cs typeface="Times New Roman" pitchFamily="18" charset="0"/>
              </a:rPr>
              <a:t>5.Поэтапно осваивай свой план, приближайся к цели и ставь новые!</a:t>
            </a:r>
          </a:p>
          <a:p>
            <a:r>
              <a:rPr lang="ru-RU" b="1" dirty="0" smtClean="0">
                <a:latin typeface="Times New Roman" pitchFamily="18" charset="0"/>
                <a:cs typeface="Times New Roman" pitchFamily="18" charset="0"/>
              </a:rPr>
              <a:t>6.Держи свои дела на самоконтроле!</a:t>
            </a:r>
            <a:endParaRPr lang="ru-RU" b="1" dirty="0">
              <a:latin typeface="Times New Roman" pitchFamily="18" charset="0"/>
              <a:cs typeface="Times New Roman" pitchFamily="18" charset="0"/>
            </a:endParaRPr>
          </a:p>
        </p:txBody>
      </p:sp>
      <p:sp>
        <p:nvSpPr>
          <p:cNvPr id="8" name="TextBox 7"/>
          <p:cNvSpPr txBox="1"/>
          <p:nvPr/>
        </p:nvSpPr>
        <p:spPr>
          <a:xfrm>
            <a:off x="4067944" y="527531"/>
            <a:ext cx="4759613" cy="369332"/>
          </a:xfrm>
          <a:prstGeom prst="rect">
            <a:avLst/>
          </a:prstGeom>
          <a:noFill/>
        </p:spPr>
        <p:txBody>
          <a:bodyPr wrap="square" rtlCol="0">
            <a:spAutoFit/>
          </a:bodyPr>
          <a:lstStyle/>
          <a:p>
            <a:r>
              <a:rPr lang="ru-RU" b="1" dirty="0" smtClean="0">
                <a:latin typeface="Times New Roman" pitchFamily="18" charset="0"/>
                <a:cs typeface="Times New Roman" pitchFamily="18" charset="0"/>
              </a:rPr>
              <a:t>АЛГОРИТМ САМООБРАЗОВАНИЯ</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3485443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588"/>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6632"/>
            <a:ext cx="6048672" cy="4738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724128" y="2996952"/>
            <a:ext cx="3312368" cy="646331"/>
          </a:xfrm>
          <a:prstGeom prst="rect">
            <a:avLst/>
          </a:prstGeom>
          <a:noFill/>
        </p:spPr>
        <p:txBody>
          <a:bodyPr wrap="square" rtlCol="0">
            <a:spAutoFit/>
          </a:bodyPr>
          <a:lstStyle/>
          <a:p>
            <a:pPr algn="ctr"/>
            <a:r>
              <a:rPr lang="ru-RU" sz="3600" b="1" dirty="0" smtClean="0">
                <a:latin typeface="Times New Roman" pitchFamily="18" charset="0"/>
                <a:cs typeface="Times New Roman" pitchFamily="18" charset="0"/>
              </a:rPr>
              <a:t>РЕФЛЕКСИЯ</a:t>
            </a:r>
            <a:endParaRPr lang="ru-RU" sz="3600" b="1" dirty="0">
              <a:latin typeface="Times New Roman" pitchFamily="18" charset="0"/>
              <a:cs typeface="Times New Roman" pitchFamily="18" charset="0"/>
            </a:endParaRPr>
          </a:p>
        </p:txBody>
      </p:sp>
      <p:sp>
        <p:nvSpPr>
          <p:cNvPr id="5" name="TextBox 4"/>
          <p:cNvSpPr txBox="1"/>
          <p:nvPr/>
        </p:nvSpPr>
        <p:spPr>
          <a:xfrm>
            <a:off x="3024336" y="3643283"/>
            <a:ext cx="6588224" cy="3539430"/>
          </a:xfrm>
          <a:prstGeom prst="rect">
            <a:avLst/>
          </a:prstGeom>
          <a:noFill/>
        </p:spPr>
        <p:txBody>
          <a:bodyPr wrap="square" rtlCol="0">
            <a:spAutoFit/>
          </a:bodyPr>
          <a:lstStyle/>
          <a:p>
            <a:pPr marL="457200" indent="-457200">
              <a:buFontTx/>
              <a:buChar char="-"/>
            </a:pPr>
            <a:r>
              <a:rPr lang="ru-RU" sz="3200" b="1" dirty="0" smtClean="0">
                <a:solidFill>
                  <a:srgbClr val="FF0000"/>
                </a:solidFill>
                <a:latin typeface="Times New Roman" pitchFamily="18" charset="0"/>
                <a:cs typeface="Times New Roman" pitchFamily="18" charset="0"/>
              </a:rPr>
              <a:t>Что узнали?</a:t>
            </a:r>
          </a:p>
          <a:p>
            <a:pPr marL="457200" indent="-457200">
              <a:buFontTx/>
              <a:buChar char="-"/>
            </a:pPr>
            <a:r>
              <a:rPr lang="ru-RU" sz="3200" b="1" dirty="0" smtClean="0">
                <a:solidFill>
                  <a:srgbClr val="FF0000"/>
                </a:solidFill>
                <a:latin typeface="Times New Roman" pitchFamily="18" charset="0"/>
                <a:cs typeface="Times New Roman" pitchFamily="18" charset="0"/>
              </a:rPr>
              <a:t>Каким способом?</a:t>
            </a:r>
          </a:p>
          <a:p>
            <a:pPr marL="457200" indent="-457200">
              <a:buFontTx/>
              <a:buChar char="-"/>
            </a:pPr>
            <a:r>
              <a:rPr lang="ru-RU" sz="3200" b="1" dirty="0" smtClean="0">
                <a:solidFill>
                  <a:srgbClr val="FF0000"/>
                </a:solidFill>
                <a:latin typeface="Times New Roman" pitchFamily="18" charset="0"/>
                <a:cs typeface="Times New Roman" pitchFamily="18" charset="0"/>
              </a:rPr>
              <a:t>Чему научились?</a:t>
            </a:r>
          </a:p>
          <a:p>
            <a:pPr marL="457200" indent="-457200">
              <a:buFontTx/>
              <a:buChar char="-"/>
            </a:pPr>
            <a:r>
              <a:rPr lang="ru-RU" sz="3200" b="1" dirty="0" smtClean="0">
                <a:solidFill>
                  <a:srgbClr val="FF0000"/>
                </a:solidFill>
                <a:latin typeface="Times New Roman" pitchFamily="18" charset="0"/>
                <a:cs typeface="Times New Roman" pitchFamily="18" charset="0"/>
              </a:rPr>
              <a:t>Какие испытали</a:t>
            </a:r>
          </a:p>
          <a:p>
            <a:r>
              <a:rPr lang="ru-RU" sz="3200" b="1" dirty="0" smtClean="0">
                <a:solidFill>
                  <a:srgbClr val="FF0000"/>
                </a:solidFill>
                <a:latin typeface="Times New Roman" pitchFamily="18" charset="0"/>
                <a:cs typeface="Times New Roman" pitchFamily="18" charset="0"/>
              </a:rPr>
              <a:t>     трудности?</a:t>
            </a:r>
          </a:p>
          <a:p>
            <a:pPr marL="457200" indent="-457200">
              <a:buFontTx/>
              <a:buChar char="-"/>
            </a:pPr>
            <a:r>
              <a:rPr lang="ru-RU" sz="3200" b="1" dirty="0" smtClean="0">
                <a:solidFill>
                  <a:srgbClr val="FF0000"/>
                </a:solidFill>
                <a:latin typeface="Times New Roman" pitchFamily="18" charset="0"/>
                <a:cs typeface="Times New Roman" pitchFamily="18" charset="0"/>
              </a:rPr>
              <a:t>Интересно ли было на уроке?</a:t>
            </a:r>
          </a:p>
          <a:p>
            <a:pPr marL="457200" indent="-457200">
              <a:buFontTx/>
              <a:buChar char="-"/>
            </a:pPr>
            <a:endParaRPr lang="ru-RU" sz="3200" b="1" dirty="0">
              <a:solidFill>
                <a:srgbClr val="C00000"/>
              </a:solidFill>
              <a:latin typeface="Times New Roman" pitchFamily="18" charset="0"/>
              <a:cs typeface="Times New Roman" pitchFamily="18" charset="0"/>
            </a:endParaRPr>
          </a:p>
        </p:txBody>
      </p:sp>
      <p:pic>
        <p:nvPicPr>
          <p:cNvPr id="2" name="2.vovka.v.tridev.tsarstve (online-video-cutter.com) (1).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51520" y="3643283"/>
            <a:ext cx="2772816" cy="2089972"/>
          </a:xfrm>
          <a:prstGeom prst="rect">
            <a:avLst/>
          </a:prstGeom>
        </p:spPr>
      </p:pic>
    </p:spTree>
    <p:extLst>
      <p:ext uri="{BB962C8B-B14F-4D97-AF65-F5344CB8AC3E}">
        <p14:creationId xmlns:p14="http://schemas.microsoft.com/office/powerpoint/2010/main" val="1254261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1000"/>
                                        <p:tgtEl>
                                          <p:spTgt spid="5">
                                            <p:txEl>
                                              <p:pRg st="0" end="0"/>
                                            </p:txEl>
                                          </p:spTgt>
                                        </p:tgtEl>
                                      </p:cBhvr>
                                    </p:animEffect>
                                    <p:anim calcmode="lin" valueType="num">
                                      <p:cBhvr>
                                        <p:cTn id="1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fade">
                                      <p:cBhvr>
                                        <p:cTn id="22" dur="1000"/>
                                        <p:tgtEl>
                                          <p:spTgt spid="5">
                                            <p:txEl>
                                              <p:pRg st="1" end="1"/>
                                            </p:txEl>
                                          </p:spTgt>
                                        </p:tgtEl>
                                      </p:cBhvr>
                                    </p:animEffect>
                                    <p:anim calcmode="lin" valueType="num">
                                      <p:cBhvr>
                                        <p:cTn id="2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1" end="1"/>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fade">
                                      <p:cBhvr>
                                        <p:cTn id="27" dur="1000"/>
                                        <p:tgtEl>
                                          <p:spTgt spid="5">
                                            <p:txEl>
                                              <p:pRg st="2" end="2"/>
                                            </p:txEl>
                                          </p:spTgt>
                                        </p:tgtEl>
                                      </p:cBhvr>
                                    </p:animEffect>
                                    <p:anim calcmode="lin" valueType="num">
                                      <p:cBhvr>
                                        <p:cTn id="2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fade">
                                      <p:cBhvr>
                                        <p:cTn id="32" dur="1000"/>
                                        <p:tgtEl>
                                          <p:spTgt spid="5">
                                            <p:txEl>
                                              <p:pRg st="3" end="3"/>
                                            </p:txEl>
                                          </p:spTgt>
                                        </p:tgtEl>
                                      </p:cBhvr>
                                    </p:animEffect>
                                    <p:anim calcmode="lin" valueType="num">
                                      <p:cBhvr>
                                        <p:cTn id="3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5">
                                            <p:txEl>
                                              <p:pRg st="3" end="3"/>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Effect transition="in" filter="fade">
                                      <p:cBhvr>
                                        <p:cTn id="37" dur="1000"/>
                                        <p:tgtEl>
                                          <p:spTgt spid="5">
                                            <p:txEl>
                                              <p:pRg st="4" end="4"/>
                                            </p:txEl>
                                          </p:spTgt>
                                        </p:tgtEl>
                                      </p:cBhvr>
                                    </p:animEffect>
                                    <p:anim calcmode="lin" valueType="num">
                                      <p:cBhvr>
                                        <p:cTn id="3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5">
                                            <p:txEl>
                                              <p:pRg st="4" end="4"/>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Effect transition="in" filter="fade">
                                      <p:cBhvr>
                                        <p:cTn id="42" dur="1000"/>
                                        <p:tgtEl>
                                          <p:spTgt spid="5">
                                            <p:txEl>
                                              <p:pRg st="5" end="5"/>
                                            </p:txEl>
                                          </p:spTgt>
                                        </p:tgtEl>
                                      </p:cBhvr>
                                    </p:animEffect>
                                    <p:anim calcmode="lin" valueType="num">
                                      <p:cBhvr>
                                        <p:cTn id="4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2"/>
                    </p:tgtEl>
                  </p:cond>
                </p:stCondLst>
                <p:endSync evt="end" delay="0">
                  <p:rtn val="all"/>
                </p:endSync>
                <p:childTnLst>
                  <p:par>
                    <p:cTn id="46" fill="hold">
                      <p:stCondLst>
                        <p:cond delay="0"/>
                      </p:stCondLst>
                      <p:childTnLst>
                        <p:par>
                          <p:cTn id="47" fill="hold">
                            <p:stCondLst>
                              <p:cond delay="0"/>
                            </p:stCondLst>
                            <p:childTnLst>
                              <p:par>
                                <p:cTn id="48" presetID="2" presetClass="mediacall" presetSubtype="0" fill="hold" nodeType="clickEffect">
                                  <p:stCondLst>
                                    <p:cond delay="0"/>
                                  </p:stCondLst>
                                  <p:childTnLst>
                                    <p:cmd type="call" cmd="togglePause">
                                      <p:cBhvr>
                                        <p:cTn id="49" dur="1" fill="hold"/>
                                        <p:tgtEl>
                                          <p:spTgt spid="2"/>
                                        </p:tgtEl>
                                      </p:cBhvr>
                                    </p:cmd>
                                  </p:childTnLst>
                                </p:cTn>
                              </p:par>
                            </p:childTnLst>
                          </p:cTn>
                        </p:par>
                      </p:childTnLst>
                    </p:cTn>
                  </p:par>
                </p:childTnLst>
              </p:cTn>
              <p:nextCondLst>
                <p:cond evt="onClick" delay="0">
                  <p:tgtEl>
                    <p:spTgt spid="2"/>
                  </p:tgtEl>
                </p:cond>
              </p:nextCondLst>
            </p:seq>
            <p:video>
              <p:cMediaNode vol="80000">
                <p:cTn id="50" fill="hold" display="0">
                  <p:stCondLst>
                    <p:cond delay="indefinite"/>
                  </p:stCondLst>
                </p:cTn>
                <p:tgtEl>
                  <p:spTgt spid="2"/>
                </p:tgtEl>
              </p:cMediaNode>
            </p:video>
          </p:childTnLst>
        </p:cTn>
      </p:par>
    </p:tnLst>
    <p:bldLst>
      <p:bldP spid="3"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612</TotalTime>
  <Words>999</Words>
  <Application>Microsoft Office PowerPoint</Application>
  <PresentationFormat>Экран (4:3)</PresentationFormat>
  <Paragraphs>141</Paragraphs>
  <Slides>11</Slides>
  <Notes>0</Notes>
  <HiddenSlides>0</HiddenSlides>
  <MMClips>4</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хозяин1</dc:creator>
  <cp:lastModifiedBy>хозяин1</cp:lastModifiedBy>
  <cp:revision>43</cp:revision>
  <dcterms:created xsi:type="dcterms:W3CDTF">2015-12-20T10:33:27Z</dcterms:created>
  <dcterms:modified xsi:type="dcterms:W3CDTF">2016-02-24T09:13:19Z</dcterms:modified>
</cp:coreProperties>
</file>