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92" r:id="rId4"/>
    <p:sldId id="293" r:id="rId5"/>
    <p:sldId id="257" r:id="rId6"/>
    <p:sldId id="324" r:id="rId7"/>
    <p:sldId id="295" r:id="rId8"/>
    <p:sldId id="298" r:id="rId9"/>
    <p:sldId id="309" r:id="rId10"/>
    <p:sldId id="301" r:id="rId11"/>
    <p:sldId id="302" r:id="rId12"/>
    <p:sldId id="303" r:id="rId13"/>
    <p:sldId id="304" r:id="rId14"/>
    <p:sldId id="308" r:id="rId15"/>
    <p:sldId id="300" r:id="rId16"/>
    <p:sldId id="272" r:id="rId17"/>
    <p:sldId id="258" r:id="rId18"/>
    <p:sldId id="260" r:id="rId19"/>
    <p:sldId id="261" r:id="rId20"/>
    <p:sldId id="317" r:id="rId21"/>
    <p:sldId id="322" r:id="rId22"/>
    <p:sldId id="311" r:id="rId23"/>
    <p:sldId id="264" r:id="rId24"/>
    <p:sldId id="269" r:id="rId25"/>
    <p:sldId id="277" r:id="rId26"/>
    <p:sldId id="263" r:id="rId27"/>
    <p:sldId id="282" r:id="rId28"/>
    <p:sldId id="283" r:id="rId29"/>
    <p:sldId id="290" r:id="rId30"/>
    <p:sldId id="278" r:id="rId31"/>
    <p:sldId id="288" r:id="rId32"/>
    <p:sldId id="289" r:id="rId33"/>
    <p:sldId id="328" r:id="rId34"/>
    <p:sldId id="31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48E1-0391-4620-8929-991C56AC1FB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6CBB-E4AB-437F-9B38-530102268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6CBB-E4AB-437F-9B38-530102268F6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0"/>
              </a:schemeClr>
            </a:gs>
            <a:gs pos="100000">
              <a:schemeClr val="accent5">
                <a:lumMod val="40000"/>
                <a:lumOff val="60000"/>
                <a:alpha val="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512D-47A1-439D-8CCF-8E08D7B5EAE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D1F8-3F62-4640-9937-60C988CB3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730"/>
          <a:stretch>
            <a:fillRect/>
          </a:stretch>
        </p:blipFill>
        <p:spPr bwMode="auto">
          <a:xfrm>
            <a:off x="2428860" y="2714620"/>
            <a:ext cx="1219779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071942"/>
            <a:ext cx="7572428" cy="250033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Антипова Галина Антоновна,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черчения, информатики и ИКТ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«школа №2026»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№2034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643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ЧТЕНИЕ И ВЫПОЛНЕНИЕ ЧЕРТЕЖЕЙ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1881" y="2928934"/>
            <a:ext cx="2502119" cy="231298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000108"/>
            <a:ext cx="1326740" cy="1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928670"/>
            <a:ext cx="1247498" cy="158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714620"/>
            <a:ext cx="1260735" cy="144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4357686" y="785794"/>
            <a:ext cx="2848913" cy="3214686"/>
            <a:chOff x="7500958" y="4357694"/>
            <a:chExt cx="2848913" cy="321468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272" t="2820" r="21966"/>
            <a:stretch>
              <a:fillRect/>
            </a:stretch>
          </p:blipFill>
          <p:spPr bwMode="auto">
            <a:xfrm>
              <a:off x="7789462" y="4643446"/>
              <a:ext cx="2513070" cy="29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8286776" y="621508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15338" y="692946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00958" y="6643710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6908" y="5429264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29850" y="5214950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58412" y="657227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86842" y="4572008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72660" y="4357694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72396" y="5643578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/>
          <a:srcRect l="23325" t="32715" r="73131" b="45550"/>
          <a:stretch>
            <a:fillRect/>
          </a:stretch>
        </p:blipFill>
        <p:spPr bwMode="auto">
          <a:xfrm>
            <a:off x="0" y="501317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треугольной призмы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5" t="1358" r="13388" b="2190"/>
          <a:stretch>
            <a:fillRect/>
          </a:stretch>
        </p:blipFill>
        <p:spPr bwMode="auto">
          <a:xfrm flipH="1">
            <a:off x="5857884" y="2285992"/>
            <a:ext cx="2571768" cy="309634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714884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357554" y="4071942"/>
            <a:ext cx="3000396" cy="2428892"/>
            <a:chOff x="3357554" y="4071942"/>
            <a:chExt cx="3000396" cy="242889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857620" y="4143380"/>
              <a:ext cx="2143140" cy="2357454"/>
              <a:chOff x="3571868" y="4214818"/>
              <a:chExt cx="2143140" cy="2357454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3571868" y="4214818"/>
                <a:ext cx="2143140" cy="2357454"/>
                <a:chOff x="2643174" y="4214818"/>
                <a:chExt cx="2143140" cy="2357454"/>
              </a:xfrm>
            </p:grpSpPr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20955" t="1358" r="13388" b="2190"/>
                <a:stretch>
                  <a:fillRect/>
                </a:stretch>
              </p:blipFill>
              <p:spPr bwMode="auto">
                <a:xfrm flipH="1">
                  <a:off x="2857488" y="4429132"/>
                  <a:ext cx="1643074" cy="197822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2643174" y="4214818"/>
                  <a:ext cx="2143140" cy="2357454"/>
                  <a:chOff x="2643174" y="3072604"/>
                  <a:chExt cx="2143140" cy="2357454"/>
                </a:xfrm>
              </p:grpSpPr>
              <p:cxnSp>
                <p:nvCxnSpPr>
                  <p:cNvPr id="14" name="Прямая со стрелкой 13"/>
                  <p:cNvCxnSpPr/>
                  <p:nvPr/>
                </p:nvCxnSpPr>
                <p:spPr>
                  <a:xfrm rot="10800000" flipV="1">
                    <a:off x="2643174" y="4501364"/>
                    <a:ext cx="1428760" cy="642942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 стрелкой 15"/>
                  <p:cNvCxnSpPr/>
                  <p:nvPr/>
                </p:nvCxnSpPr>
                <p:spPr>
                  <a:xfrm>
                    <a:off x="3500430" y="4714884"/>
                    <a:ext cx="1285884" cy="715174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 стрелкой 18"/>
                  <p:cNvCxnSpPr/>
                  <p:nvPr/>
                </p:nvCxnSpPr>
                <p:spPr>
                  <a:xfrm rot="5400000" flipH="1" flipV="1">
                    <a:off x="2678893" y="3893347"/>
                    <a:ext cx="1643074" cy="158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3857620" y="4429132"/>
                <a:ext cx="1501786" cy="1928826"/>
                <a:chOff x="2928926" y="4429132"/>
                <a:chExt cx="1501786" cy="1928826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2928926" y="4429132"/>
                  <a:ext cx="1501786" cy="1928826"/>
                  <a:chOff x="2928926" y="4429132"/>
                  <a:chExt cx="1501786" cy="1928826"/>
                </a:xfrm>
              </p:grpSpPr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 rot="5400000" flipH="1" flipV="1">
                    <a:off x="2322497" y="5535627"/>
                    <a:ext cx="1214446" cy="158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 rot="5400000" flipH="1" flipV="1">
                    <a:off x="3394067" y="5035561"/>
                    <a:ext cx="1214446" cy="158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2928926" y="6143644"/>
                    <a:ext cx="1500198" cy="21431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 rot="16200000" flipH="1">
                    <a:off x="3857620" y="5786454"/>
                    <a:ext cx="714380" cy="42862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3786976" y="5714222"/>
                    <a:ext cx="1285884" cy="158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rot="10800000" flipV="1">
                  <a:off x="2928926" y="5643578"/>
                  <a:ext cx="1071570" cy="500066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Box 46"/>
            <p:cNvSpPr txBox="1"/>
            <p:nvPr/>
          </p:nvSpPr>
          <p:spPr>
            <a:xfrm>
              <a:off x="4786314" y="407194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7554" y="578645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9322" y="6000768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927868" y="1572406"/>
            <a:ext cx="3787008" cy="4499800"/>
            <a:chOff x="927868" y="1572406"/>
            <a:chExt cx="3787008" cy="4499800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428860" y="1714488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428860" y="3429000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 52"/>
            <p:cNvSpPr/>
            <p:nvPr/>
          </p:nvSpPr>
          <p:spPr>
            <a:xfrm>
              <a:off x="928662" y="1714488"/>
              <a:ext cx="1500198" cy="17145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607985" y="2607463"/>
              <a:ext cx="2070908" cy="794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16200000" flipH="1">
              <a:off x="786580" y="2570950"/>
              <a:ext cx="171451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Равнобедренный треугольник 60"/>
            <p:cNvSpPr/>
            <p:nvPr/>
          </p:nvSpPr>
          <p:spPr>
            <a:xfrm flipV="1">
              <a:off x="928662" y="4643446"/>
              <a:ext cx="1500198" cy="1285884"/>
            </a:xfrm>
            <a:prstGeom prst="triangle">
              <a:avLst>
                <a:gd name="adj" fmla="val 4785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821108" y="5250272"/>
              <a:ext cx="1643074" cy="794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61" idx="2"/>
            </p:cNvCxnSpPr>
            <p:nvPr/>
          </p:nvCxnSpPr>
          <p:spPr>
            <a:xfrm rot="5400000" flipH="1" flipV="1">
              <a:off x="642910" y="4357694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 flipH="1" flipV="1">
              <a:off x="2143902" y="4356900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rot="5400000">
              <a:off x="2071670" y="2571744"/>
              <a:ext cx="17145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rot="10800000">
              <a:off x="928662" y="4214818"/>
              <a:ext cx="150019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16200000">
              <a:off x="2500298" y="232665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28728" y="3786190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428992" y="1714488"/>
              <a:ext cx="1285884" cy="17145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Управляющая кнопка: в начало 44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8662" y="92867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шестиугольной призмы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996952"/>
            <a:ext cx="2766537" cy="2565673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4" name="Управляющая кнопка: в начало 23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785786" y="1714488"/>
            <a:ext cx="4104456" cy="4450816"/>
            <a:chOff x="785786" y="1714488"/>
            <a:chExt cx="4104456" cy="44508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1714488"/>
              <a:ext cx="4104456" cy="404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" name="Группа 60"/>
            <p:cNvGrpSpPr/>
            <p:nvPr/>
          </p:nvGrpSpPr>
          <p:grpSpPr>
            <a:xfrm>
              <a:off x="899592" y="1844824"/>
              <a:ext cx="2160240" cy="4320480"/>
              <a:chOff x="899592" y="1844824"/>
              <a:chExt cx="2160240" cy="4320480"/>
            </a:xfrm>
          </p:grpSpPr>
          <p:cxnSp>
            <p:nvCxnSpPr>
              <p:cNvPr id="48" name="Прямая со стрелкой 47"/>
              <p:cNvCxnSpPr/>
              <p:nvPr/>
            </p:nvCxnSpPr>
            <p:spPr>
              <a:xfrm>
                <a:off x="899592" y="4941168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>
                <a:off x="2555776" y="4797152"/>
                <a:ext cx="0" cy="12241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>
                <a:off x="899592" y="6021288"/>
                <a:ext cx="16561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>
                <a:off x="2339752" y="184482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2339752" y="350100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2915816" y="1844824"/>
                <a:ext cx="0" cy="16561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 rot="16200000">
                <a:off x="2429419" y="2259213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75656" y="5589240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3923928" y="3789040"/>
            <a:ext cx="2134633" cy="2571768"/>
            <a:chOff x="3923928" y="3789040"/>
            <a:chExt cx="2134633" cy="2571768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067944" y="3789040"/>
              <a:ext cx="1857388" cy="2571768"/>
              <a:chOff x="3143240" y="500042"/>
              <a:chExt cx="1857388" cy="2571768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 rot="10800000" flipV="1">
                <a:off x="3428992" y="2000240"/>
                <a:ext cx="571504" cy="35719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 flipV="1">
                <a:off x="4357686" y="2500306"/>
                <a:ext cx="571504" cy="35719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4000496" y="2000248"/>
                <a:ext cx="714380" cy="7143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3643306" y="2786058"/>
                <a:ext cx="714380" cy="7143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3321835" y="2464586"/>
                <a:ext cx="428629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4607719" y="2178836"/>
                <a:ext cx="428629" cy="2143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3251190" y="1249348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679686" y="1606538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>
                <a:off x="3965570" y="1320786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4179884" y="1749414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3608380" y="2106604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2894000" y="2035166"/>
                <a:ext cx="1500200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rot="5400000" flipH="1" flipV="1">
                <a:off x="3321835" y="1607331"/>
                <a:ext cx="1643074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 rot="10800000" flipV="1">
                <a:off x="3143240" y="1928802"/>
                <a:ext cx="1857388" cy="114300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 стрелкой 46"/>
              <p:cNvCxnSpPr/>
              <p:nvPr/>
            </p:nvCxnSpPr>
            <p:spPr>
              <a:xfrm>
                <a:off x="3143240" y="1928802"/>
                <a:ext cx="1857388" cy="92869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5148064" y="3933056"/>
              <a:ext cx="262425" cy="29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3928" y="5805264"/>
              <a:ext cx="262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6136" y="5805264"/>
              <a:ext cx="262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04864"/>
            <a:ext cx="3672408" cy="33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8572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четырёхугольной пирамиды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5" r="10358"/>
          <a:stretch>
            <a:fillRect/>
          </a:stretch>
        </p:blipFill>
        <p:spPr bwMode="auto">
          <a:xfrm>
            <a:off x="5357818" y="2214554"/>
            <a:ext cx="3459804" cy="3210126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000364" y="3929066"/>
            <a:ext cx="2714644" cy="2638622"/>
            <a:chOff x="3000364" y="3929066"/>
            <a:chExt cx="2714644" cy="2638622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765" r="10358"/>
            <a:stretch>
              <a:fillRect/>
            </a:stretch>
          </p:blipFill>
          <p:spPr bwMode="auto">
            <a:xfrm>
              <a:off x="3000364" y="4286256"/>
              <a:ext cx="2714644" cy="2281432"/>
            </a:xfrm>
            <a:prstGeom prst="rect">
              <a:avLst/>
            </a:prstGeom>
            <a:noFill/>
          </p:spPr>
        </p:pic>
        <p:grpSp>
          <p:nvGrpSpPr>
            <p:cNvPr id="28" name="Группа 27"/>
            <p:cNvGrpSpPr/>
            <p:nvPr/>
          </p:nvGrpSpPr>
          <p:grpSpPr>
            <a:xfrm>
              <a:off x="3071802" y="3929066"/>
              <a:ext cx="2571768" cy="2500330"/>
              <a:chOff x="3071802" y="3929066"/>
              <a:chExt cx="2571768" cy="2500330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rot="10800000" flipV="1">
                <a:off x="3229257" y="5044798"/>
                <a:ext cx="2099402" cy="127809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3386712" y="5098051"/>
                <a:ext cx="2204373" cy="133134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071802" y="5683843"/>
                <a:ext cx="1259641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383929" y="4938290"/>
                <a:ext cx="1259641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0800000" flipV="1">
                <a:off x="4331443" y="5683843"/>
                <a:ext cx="1312127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 flipV="1">
                <a:off x="3071802" y="4938290"/>
                <a:ext cx="1312127" cy="74555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rot="5400000" flipH="1" flipV="1">
                <a:off x="3502308" y="4829056"/>
                <a:ext cx="1683932" cy="2682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10800000">
                <a:off x="4143372" y="4429132"/>
                <a:ext cx="367395" cy="118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071802" y="5950112"/>
                <a:ext cx="262425" cy="29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28660" y="6003366"/>
                <a:ext cx="262425" cy="29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29124" y="3929066"/>
                <a:ext cx="262425" cy="29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Прямоугольник 24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начало 26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571868" y="2357430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286248" y="350043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000496" y="2928934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79423" y="5678503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79621" y="5678503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00100" y="5857892"/>
            <a:ext cx="150019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00166" y="542926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4143372" y="271462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7224" y="8572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цилиндра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3786182" y="3286124"/>
            <a:ext cx="3071834" cy="3286148"/>
            <a:chOff x="3786182" y="3286124"/>
            <a:chExt cx="3071834" cy="3286148"/>
          </a:xfrm>
        </p:grpSpPr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572000" y="3857628"/>
              <a:ext cx="1773220" cy="254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" name="Группа 95"/>
            <p:cNvGrpSpPr/>
            <p:nvPr/>
          </p:nvGrpSpPr>
          <p:grpSpPr>
            <a:xfrm>
              <a:off x="3786182" y="3286124"/>
              <a:ext cx="3071834" cy="3286148"/>
              <a:chOff x="3786182" y="3286124"/>
              <a:chExt cx="3071834" cy="3286148"/>
            </a:xfrm>
          </p:grpSpPr>
          <p:grpSp>
            <p:nvGrpSpPr>
              <p:cNvPr id="55" name="Группа 9"/>
              <p:cNvGrpSpPr/>
              <p:nvPr/>
            </p:nvGrpSpPr>
            <p:grpSpPr>
              <a:xfrm>
                <a:off x="4495067" y="3814254"/>
                <a:ext cx="1890359" cy="1114943"/>
                <a:chOff x="3071802" y="1428736"/>
                <a:chExt cx="2286016" cy="1357322"/>
              </a:xfrm>
            </p:grpSpPr>
            <p:cxnSp>
              <p:nvCxnSpPr>
                <p:cNvPr id="78" name="Прямая со стрелкой 77"/>
                <p:cNvCxnSpPr/>
                <p:nvPr/>
              </p:nvCxnSpPr>
              <p:spPr>
                <a:xfrm>
                  <a:off x="3071802" y="1428736"/>
                  <a:ext cx="2286016" cy="135732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 стрелкой 8"/>
                <p:cNvCxnSpPr/>
                <p:nvPr/>
              </p:nvCxnSpPr>
              <p:spPr>
                <a:xfrm rot="10800000" flipV="1">
                  <a:off x="3071802" y="1428736"/>
                  <a:ext cx="2214578" cy="1285884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Прямая со стрелкой 55"/>
              <p:cNvCxnSpPr/>
              <p:nvPr/>
            </p:nvCxnSpPr>
            <p:spPr>
              <a:xfrm rot="5400000" flipH="1" flipV="1">
                <a:off x="4119723" y="4547574"/>
                <a:ext cx="2581975" cy="5907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вал 57"/>
              <p:cNvSpPr/>
              <p:nvPr/>
            </p:nvSpPr>
            <p:spPr>
              <a:xfrm>
                <a:off x="4672288" y="3931617"/>
                <a:ext cx="1476843" cy="880218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4672288" y="5457329"/>
                <a:ext cx="1476843" cy="880218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24"/>
              <p:cNvGrpSpPr/>
              <p:nvPr/>
            </p:nvGrpSpPr>
            <p:grpSpPr>
              <a:xfrm>
                <a:off x="4495067" y="5339966"/>
                <a:ext cx="1890359" cy="1114943"/>
                <a:chOff x="3071802" y="1428736"/>
                <a:chExt cx="2286016" cy="1357322"/>
              </a:xfrm>
            </p:grpSpPr>
            <p:cxnSp>
              <p:nvCxnSpPr>
                <p:cNvPr id="76" name="Прямая со стрелкой 75"/>
                <p:cNvCxnSpPr/>
                <p:nvPr/>
              </p:nvCxnSpPr>
              <p:spPr>
                <a:xfrm>
                  <a:off x="3071802" y="1428736"/>
                  <a:ext cx="2286016" cy="135732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 стрелкой 76"/>
                <p:cNvCxnSpPr/>
                <p:nvPr/>
              </p:nvCxnSpPr>
              <p:spPr>
                <a:xfrm rot="10800000" flipV="1">
                  <a:off x="3071802" y="1428736"/>
                  <a:ext cx="2214578" cy="1285884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Группа 53"/>
              <p:cNvGrpSpPr/>
              <p:nvPr/>
            </p:nvGrpSpPr>
            <p:grpSpPr>
              <a:xfrm>
                <a:off x="3786182" y="5163923"/>
                <a:ext cx="3071834" cy="1408349"/>
                <a:chOff x="2428860" y="3500438"/>
                <a:chExt cx="3714776" cy="1714512"/>
              </a:xfrm>
            </p:grpSpPr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2928926" y="4286256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10800000" flipV="1">
                  <a:off x="4357686" y="4286256"/>
                  <a:ext cx="1428760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2428860" y="4357694"/>
                  <a:ext cx="37147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4214810" y="3500438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rot="10800000" flipV="1">
                  <a:off x="2928926" y="3500438"/>
                  <a:ext cx="1643074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Группа 54"/>
              <p:cNvGrpSpPr/>
              <p:nvPr/>
            </p:nvGrpSpPr>
            <p:grpSpPr>
              <a:xfrm>
                <a:off x="3786182" y="3638211"/>
                <a:ext cx="3071834" cy="1408349"/>
                <a:chOff x="2428860" y="3500438"/>
                <a:chExt cx="3714776" cy="1714512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2928926" y="4286256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rot="10800000" flipV="1">
                  <a:off x="4357686" y="4286256"/>
                  <a:ext cx="1428760" cy="85725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2428860" y="4357694"/>
                  <a:ext cx="37147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4214810" y="3500438"/>
                  <a:ext cx="1500198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rot="10800000" flipV="1">
                  <a:off x="2928926" y="3500438"/>
                  <a:ext cx="1643074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/>
              <p:cNvSpPr txBox="1"/>
              <p:nvPr/>
            </p:nvSpPr>
            <p:spPr>
              <a:xfrm>
                <a:off x="4199698" y="6044141"/>
                <a:ext cx="295369" cy="32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99320" y="3344804"/>
                <a:ext cx="295369" cy="32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326352" y="6044141"/>
                <a:ext cx="295369" cy="328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214942" y="5929330"/>
                <a:ext cx="2953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643701" y="1571612"/>
            <a:ext cx="19425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Управляющая кнопка: в начало 81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1000101" y="1500174"/>
            <a:ext cx="4153483" cy="4143404"/>
            <a:chOff x="1000101" y="1500174"/>
            <a:chExt cx="4153483" cy="4143404"/>
          </a:xfrm>
        </p:grpSpPr>
        <p:cxnSp>
          <p:nvCxnSpPr>
            <p:cNvPr id="87" name="Прямая со стрелкой 86"/>
            <p:cNvCxnSpPr/>
            <p:nvPr/>
          </p:nvCxnSpPr>
          <p:spPr>
            <a:xfrm rot="5400000">
              <a:off x="4000496" y="2571744"/>
              <a:ext cx="185738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Группа 92"/>
            <p:cNvGrpSpPr/>
            <p:nvPr/>
          </p:nvGrpSpPr>
          <p:grpSpPr>
            <a:xfrm>
              <a:off x="1000101" y="1500174"/>
              <a:ext cx="4153483" cy="4143404"/>
              <a:chOff x="1000101" y="1500174"/>
              <a:chExt cx="4153483" cy="414340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1000101" y="1500174"/>
                <a:ext cx="3729103" cy="4143404"/>
                <a:chOff x="1116013" y="1125538"/>
                <a:chExt cx="5111750" cy="5399087"/>
              </a:xfrm>
            </p:grpSpPr>
            <p:pic>
              <p:nvPicPr>
                <p:cNvPr id="90119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759992" y="1311715"/>
                  <a:ext cx="2047874" cy="2513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120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87450" y="1268413"/>
                  <a:ext cx="2187575" cy="2592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121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58888" y="4221163"/>
                  <a:ext cx="2076450" cy="2160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0126" name="Line 14"/>
                <p:cNvSpPr>
                  <a:spLocks noChangeShapeType="1"/>
                </p:cNvSpPr>
                <p:nvPr/>
              </p:nvSpPr>
              <p:spPr bwMode="auto">
                <a:xfrm>
                  <a:off x="2339975" y="1125538"/>
                  <a:ext cx="0" cy="28797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28" name="Line 16"/>
                <p:cNvSpPr>
                  <a:spLocks noChangeShapeType="1"/>
                </p:cNvSpPr>
                <p:nvPr/>
              </p:nvSpPr>
              <p:spPr bwMode="auto">
                <a:xfrm>
                  <a:off x="4797659" y="1158094"/>
                  <a:ext cx="0" cy="2808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31" name="Line 19"/>
                <p:cNvSpPr>
                  <a:spLocks noChangeShapeType="1"/>
                </p:cNvSpPr>
                <p:nvPr/>
              </p:nvSpPr>
              <p:spPr bwMode="auto">
                <a:xfrm>
                  <a:off x="2339975" y="4221163"/>
                  <a:ext cx="0" cy="2303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32" name="Line 20"/>
                <p:cNvSpPr>
                  <a:spLocks noChangeShapeType="1"/>
                </p:cNvSpPr>
                <p:nvPr/>
              </p:nvSpPr>
              <p:spPr bwMode="auto">
                <a:xfrm>
                  <a:off x="1116013" y="5300663"/>
                  <a:ext cx="24479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auto">
                <a:xfrm>
                  <a:off x="1258888" y="1341438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348038" y="1341438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auto">
                <a:xfrm>
                  <a:off x="1258888" y="1341438"/>
                  <a:ext cx="208915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auto">
                <a:xfrm>
                  <a:off x="1258888" y="3789363"/>
                  <a:ext cx="208915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0" name="Oval 38"/>
                <p:cNvSpPr>
                  <a:spLocks noChangeArrowheads="1"/>
                </p:cNvSpPr>
                <p:nvPr/>
              </p:nvSpPr>
              <p:spPr bwMode="auto">
                <a:xfrm>
                  <a:off x="1258888" y="4292600"/>
                  <a:ext cx="2017712" cy="1944688"/>
                </a:xfrm>
                <a:prstGeom prst="ellips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auto">
                <a:xfrm>
                  <a:off x="3857918" y="1311713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auto">
                <a:xfrm>
                  <a:off x="5802604" y="1311713"/>
                  <a:ext cx="0" cy="244792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3" name="Line 41"/>
                <p:cNvSpPr>
                  <a:spLocks noChangeShapeType="1"/>
                </p:cNvSpPr>
                <p:nvPr/>
              </p:nvSpPr>
              <p:spPr bwMode="auto">
                <a:xfrm>
                  <a:off x="3857918" y="1311713"/>
                  <a:ext cx="194468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54" name="Line 42"/>
                <p:cNvSpPr>
                  <a:spLocks noChangeShapeType="1"/>
                </p:cNvSpPr>
                <p:nvPr/>
              </p:nvSpPr>
              <p:spPr bwMode="auto">
                <a:xfrm>
                  <a:off x="3857918" y="3759639"/>
                  <a:ext cx="1944687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7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5435600" y="1844675"/>
                  <a:ext cx="792163" cy="3667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 dirty="0"/>
                </a:p>
              </p:txBody>
            </p:sp>
          </p:grpSp>
          <p:cxnSp>
            <p:nvCxnSpPr>
              <p:cNvPr id="84" name="Прямая со стрелкой 83"/>
              <p:cNvCxnSpPr>
                <a:stCxn id="90153" idx="1"/>
              </p:cNvCxnSpPr>
              <p:nvPr/>
            </p:nvCxnSpPr>
            <p:spPr>
              <a:xfrm rot="5400000" flipH="1" flipV="1">
                <a:off x="4781274" y="1280820"/>
                <a:ext cx="1588" cy="72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 rot="5400000" flipH="1" flipV="1">
                <a:off x="4790560" y="3139002"/>
                <a:ext cx="1588" cy="72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 flipV="1">
                <a:off x="1142976" y="4429132"/>
                <a:ext cx="1428760" cy="571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 rot="20137870">
                <a:off x="1428728" y="4214818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Ød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4374205" y="2126597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8572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конуса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1" y="1428736"/>
            <a:ext cx="3086099" cy="3000395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3571868" y="3286124"/>
            <a:ext cx="3714776" cy="3214709"/>
            <a:chOff x="3929058" y="3000372"/>
            <a:chExt cx="3714776" cy="3214709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500562" y="3143248"/>
              <a:ext cx="2857520" cy="2857519"/>
            </a:xfrm>
            <a:prstGeom prst="rect">
              <a:avLst/>
            </a:prstGeom>
            <a:noFill/>
          </p:spPr>
        </p:pic>
        <p:grpSp>
          <p:nvGrpSpPr>
            <p:cNvPr id="23" name="Группа 43"/>
            <p:cNvGrpSpPr/>
            <p:nvPr/>
          </p:nvGrpSpPr>
          <p:grpSpPr>
            <a:xfrm>
              <a:off x="3929058" y="3000372"/>
              <a:ext cx="3714776" cy="3214709"/>
              <a:chOff x="2428860" y="2000241"/>
              <a:chExt cx="3714776" cy="3214709"/>
            </a:xfrm>
          </p:grpSpPr>
          <p:cxnSp>
            <p:nvCxnSpPr>
              <p:cNvPr id="24" name="Прямая со стрелкой 23"/>
              <p:cNvCxnSpPr/>
              <p:nvPr/>
            </p:nvCxnSpPr>
            <p:spPr>
              <a:xfrm rot="5400000" flipH="1" flipV="1">
                <a:off x="3214677" y="3143251"/>
                <a:ext cx="2357456" cy="7143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Овал 25"/>
              <p:cNvSpPr/>
              <p:nvPr/>
            </p:nvSpPr>
            <p:spPr>
              <a:xfrm>
                <a:off x="3500430" y="3857628"/>
                <a:ext cx="1785950" cy="1071570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4"/>
              <p:cNvGrpSpPr/>
              <p:nvPr/>
            </p:nvGrpSpPr>
            <p:grpSpPr>
              <a:xfrm>
                <a:off x="3286116" y="3714752"/>
                <a:ext cx="2286016" cy="1357322"/>
                <a:chOff x="3071802" y="1428736"/>
                <a:chExt cx="2286016" cy="1357322"/>
              </a:xfrm>
            </p:grpSpPr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3071802" y="1428736"/>
                  <a:ext cx="2286016" cy="135732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 rot="10800000" flipV="1">
                  <a:off x="3071802" y="1428736"/>
                  <a:ext cx="2214578" cy="1285884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53"/>
              <p:cNvGrpSpPr/>
              <p:nvPr/>
            </p:nvGrpSpPr>
            <p:grpSpPr>
              <a:xfrm>
                <a:off x="2428860" y="3500438"/>
                <a:ext cx="3714776" cy="1714512"/>
                <a:chOff x="2428860" y="3500438"/>
                <a:chExt cx="3714776" cy="1714512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2928926" y="4286256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10800000" flipV="1">
                  <a:off x="4357686" y="4286256"/>
                  <a:ext cx="1428760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2428860" y="4357694"/>
                  <a:ext cx="37147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4214810" y="3500438"/>
                  <a:ext cx="1571636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10800000" flipV="1">
                  <a:off x="2928926" y="3500438"/>
                  <a:ext cx="1643074" cy="9286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286248" y="2571745"/>
                <a:ext cx="285752" cy="15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928926" y="4572008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00562" y="2000241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00694" y="4572008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Управляющая кнопка: в начало 40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785786" y="1571612"/>
            <a:ext cx="4572032" cy="4358512"/>
            <a:chOff x="785786" y="1571612"/>
            <a:chExt cx="4572032" cy="435851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85786" y="1571612"/>
              <a:ext cx="4143404" cy="4358512"/>
              <a:chOff x="785786" y="714356"/>
              <a:chExt cx="5000660" cy="5215768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928662" y="3500438"/>
                <a:ext cx="2357454" cy="2357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grpSp>
            <p:nvGrpSpPr>
              <p:cNvPr id="7" name="Группа 38"/>
              <p:cNvGrpSpPr/>
              <p:nvPr/>
            </p:nvGrpSpPr>
            <p:grpSpPr>
              <a:xfrm>
                <a:off x="785786" y="714356"/>
                <a:ext cx="5000660" cy="5215768"/>
                <a:chOff x="785786" y="714356"/>
                <a:chExt cx="5000660" cy="5215768"/>
              </a:xfrm>
            </p:grpSpPr>
            <p:grpSp>
              <p:nvGrpSpPr>
                <p:cNvPr id="8" name="Группа 24"/>
                <p:cNvGrpSpPr/>
                <p:nvPr/>
              </p:nvGrpSpPr>
              <p:grpSpPr>
                <a:xfrm>
                  <a:off x="928662" y="714356"/>
                  <a:ext cx="2357454" cy="5215768"/>
                  <a:chOff x="928662" y="714356"/>
                  <a:chExt cx="2357454" cy="5215768"/>
                </a:xfrm>
              </p:grpSpPr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 rot="5400000">
                    <a:off x="428596" y="1357298"/>
                    <a:ext cx="2143140" cy="1143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 rot="16200000" flipH="1">
                    <a:off x="1607323" y="1321579"/>
                    <a:ext cx="2143140" cy="12144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единительная линия 16"/>
                  <p:cNvCxnSpPr/>
                  <p:nvPr/>
                </p:nvCxnSpPr>
                <p:spPr>
                  <a:xfrm rot="10800000">
                    <a:off x="928662" y="3000372"/>
                    <a:ext cx="2357454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 rot="5400000">
                    <a:off x="820711" y="1964521"/>
                    <a:ext cx="2501124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 rot="5400000">
                    <a:off x="821505" y="4679165"/>
                    <a:ext cx="2501124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Группа 25"/>
                <p:cNvGrpSpPr/>
                <p:nvPr/>
              </p:nvGrpSpPr>
              <p:grpSpPr>
                <a:xfrm>
                  <a:off x="785786" y="714356"/>
                  <a:ext cx="5000660" cy="4002116"/>
                  <a:chOff x="-1714544" y="714356"/>
                  <a:chExt cx="5000660" cy="4002116"/>
                </a:xfrm>
              </p:grpSpPr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rot="5400000">
                    <a:off x="428596" y="1357298"/>
                    <a:ext cx="2143140" cy="1143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rot="16200000" flipH="1">
                    <a:off x="1607323" y="1321579"/>
                    <a:ext cx="2143140" cy="12144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 rot="10800000">
                    <a:off x="928662" y="3000372"/>
                    <a:ext cx="2357454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Прямая соединительная линия 12"/>
                  <p:cNvCxnSpPr/>
                  <p:nvPr/>
                </p:nvCxnSpPr>
                <p:spPr>
                  <a:xfrm rot="5400000">
                    <a:off x="820711" y="1964521"/>
                    <a:ext cx="2501124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>
                    <a:off x="-1714544" y="4714884"/>
                    <a:ext cx="278608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3" name="Прямая со стрелкой 42"/>
            <p:cNvCxnSpPr/>
            <p:nvPr/>
          </p:nvCxnSpPr>
          <p:spPr>
            <a:xfrm>
              <a:off x="3929058" y="1714488"/>
              <a:ext cx="135732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3929058" y="3500438"/>
              <a:ext cx="142876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>
              <a:off x="4250529" y="2607463"/>
              <a:ext cx="178595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4659956" y="226947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 flipV="1">
              <a:off x="1000100" y="4572008"/>
              <a:ext cx="1785950" cy="7143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20137870">
              <a:off x="1492148" y="43416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Ød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78579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шара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714752"/>
            <a:ext cx="2286016" cy="2267690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714348" y="1428736"/>
            <a:ext cx="4929222" cy="5144330"/>
            <a:chOff x="714348" y="1428736"/>
            <a:chExt cx="4929222" cy="514433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14348" y="1428736"/>
              <a:ext cx="2357454" cy="2501124"/>
              <a:chOff x="714348" y="1358092"/>
              <a:chExt cx="2571768" cy="271464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857224" y="1571612"/>
                <a:ext cx="2286016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42910" y="2714620"/>
                <a:ext cx="27146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714348" y="2714620"/>
                <a:ext cx="257176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/>
          </p:nvGrpSpPr>
          <p:grpSpPr>
            <a:xfrm>
              <a:off x="3286116" y="1428736"/>
              <a:ext cx="2357454" cy="2501124"/>
              <a:chOff x="714348" y="1358092"/>
              <a:chExt cx="2571768" cy="2714644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857224" y="1571612"/>
                <a:ext cx="2286016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642910" y="2714620"/>
                <a:ext cx="27146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714348" y="2714620"/>
                <a:ext cx="257176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/>
          </p:nvGrpSpPr>
          <p:grpSpPr>
            <a:xfrm>
              <a:off x="714348" y="4071942"/>
              <a:ext cx="2357454" cy="2501124"/>
              <a:chOff x="714348" y="1358092"/>
              <a:chExt cx="2571768" cy="2714644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57224" y="1571612"/>
                <a:ext cx="2286016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642910" y="2714620"/>
                <a:ext cx="271464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714348" y="2714620"/>
                <a:ext cx="257176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 стрелкой 33"/>
            <p:cNvCxnSpPr>
              <a:stCxn id="16" idx="1"/>
              <a:endCxn id="16" idx="5"/>
            </p:cNvCxnSpPr>
            <p:nvPr/>
          </p:nvCxnSpPr>
          <p:spPr>
            <a:xfrm rot="16200000" flipH="1">
              <a:off x="1148417" y="1937691"/>
              <a:ext cx="1489316" cy="14817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6200000" flipH="1">
              <a:off x="2571736" y="3357562"/>
              <a:ext cx="1071570" cy="10715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643306" y="4429132"/>
              <a:ext cx="6429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714744" y="392906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Ød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Управляющая кнопка: в начало 30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355" name="Прямая со стрелкой 3"/>
          <p:cNvCxnSpPr>
            <a:cxnSpLocks noChangeShapeType="1"/>
          </p:cNvCxnSpPr>
          <p:nvPr/>
        </p:nvCxnSpPr>
        <p:spPr bwMode="auto">
          <a:xfrm>
            <a:off x="371475" y="3355975"/>
            <a:ext cx="8521700" cy="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00357" name="Прямая со стрелкой 7"/>
          <p:cNvCxnSpPr>
            <a:cxnSpLocks noChangeShapeType="1"/>
          </p:cNvCxnSpPr>
          <p:nvPr/>
        </p:nvCxnSpPr>
        <p:spPr bwMode="auto">
          <a:xfrm>
            <a:off x="5508625" y="18891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7" name="Прямоугольник 6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Проекции группы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8572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для упражнений: сколько и какие геометрические тела входят в эту группу?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85918" y="1928802"/>
            <a:ext cx="5929354" cy="4572032"/>
            <a:chOff x="1285852" y="1928802"/>
            <a:chExt cx="5929354" cy="4572032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1135" t="12726" r="33911" b="62156"/>
            <a:stretch>
              <a:fillRect/>
            </a:stretch>
          </p:blipFill>
          <p:spPr bwMode="auto">
            <a:xfrm>
              <a:off x="1357290" y="1928802"/>
              <a:ext cx="5586169" cy="453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857752" y="207167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16" y="385762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7752" y="5929330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57290" y="3786190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>
              <a:off x="2608249" y="4321181"/>
              <a:ext cx="435771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1285852" y="4286256"/>
              <a:ext cx="5857916" cy="7146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Управляющая кнопка: в начало 14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429132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282976">
            <a:off x="899513" y="3158070"/>
            <a:ext cx="26955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492375"/>
            <a:ext cx="20288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214686"/>
            <a:ext cx="2143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Line 10"/>
          <p:cNvSpPr>
            <a:spLocks noChangeShapeType="1"/>
          </p:cNvSpPr>
          <p:nvPr/>
        </p:nvSpPr>
        <p:spPr bwMode="auto">
          <a:xfrm flipV="1">
            <a:off x="6858016" y="4929198"/>
            <a:ext cx="503238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 flipV="1">
            <a:off x="7358082" y="4714884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13"/>
          <p:cNvSpPr>
            <a:spLocks noChangeShapeType="1"/>
          </p:cNvSpPr>
          <p:nvPr/>
        </p:nvSpPr>
        <p:spPr bwMode="auto">
          <a:xfrm>
            <a:off x="8143900" y="4714884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14"/>
          <p:cNvSpPr>
            <a:spLocks noChangeShapeType="1"/>
          </p:cNvSpPr>
          <p:nvPr/>
        </p:nvSpPr>
        <p:spPr bwMode="auto">
          <a:xfrm flipV="1">
            <a:off x="7143768" y="4786322"/>
            <a:ext cx="1584325" cy="8651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Line 15"/>
          <p:cNvSpPr>
            <a:spLocks noChangeShapeType="1"/>
          </p:cNvSpPr>
          <p:nvPr/>
        </p:nvSpPr>
        <p:spPr bwMode="auto">
          <a:xfrm>
            <a:off x="7235825" y="5072074"/>
            <a:ext cx="1908175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Line 16"/>
          <p:cNvSpPr>
            <a:spLocks noChangeShapeType="1"/>
          </p:cNvSpPr>
          <p:nvPr/>
        </p:nvSpPr>
        <p:spPr bwMode="auto">
          <a:xfrm>
            <a:off x="7858148" y="3000372"/>
            <a:ext cx="71437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5" name="Line 17"/>
          <p:cNvSpPr>
            <a:spLocks noChangeShapeType="1"/>
          </p:cNvSpPr>
          <p:nvPr/>
        </p:nvSpPr>
        <p:spPr bwMode="auto">
          <a:xfrm flipV="1">
            <a:off x="2124075" y="5516563"/>
            <a:ext cx="1079500" cy="6492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1000100" y="3214686"/>
            <a:ext cx="2447925" cy="2159000"/>
            <a:chOff x="755650" y="3357563"/>
            <a:chExt cx="2447925" cy="2159000"/>
          </a:xfrm>
        </p:grpSpPr>
        <p:sp>
          <p:nvSpPr>
            <p:cNvPr id="88076" name="Line 18"/>
            <p:cNvSpPr>
              <a:spLocks noChangeShapeType="1"/>
            </p:cNvSpPr>
            <p:nvPr/>
          </p:nvSpPr>
          <p:spPr bwMode="auto">
            <a:xfrm flipV="1">
              <a:off x="755650" y="4724400"/>
              <a:ext cx="1079500" cy="72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7" name="Line 19"/>
            <p:cNvSpPr>
              <a:spLocks noChangeShapeType="1"/>
            </p:cNvSpPr>
            <p:nvPr/>
          </p:nvSpPr>
          <p:spPr bwMode="auto">
            <a:xfrm>
              <a:off x="1835150" y="4724400"/>
              <a:ext cx="1368425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8" name="Line 20"/>
            <p:cNvSpPr>
              <a:spLocks noChangeShapeType="1"/>
            </p:cNvSpPr>
            <p:nvPr/>
          </p:nvSpPr>
          <p:spPr bwMode="auto">
            <a:xfrm>
              <a:off x="1835150" y="3357563"/>
              <a:ext cx="0" cy="1366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80" name="Line 22"/>
          <p:cNvSpPr>
            <a:spLocks noChangeShapeType="1"/>
          </p:cNvSpPr>
          <p:nvPr/>
        </p:nvSpPr>
        <p:spPr bwMode="auto">
          <a:xfrm>
            <a:off x="1928794" y="2428868"/>
            <a:ext cx="2592387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82" name="Text Box 24"/>
          <p:cNvSpPr txBox="1">
            <a:spLocks noChangeArrowheads="1"/>
          </p:cNvSpPr>
          <p:nvPr/>
        </p:nvSpPr>
        <p:spPr bwMode="auto">
          <a:xfrm>
            <a:off x="2071670" y="1928802"/>
            <a:ext cx="2376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88085" name="Line 27"/>
          <p:cNvSpPr>
            <a:spLocks noChangeShapeType="1"/>
          </p:cNvSpPr>
          <p:nvPr/>
        </p:nvSpPr>
        <p:spPr bwMode="auto">
          <a:xfrm>
            <a:off x="3635375" y="6524625"/>
            <a:ext cx="33845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87" name="Text Box 29"/>
          <p:cNvSpPr txBox="1">
            <a:spLocks noChangeArrowheads="1"/>
          </p:cNvSpPr>
          <p:nvPr/>
        </p:nvSpPr>
        <p:spPr bwMode="auto">
          <a:xfrm>
            <a:off x="4356100" y="6021388"/>
            <a:ext cx="2376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88088" name="Line 30"/>
          <p:cNvSpPr>
            <a:spLocks noChangeShapeType="1"/>
          </p:cNvSpPr>
          <p:nvPr/>
        </p:nvSpPr>
        <p:spPr bwMode="auto">
          <a:xfrm flipH="1">
            <a:off x="5580063" y="2636838"/>
            <a:ext cx="1152525" cy="7921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9" name="Line 31"/>
          <p:cNvSpPr>
            <a:spLocks noChangeShapeType="1"/>
          </p:cNvSpPr>
          <p:nvPr/>
        </p:nvSpPr>
        <p:spPr bwMode="auto">
          <a:xfrm flipH="1">
            <a:off x="5219700" y="2636838"/>
            <a:ext cx="1512888" cy="20161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0" name="Line 32"/>
          <p:cNvSpPr>
            <a:spLocks noChangeShapeType="1"/>
          </p:cNvSpPr>
          <p:nvPr/>
        </p:nvSpPr>
        <p:spPr bwMode="auto">
          <a:xfrm>
            <a:off x="6732588" y="2636838"/>
            <a:ext cx="863600" cy="20161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1" name="Line 33"/>
          <p:cNvSpPr>
            <a:spLocks noChangeShapeType="1"/>
          </p:cNvSpPr>
          <p:nvPr/>
        </p:nvSpPr>
        <p:spPr bwMode="auto">
          <a:xfrm>
            <a:off x="6732588" y="2636838"/>
            <a:ext cx="1268436" cy="200660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2" name="Line 34"/>
          <p:cNvSpPr>
            <a:spLocks noChangeShapeType="1"/>
          </p:cNvSpPr>
          <p:nvPr/>
        </p:nvSpPr>
        <p:spPr bwMode="auto">
          <a:xfrm>
            <a:off x="6715140" y="2643182"/>
            <a:ext cx="1657348" cy="1800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3" name="Line 36"/>
          <p:cNvSpPr>
            <a:spLocks noChangeShapeType="1"/>
          </p:cNvSpPr>
          <p:nvPr/>
        </p:nvSpPr>
        <p:spPr bwMode="auto">
          <a:xfrm>
            <a:off x="6732588" y="2636838"/>
            <a:ext cx="20161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94" name="Text Box 37"/>
          <p:cNvSpPr txBox="1">
            <a:spLocks noChangeArrowheads="1"/>
          </p:cNvSpPr>
          <p:nvPr/>
        </p:nvSpPr>
        <p:spPr bwMode="auto">
          <a:xfrm>
            <a:off x="7143768" y="2143116"/>
            <a:ext cx="14827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ГРАНИ</a:t>
            </a:r>
          </a:p>
        </p:txBody>
      </p:sp>
      <p:sp>
        <p:nvSpPr>
          <p:cNvPr id="88095" name="Line 38"/>
          <p:cNvSpPr>
            <a:spLocks noChangeShapeType="1"/>
          </p:cNvSpPr>
          <p:nvPr/>
        </p:nvSpPr>
        <p:spPr bwMode="auto">
          <a:xfrm flipH="1">
            <a:off x="1500165" y="3213101"/>
            <a:ext cx="1127147" cy="150178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6" name="Line 39"/>
          <p:cNvSpPr>
            <a:spLocks noChangeShapeType="1"/>
          </p:cNvSpPr>
          <p:nvPr/>
        </p:nvSpPr>
        <p:spPr bwMode="auto">
          <a:xfrm>
            <a:off x="2627313" y="3213100"/>
            <a:ext cx="73025" cy="17287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7" name="Line 40"/>
          <p:cNvSpPr>
            <a:spLocks noChangeShapeType="1"/>
          </p:cNvSpPr>
          <p:nvPr/>
        </p:nvSpPr>
        <p:spPr bwMode="auto">
          <a:xfrm>
            <a:off x="2627313" y="3213100"/>
            <a:ext cx="1800225" cy="15843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98" name="Line 41"/>
          <p:cNvSpPr>
            <a:spLocks noChangeShapeType="1"/>
          </p:cNvSpPr>
          <p:nvPr/>
        </p:nvSpPr>
        <p:spPr bwMode="auto">
          <a:xfrm>
            <a:off x="2627313" y="3213100"/>
            <a:ext cx="13684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99" name="Text Box 42"/>
          <p:cNvSpPr txBox="1">
            <a:spLocks noChangeArrowheads="1"/>
          </p:cNvSpPr>
          <p:nvPr/>
        </p:nvSpPr>
        <p:spPr bwMode="auto">
          <a:xfrm>
            <a:off x="2571736" y="2786058"/>
            <a:ext cx="12334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ГРАНИ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642910" y="214290"/>
            <a:ext cx="82868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 предметов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cxnSp>
        <p:nvCxnSpPr>
          <p:cNvPr id="42" name="Прямая со стрелкой 41"/>
          <p:cNvCxnSpPr>
            <a:stCxn id="88080" idx="0"/>
          </p:cNvCxnSpPr>
          <p:nvPr/>
        </p:nvCxnSpPr>
        <p:spPr>
          <a:xfrm rot="5400000">
            <a:off x="1107257" y="2964653"/>
            <a:ext cx="1357322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00562" y="2428868"/>
            <a:ext cx="785818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39"/>
          <p:cNvSpPr>
            <a:spLocks noChangeShapeType="1"/>
          </p:cNvSpPr>
          <p:nvPr/>
        </p:nvSpPr>
        <p:spPr bwMode="auto">
          <a:xfrm flipH="1" flipV="1">
            <a:off x="2143107" y="5643578"/>
            <a:ext cx="1500199" cy="8572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3643306" y="5500702"/>
            <a:ext cx="1285884" cy="10001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 flipV="1">
            <a:off x="7000892" y="5572140"/>
            <a:ext cx="1214446" cy="92869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Управляющая кнопка: в начало 40">
            <a:hlinkClick r:id="rId6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730"/>
          <a:stretch>
            <a:fillRect/>
          </a:stretch>
        </p:blipFill>
        <p:spPr bwMode="auto">
          <a:xfrm>
            <a:off x="6572250" y="3286125"/>
            <a:ext cx="22145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Группа 41"/>
          <p:cNvGrpSpPr/>
          <p:nvPr/>
        </p:nvGrpSpPr>
        <p:grpSpPr>
          <a:xfrm>
            <a:off x="928662" y="2714620"/>
            <a:ext cx="2727320" cy="3462333"/>
            <a:chOff x="642910" y="2285992"/>
            <a:chExt cx="3370262" cy="4105275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2285992"/>
              <a:ext cx="3370262" cy="410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Группа 36"/>
            <p:cNvGrpSpPr>
              <a:grpSpLocks/>
            </p:cNvGrpSpPr>
            <p:nvPr/>
          </p:nvGrpSpPr>
          <p:grpSpPr bwMode="auto">
            <a:xfrm>
              <a:off x="642910" y="2357430"/>
              <a:ext cx="3338512" cy="3987800"/>
              <a:chOff x="395288" y="2565400"/>
              <a:chExt cx="3338512" cy="3987800"/>
            </a:xfrm>
          </p:grpSpPr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>
                <a:off x="395288" y="3652838"/>
                <a:ext cx="1628775" cy="1087437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3" name="Line 10"/>
              <p:cNvSpPr>
                <a:spLocks noChangeShapeType="1"/>
              </p:cNvSpPr>
              <p:nvPr/>
            </p:nvSpPr>
            <p:spPr bwMode="auto">
              <a:xfrm flipH="1">
                <a:off x="436563" y="2565400"/>
                <a:ext cx="1709737" cy="108585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4" name="Line 13"/>
              <p:cNvSpPr>
                <a:spLocks noChangeShapeType="1"/>
              </p:cNvSpPr>
              <p:nvPr/>
            </p:nvSpPr>
            <p:spPr bwMode="auto">
              <a:xfrm>
                <a:off x="2146300" y="2565400"/>
                <a:ext cx="1546225" cy="99695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5" name="Line 16"/>
              <p:cNvSpPr>
                <a:spLocks noChangeShapeType="1"/>
              </p:cNvSpPr>
              <p:nvPr/>
            </p:nvSpPr>
            <p:spPr bwMode="auto">
              <a:xfrm>
                <a:off x="2024063" y="4740275"/>
                <a:ext cx="0" cy="181292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6" name="Line 17"/>
              <p:cNvSpPr>
                <a:spLocks noChangeShapeType="1"/>
              </p:cNvSpPr>
              <p:nvPr/>
            </p:nvSpPr>
            <p:spPr bwMode="auto">
              <a:xfrm>
                <a:off x="395288" y="3652838"/>
                <a:ext cx="0" cy="1903412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7" name="Line 18"/>
              <p:cNvSpPr>
                <a:spLocks noChangeShapeType="1"/>
              </p:cNvSpPr>
              <p:nvPr/>
            </p:nvSpPr>
            <p:spPr bwMode="auto">
              <a:xfrm>
                <a:off x="3733800" y="3562350"/>
                <a:ext cx="0" cy="190182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8" name="Line 19"/>
              <p:cNvSpPr>
                <a:spLocks noChangeShapeType="1"/>
              </p:cNvSpPr>
              <p:nvPr/>
            </p:nvSpPr>
            <p:spPr bwMode="auto">
              <a:xfrm flipH="1">
                <a:off x="2024063" y="5419725"/>
                <a:ext cx="1709737" cy="113347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9" name="Line 21"/>
              <p:cNvSpPr>
                <a:spLocks noChangeShapeType="1"/>
              </p:cNvSpPr>
              <p:nvPr/>
            </p:nvSpPr>
            <p:spPr bwMode="auto">
              <a:xfrm>
                <a:off x="395288" y="5510213"/>
                <a:ext cx="1628775" cy="1042987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50" name="Line 22"/>
              <p:cNvSpPr>
                <a:spLocks noChangeShapeType="1"/>
              </p:cNvSpPr>
              <p:nvPr/>
            </p:nvSpPr>
            <p:spPr bwMode="auto">
              <a:xfrm flipH="1">
                <a:off x="2024063" y="3562350"/>
                <a:ext cx="1709737" cy="1177925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4286250" y="1928802"/>
            <a:ext cx="2143138" cy="3532198"/>
            <a:chOff x="4286250" y="1428750"/>
            <a:chExt cx="2592388" cy="4032250"/>
          </a:xfrm>
        </p:grpSpPr>
        <p:pic>
          <p:nvPicPr>
            <p:cNvPr id="69656" name="Picture 2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50" y="1428750"/>
              <a:ext cx="2568575" cy="40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37"/>
            <p:cNvGrpSpPr>
              <a:grpSpLocks/>
            </p:cNvGrpSpPr>
            <p:nvPr/>
          </p:nvGrpSpPr>
          <p:grpSpPr bwMode="auto">
            <a:xfrm>
              <a:off x="4357688" y="1428750"/>
              <a:ext cx="2520950" cy="4000500"/>
              <a:chOff x="3995737" y="1484313"/>
              <a:chExt cx="2520951" cy="4000529"/>
            </a:xfrm>
          </p:grpSpPr>
          <p:sp>
            <p:nvSpPr>
              <p:cNvPr id="90133" name="Line 26"/>
              <p:cNvSpPr>
                <a:spLocks noChangeShapeType="1"/>
              </p:cNvSpPr>
              <p:nvPr/>
            </p:nvSpPr>
            <p:spPr bwMode="auto">
              <a:xfrm>
                <a:off x="3995737" y="2341568"/>
                <a:ext cx="1000132" cy="571505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4" name="Line 28"/>
              <p:cNvSpPr>
                <a:spLocks noChangeShapeType="1"/>
              </p:cNvSpPr>
              <p:nvPr/>
            </p:nvSpPr>
            <p:spPr bwMode="auto">
              <a:xfrm flipH="1">
                <a:off x="4924430" y="1989138"/>
                <a:ext cx="1590669" cy="923935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5" name="Line 29"/>
              <p:cNvSpPr>
                <a:spLocks noChangeShapeType="1"/>
              </p:cNvSpPr>
              <p:nvPr/>
            </p:nvSpPr>
            <p:spPr bwMode="auto">
              <a:xfrm>
                <a:off x="5580063" y="1484313"/>
                <a:ext cx="935037" cy="503237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6" name="Line 30"/>
              <p:cNvSpPr>
                <a:spLocks noChangeShapeType="1"/>
              </p:cNvSpPr>
              <p:nvPr/>
            </p:nvSpPr>
            <p:spPr bwMode="auto">
              <a:xfrm flipH="1">
                <a:off x="3995737" y="1484313"/>
                <a:ext cx="1571636" cy="857256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7" name="Line 31"/>
              <p:cNvSpPr>
                <a:spLocks noChangeShapeType="1"/>
              </p:cNvSpPr>
              <p:nvPr/>
            </p:nvSpPr>
            <p:spPr bwMode="auto">
              <a:xfrm flipH="1">
                <a:off x="6470969" y="1989138"/>
                <a:ext cx="45719" cy="2638447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8" name="Line 32"/>
              <p:cNvSpPr>
                <a:spLocks noChangeShapeType="1"/>
              </p:cNvSpPr>
              <p:nvPr/>
            </p:nvSpPr>
            <p:spPr bwMode="auto">
              <a:xfrm flipH="1">
                <a:off x="4924430" y="4627585"/>
                <a:ext cx="1571635" cy="857256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9" name="Line 33"/>
              <p:cNvSpPr>
                <a:spLocks noChangeShapeType="1"/>
              </p:cNvSpPr>
              <p:nvPr/>
            </p:nvSpPr>
            <p:spPr bwMode="auto">
              <a:xfrm flipH="1">
                <a:off x="4904432" y="2913073"/>
                <a:ext cx="45719" cy="2571768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0" name="Line 34"/>
              <p:cNvSpPr>
                <a:spLocks noChangeShapeType="1"/>
              </p:cNvSpPr>
              <p:nvPr/>
            </p:nvSpPr>
            <p:spPr bwMode="auto">
              <a:xfrm>
                <a:off x="3995737" y="2341570"/>
                <a:ext cx="45719" cy="2571767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1" name="Line 35"/>
              <p:cNvSpPr>
                <a:spLocks noChangeShapeType="1"/>
              </p:cNvSpPr>
              <p:nvPr/>
            </p:nvSpPr>
            <p:spPr bwMode="auto">
              <a:xfrm>
                <a:off x="3995737" y="4913338"/>
                <a:ext cx="928695" cy="571504"/>
              </a:xfrm>
              <a:prstGeom prst="line">
                <a:avLst/>
              </a:prstGeom>
              <a:noFill/>
              <a:ln w="57150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6786563" y="3286125"/>
            <a:ext cx="1928812" cy="2547938"/>
            <a:chOff x="6804025" y="3573463"/>
            <a:chExt cx="1928826" cy="2547937"/>
          </a:xfrm>
        </p:grpSpPr>
        <p:sp>
          <p:nvSpPr>
            <p:cNvPr id="90126" name="Line 36"/>
            <p:cNvSpPr>
              <a:spLocks noChangeShapeType="1"/>
            </p:cNvSpPr>
            <p:nvPr/>
          </p:nvSpPr>
          <p:spPr bwMode="auto">
            <a:xfrm flipH="1">
              <a:off x="6804025" y="3573464"/>
              <a:ext cx="1000132" cy="214313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7" name="Line 37"/>
            <p:cNvSpPr>
              <a:spLocks noChangeShapeType="1"/>
            </p:cNvSpPr>
            <p:nvPr/>
          </p:nvSpPr>
          <p:spPr bwMode="auto">
            <a:xfrm flipH="1">
              <a:off x="7523163" y="3573463"/>
              <a:ext cx="280994" cy="254793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8" name="Line 38"/>
            <p:cNvSpPr>
              <a:spLocks noChangeShapeType="1"/>
            </p:cNvSpPr>
            <p:nvPr/>
          </p:nvSpPr>
          <p:spPr bwMode="auto">
            <a:xfrm>
              <a:off x="7804157" y="3644901"/>
              <a:ext cx="727068" cy="230346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9" name="Line 39"/>
            <p:cNvSpPr>
              <a:spLocks noChangeShapeType="1"/>
            </p:cNvSpPr>
            <p:nvPr/>
          </p:nvSpPr>
          <p:spPr bwMode="auto">
            <a:xfrm>
              <a:off x="7804156" y="3644902"/>
              <a:ext cx="928695" cy="178594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0" name="Line 40"/>
            <p:cNvSpPr>
              <a:spLocks noChangeShapeType="1"/>
            </p:cNvSpPr>
            <p:nvPr/>
          </p:nvSpPr>
          <p:spPr bwMode="auto">
            <a:xfrm flipH="1">
              <a:off x="8532813" y="5430851"/>
              <a:ext cx="200038" cy="51909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1" name="Line 41"/>
            <p:cNvSpPr>
              <a:spLocks noChangeShapeType="1"/>
            </p:cNvSpPr>
            <p:nvPr/>
          </p:nvSpPr>
          <p:spPr bwMode="auto">
            <a:xfrm flipH="1">
              <a:off x="7523163" y="5976938"/>
              <a:ext cx="1008062" cy="14446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2" name="Line 42"/>
            <p:cNvSpPr>
              <a:spLocks noChangeShapeType="1"/>
            </p:cNvSpPr>
            <p:nvPr/>
          </p:nvSpPr>
          <p:spPr bwMode="auto">
            <a:xfrm>
              <a:off x="6804025" y="5716603"/>
              <a:ext cx="719138" cy="40479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142" name="Text Box 43"/>
          <p:cNvSpPr txBox="1">
            <a:spLocks noChangeArrowheads="1"/>
          </p:cNvSpPr>
          <p:nvPr/>
        </p:nvSpPr>
        <p:spPr bwMode="auto">
          <a:xfrm>
            <a:off x="714348" y="1214422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Ребро – это линия пересечения двух  плоскостей (граней)</a:t>
            </a:r>
          </a:p>
        </p:txBody>
      </p:sp>
      <p:sp>
        <p:nvSpPr>
          <p:cNvPr id="69687" name="Line 55"/>
          <p:cNvSpPr>
            <a:spLocks noChangeShapeType="1"/>
          </p:cNvSpPr>
          <p:nvPr/>
        </p:nvSpPr>
        <p:spPr bwMode="auto">
          <a:xfrm flipH="1" flipV="1">
            <a:off x="2214546" y="4786321"/>
            <a:ext cx="2571768" cy="150019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88" name="Line 56"/>
          <p:cNvSpPr>
            <a:spLocks noChangeShapeType="1"/>
          </p:cNvSpPr>
          <p:nvPr/>
        </p:nvSpPr>
        <p:spPr bwMode="auto">
          <a:xfrm flipV="1">
            <a:off x="4786314" y="3571876"/>
            <a:ext cx="357191" cy="271464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89" name="Line 57"/>
          <p:cNvSpPr>
            <a:spLocks noChangeShapeType="1"/>
          </p:cNvSpPr>
          <p:nvPr/>
        </p:nvSpPr>
        <p:spPr bwMode="auto">
          <a:xfrm flipV="1">
            <a:off x="4786314" y="4857749"/>
            <a:ext cx="2786061" cy="142877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0124" name="Text Box 58"/>
          <p:cNvSpPr txBox="1">
            <a:spLocks noChangeArrowheads="1"/>
          </p:cNvSpPr>
          <p:nvPr/>
        </p:nvSpPr>
        <p:spPr bwMode="auto">
          <a:xfrm>
            <a:off x="3348038" y="6491288"/>
            <a:ext cx="3168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9691" name="Text Box 59"/>
          <p:cNvSpPr txBox="1">
            <a:spLocks noChangeArrowheads="1"/>
          </p:cNvSpPr>
          <p:nvPr/>
        </p:nvSpPr>
        <p:spPr bwMode="auto">
          <a:xfrm>
            <a:off x="5500694" y="5786454"/>
            <a:ext cx="30241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рёбра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3"/>
          <p:cNvSpPr txBox="1">
            <a:spLocks/>
          </p:cNvSpPr>
          <p:nvPr/>
        </p:nvSpPr>
        <p:spPr>
          <a:xfrm>
            <a:off x="642910" y="214290"/>
            <a:ext cx="82868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 предметов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cxnSp>
        <p:nvCxnSpPr>
          <p:cNvPr id="45" name="Прямая соединительная линия 44"/>
          <p:cNvCxnSpPr>
            <a:stCxn id="69689" idx="0"/>
          </p:cNvCxnSpPr>
          <p:nvPr/>
        </p:nvCxnSpPr>
        <p:spPr>
          <a:xfrm rot="5400000" flipH="1" flipV="1">
            <a:off x="5857884" y="5214949"/>
            <a:ext cx="1588" cy="21431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Управляющая кнопка: в начало 45">
            <a:hlinkClick r:id="rId6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7" grpId="0" animBg="1"/>
      <p:bldP spid="69688" grpId="0" animBg="1"/>
      <p:bldP spid="69691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143116"/>
            <a:ext cx="3038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357950" y="3286124"/>
            <a:ext cx="24526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5" name="Oval 21"/>
          <p:cNvSpPr>
            <a:spLocks noChangeArrowheads="1"/>
          </p:cNvSpPr>
          <p:nvPr/>
        </p:nvSpPr>
        <p:spPr bwMode="auto">
          <a:xfrm>
            <a:off x="5214942" y="2214554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857224" y="3214686"/>
            <a:ext cx="61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000232" y="278605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C</a:t>
            </a:r>
            <a:endParaRPr lang="ru-RU" sz="2400" b="1" dirty="0"/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1000100" y="5500702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E</a:t>
            </a:r>
            <a:endParaRPr lang="ru-RU" sz="2400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928662" y="3000372"/>
            <a:ext cx="3502048" cy="3500438"/>
            <a:chOff x="179388" y="2565400"/>
            <a:chExt cx="4608512" cy="4292600"/>
          </a:xfrm>
        </p:grpSpPr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250825" y="2565400"/>
              <a:ext cx="3657600" cy="4033838"/>
              <a:chOff x="930" y="210"/>
              <a:chExt cx="3756" cy="4110"/>
            </a:xfrm>
          </p:grpSpPr>
          <p:pic>
            <p:nvPicPr>
              <p:cNvPr id="9116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0" y="210"/>
                <a:ext cx="3756" cy="4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165" name="Line 6"/>
              <p:cNvSpPr>
                <a:spLocks noChangeShapeType="1"/>
              </p:cNvSpPr>
              <p:nvPr/>
            </p:nvSpPr>
            <p:spPr bwMode="auto">
              <a:xfrm>
                <a:off x="930" y="1372"/>
                <a:ext cx="1815" cy="108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6" name="Line 7"/>
              <p:cNvSpPr>
                <a:spLocks noChangeShapeType="1"/>
              </p:cNvSpPr>
              <p:nvPr/>
            </p:nvSpPr>
            <p:spPr bwMode="auto">
              <a:xfrm flipH="1">
                <a:off x="2745" y="1281"/>
                <a:ext cx="1905" cy="1180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7" name="Line 9"/>
              <p:cNvSpPr>
                <a:spLocks noChangeShapeType="1"/>
              </p:cNvSpPr>
              <p:nvPr/>
            </p:nvSpPr>
            <p:spPr bwMode="auto">
              <a:xfrm flipV="1">
                <a:off x="2745" y="2461"/>
                <a:ext cx="0" cy="176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8" name="Line 10"/>
              <p:cNvSpPr>
                <a:spLocks noChangeShapeType="1"/>
              </p:cNvSpPr>
              <p:nvPr/>
            </p:nvSpPr>
            <p:spPr bwMode="auto">
              <a:xfrm flipV="1">
                <a:off x="2745" y="3141"/>
                <a:ext cx="1905" cy="108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9" name="Line 11"/>
              <p:cNvSpPr>
                <a:spLocks noChangeShapeType="1"/>
              </p:cNvSpPr>
              <p:nvPr/>
            </p:nvSpPr>
            <p:spPr bwMode="auto">
              <a:xfrm>
                <a:off x="4650" y="1281"/>
                <a:ext cx="0" cy="1860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0" name="Line 12"/>
              <p:cNvSpPr>
                <a:spLocks noChangeShapeType="1"/>
              </p:cNvSpPr>
              <p:nvPr/>
            </p:nvSpPr>
            <p:spPr bwMode="auto">
              <a:xfrm>
                <a:off x="976" y="1372"/>
                <a:ext cx="0" cy="1860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1" name="Line 13"/>
              <p:cNvSpPr>
                <a:spLocks noChangeShapeType="1"/>
              </p:cNvSpPr>
              <p:nvPr/>
            </p:nvSpPr>
            <p:spPr bwMode="auto">
              <a:xfrm flipH="1" flipV="1">
                <a:off x="976" y="3232"/>
                <a:ext cx="1723" cy="998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2" name="Line 14"/>
              <p:cNvSpPr>
                <a:spLocks noChangeShapeType="1"/>
              </p:cNvSpPr>
              <p:nvPr/>
            </p:nvSpPr>
            <p:spPr bwMode="auto">
              <a:xfrm flipV="1">
                <a:off x="976" y="283"/>
                <a:ext cx="1905" cy="1089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3" name="Line 15"/>
              <p:cNvSpPr>
                <a:spLocks noChangeShapeType="1"/>
              </p:cNvSpPr>
              <p:nvPr/>
            </p:nvSpPr>
            <p:spPr bwMode="auto">
              <a:xfrm flipH="1" flipV="1">
                <a:off x="2881" y="283"/>
                <a:ext cx="1769" cy="998"/>
              </a:xfrm>
              <a:prstGeom prst="line">
                <a:avLst/>
              </a:prstGeom>
              <a:noFill/>
              <a:ln w="57150">
                <a:solidFill>
                  <a:srgbClr val="F1F62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24" name="Text Box 20"/>
            <p:cNvSpPr txBox="1">
              <a:spLocks noChangeArrowheads="1"/>
            </p:cNvSpPr>
            <p:nvPr/>
          </p:nvSpPr>
          <p:spPr bwMode="auto">
            <a:xfrm>
              <a:off x="1835150" y="4221163"/>
              <a:ext cx="8651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2400" b="1"/>
                <a:t>А</a:t>
              </a:r>
            </a:p>
          </p:txBody>
        </p:sp>
        <p:sp>
          <p:nvSpPr>
            <p:cNvPr id="72726" name="Oval 22"/>
            <p:cNvSpPr>
              <a:spLocks noChangeArrowheads="1"/>
            </p:cNvSpPr>
            <p:nvPr/>
          </p:nvSpPr>
          <p:spPr bwMode="auto">
            <a:xfrm>
              <a:off x="1908175" y="4652963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auto">
            <a:xfrm>
              <a:off x="179388" y="3573463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0" name="Oval 26"/>
            <p:cNvSpPr>
              <a:spLocks noChangeArrowheads="1"/>
            </p:cNvSpPr>
            <p:nvPr/>
          </p:nvSpPr>
          <p:spPr bwMode="auto">
            <a:xfrm>
              <a:off x="2051050" y="2565400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auto">
            <a:xfrm>
              <a:off x="3708400" y="3500438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708400" y="2997200"/>
              <a:ext cx="1079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D</a:t>
              </a:r>
              <a:endParaRPr lang="ru-RU" sz="2400" b="1"/>
            </a:p>
          </p:txBody>
        </p:sp>
        <p:sp>
          <p:nvSpPr>
            <p:cNvPr id="72733" name="Oval 29"/>
            <p:cNvSpPr>
              <a:spLocks noChangeArrowheads="1"/>
            </p:cNvSpPr>
            <p:nvPr/>
          </p:nvSpPr>
          <p:spPr bwMode="auto">
            <a:xfrm>
              <a:off x="179388" y="5445125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>
              <a:off x="1908175" y="6381750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6" name="Text Box 32"/>
            <p:cNvSpPr txBox="1">
              <a:spLocks noChangeArrowheads="1"/>
            </p:cNvSpPr>
            <p:nvPr/>
          </p:nvSpPr>
          <p:spPr bwMode="auto">
            <a:xfrm>
              <a:off x="2124075" y="6400800"/>
              <a:ext cx="574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F</a:t>
              </a:r>
              <a:endParaRPr lang="ru-RU" sz="2400" b="1"/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auto">
            <a:xfrm>
              <a:off x="3779838" y="5373688"/>
              <a:ext cx="215900" cy="215900"/>
            </a:xfrm>
            <a:prstGeom prst="ellipse">
              <a:avLst/>
            </a:prstGeom>
            <a:solidFill>
              <a:srgbClr val="F84E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3779838" y="5516563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G</a:t>
              </a:r>
              <a:endParaRPr lang="ru-RU" sz="2400" b="1"/>
            </a:p>
          </p:txBody>
        </p:sp>
      </p:grp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429256" y="1928802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N</a:t>
            </a:r>
            <a:endParaRPr lang="ru-RU" sz="2400" b="1" dirty="0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7429520" y="3357562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7215206" y="2928934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K</a:t>
            </a:r>
            <a:endParaRPr lang="ru-RU" sz="2400" b="1" dirty="0"/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806450" y="857232"/>
            <a:ext cx="8337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ВЕРШИНА – точка пересечения рёбер или граней, или точка схода  образующей конуса</a:t>
            </a:r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H="1">
            <a:off x="2428859" y="2143116"/>
            <a:ext cx="642941" cy="10001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>
            <a:off x="3071803" y="2143116"/>
            <a:ext cx="4429156" cy="135732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>
            <a:off x="3071803" y="2143116"/>
            <a:ext cx="2286016" cy="21431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85786" y="171448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ВЕРШИНА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>
            <a:off x="857224" y="2143116"/>
            <a:ext cx="221457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Управляющая кнопка: в начало 44">
            <a:hlinkClick r:id="rId6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5" grpId="0" animBg="1"/>
      <p:bldP spid="72728" grpId="0"/>
      <p:bldP spid="72729" grpId="0"/>
      <p:bldP spid="72734" grpId="0"/>
      <p:bldP spid="72740" grpId="0"/>
      <p:bldP spid="72741" grpId="0" animBg="1"/>
      <p:bldP spid="72742" grpId="0"/>
      <p:bldP spid="72743" grpId="0"/>
      <p:bldP spid="72744" grpId="0" animBg="1"/>
      <p:bldP spid="72745" grpId="0" animBg="1"/>
      <p:bldP spid="72746" grpId="0" animBg="1"/>
      <p:bldP spid="4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4929198"/>
            <a:ext cx="885824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2" action="ppaction://hlinksldjump"/>
              </a:rPr>
              <a:t>4. Графическая работа №4 «Чертежи и аксонометрические проекции предметов»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85728"/>
            <a:ext cx="8643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ЧТЕНИЕ И ВЫПОЛНЕНИЕ ЧЕРТЕЖЕЙ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500174"/>
            <a:ext cx="821537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3" action="ppaction://hlinksldjump"/>
              </a:rPr>
              <a:t>1. Анализ геометрической формы предмета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143116"/>
            <a:ext cx="84296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4" action="ppaction://hlinksldjump"/>
              </a:rPr>
              <a:t>2. Чертежи и проекции геометрических тел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714620"/>
            <a:ext cx="81439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5" action="ppaction://hlinksldjump"/>
              </a:rPr>
              <a:t>3. Проекции вершин, рёбер и граней предмета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857232"/>
            <a:ext cx="79296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Содержание:</a:t>
            </a:r>
            <a:endParaRPr lang="ru-RU" sz="32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714752"/>
            <a:ext cx="81439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  <a:hlinkClick r:id="rId6" action="ppaction://hlinksldjump"/>
              </a:rPr>
              <a:t>3. Построение проекций точек на поверхности предмета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 l="23325" t="32715" r="73131" b="45550"/>
          <a:stretch>
            <a:fillRect/>
          </a:stretch>
        </p:blipFill>
        <p:spPr bwMode="auto">
          <a:xfrm>
            <a:off x="0" y="501317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97"/>
          <p:cNvGrpSpPr/>
          <p:nvPr/>
        </p:nvGrpSpPr>
        <p:grpSpPr>
          <a:xfrm>
            <a:off x="1643042" y="857231"/>
            <a:ext cx="6320883" cy="5786455"/>
            <a:chOff x="1071538" y="714355"/>
            <a:chExt cx="5786478" cy="5857917"/>
          </a:xfrm>
        </p:grpSpPr>
        <p:sp>
          <p:nvSpPr>
            <p:cNvPr id="58" name="Параллелограмм 57"/>
            <p:cNvSpPr/>
            <p:nvPr/>
          </p:nvSpPr>
          <p:spPr>
            <a:xfrm rot="16200000" flipH="1">
              <a:off x="1035819" y="750075"/>
              <a:ext cx="4714908" cy="4643470"/>
            </a:xfrm>
            <a:prstGeom prst="parallelogram">
              <a:avLst>
                <a:gd name="adj" fmla="val 19228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67"/>
            <p:cNvSpPr/>
            <p:nvPr/>
          </p:nvSpPr>
          <p:spPr>
            <a:xfrm rot="16200000" flipH="1" flipV="1">
              <a:off x="3755302" y="2674061"/>
              <a:ext cx="5062420" cy="1143008"/>
            </a:xfrm>
            <a:prstGeom prst="parallelogram">
              <a:avLst>
                <a:gd name="adj" fmla="val 98351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071538" y="5429264"/>
              <a:ext cx="1214446" cy="1143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10800000" flipV="1">
              <a:off x="2285985" y="5776774"/>
              <a:ext cx="4540596" cy="7954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я со стрелкой 37"/>
          <p:cNvCxnSpPr/>
          <p:nvPr/>
        </p:nvCxnSpPr>
        <p:spPr>
          <a:xfrm flipV="1">
            <a:off x="2813576" y="4103292"/>
            <a:ext cx="4213922" cy="7056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2891612" y="3115360"/>
            <a:ext cx="4135887" cy="6350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4315705" y="3535025"/>
            <a:ext cx="3316626" cy="780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3172985" y="3923141"/>
            <a:ext cx="3104927" cy="780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08" t="7892" r="25566"/>
          <a:stretch>
            <a:fillRect/>
          </a:stretch>
        </p:blipFill>
        <p:spPr bwMode="auto">
          <a:xfrm>
            <a:off x="2189291" y="1280631"/>
            <a:ext cx="3395858" cy="30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72" t="2820" r="21966"/>
          <a:stretch>
            <a:fillRect/>
          </a:stretch>
        </p:blipFill>
        <p:spPr bwMode="auto">
          <a:xfrm>
            <a:off x="2657505" y="1845163"/>
            <a:ext cx="4057850" cy="41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51" t="7321" r="71966" b="9556"/>
          <a:stretch>
            <a:fillRect/>
          </a:stretch>
        </p:blipFill>
        <p:spPr bwMode="auto">
          <a:xfrm>
            <a:off x="6871427" y="1704030"/>
            <a:ext cx="936392" cy="31754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4764466" y="1774597"/>
            <a:ext cx="2341068" cy="4233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H="1">
            <a:off x="5045839" y="4275973"/>
            <a:ext cx="3104927" cy="780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49" t="45625" r="29264" b="11952"/>
          <a:stretch>
            <a:fillRect/>
          </a:stretch>
        </p:blipFill>
        <p:spPr bwMode="auto">
          <a:xfrm rot="21449845">
            <a:off x="2654801" y="5241921"/>
            <a:ext cx="4087744" cy="119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Прямая со стрелкой 25"/>
          <p:cNvCxnSpPr/>
          <p:nvPr/>
        </p:nvCxnSpPr>
        <p:spPr>
          <a:xfrm rot="16200000" flipH="1">
            <a:off x="3821904" y="4464852"/>
            <a:ext cx="3143268" cy="714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449930" y="5443972"/>
            <a:ext cx="1975862" cy="17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719795" y="4773590"/>
            <a:ext cx="2187562" cy="17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5342654" y="1475330"/>
            <a:ext cx="1340764" cy="10924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437861" y="4808957"/>
            <a:ext cx="4291958" cy="7762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V="1">
            <a:off x="4129367" y="1722313"/>
            <a:ext cx="1270197" cy="10924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V="1">
            <a:off x="2221230" y="3239493"/>
            <a:ext cx="1340764" cy="10924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V="1">
            <a:off x="2143194" y="4297991"/>
            <a:ext cx="1340764" cy="10924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437861" y="3750459"/>
            <a:ext cx="4291958" cy="7056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5388751" y="2480262"/>
            <a:ext cx="2341068" cy="4233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721079" y="1774597"/>
            <a:ext cx="624285" cy="6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76739" y="1883861"/>
            <a:ext cx="624285" cy="6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20147153">
            <a:off x="1857906" y="5348466"/>
            <a:ext cx="728195" cy="6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48095" y="4310438"/>
            <a:ext cx="624285" cy="4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00430" y="5143512"/>
            <a:ext cx="624285" cy="4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643174" y="3286124"/>
            <a:ext cx="624285" cy="4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428860" y="4572008"/>
            <a:ext cx="624285" cy="4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57819" y="2857496"/>
            <a:ext cx="624285" cy="4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43636" y="2714620"/>
            <a:ext cx="624285" cy="4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143636" y="4643446"/>
            <a:ext cx="624285" cy="4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572000" y="1785926"/>
            <a:ext cx="62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57884" y="1571612"/>
            <a:ext cx="62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Заголовок 3"/>
          <p:cNvSpPr txBox="1">
            <a:spLocks/>
          </p:cNvSpPr>
          <p:nvPr/>
        </p:nvSpPr>
        <p:spPr>
          <a:xfrm>
            <a:off x="785786" y="214290"/>
            <a:ext cx="81439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</a:t>
            </a:r>
            <a:r>
              <a:rPr lang="en-US" sz="28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предмета</a:t>
            </a:r>
            <a:endParaRPr kumimoji="0" lang="ru-RU" sz="28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714480" y="2928934"/>
            <a:ext cx="10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(c')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643042" y="3929066"/>
            <a:ext cx="785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(d')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571868" y="1357298"/>
            <a:ext cx="65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'</a:t>
            </a:r>
            <a:r>
              <a:rPr lang="en-US" b="1" dirty="0" smtClean="0"/>
              <a:t>(j') 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2714612" y="6215082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a(b) </a:t>
            </a:r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5500694" y="107154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</a:t>
            </a:r>
            <a:r>
              <a:rPr lang="en-US" b="1" baseline="30000" dirty="0" smtClean="0"/>
              <a:t>'</a:t>
            </a:r>
            <a:r>
              <a:rPr lang="en-US" b="1" dirty="0" smtClean="0"/>
              <a:t>(k') 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2214546" y="5643578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c(d) 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500694" y="6072206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 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6072198" y="5072074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k(m) </a:t>
            </a:r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6643702" y="2786058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</a:t>
            </a:r>
            <a:r>
              <a:rPr lang="en-US" b="1" baseline="30000" dirty="0" smtClean="0"/>
              <a:t>‘’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7786710" y="2285992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''</a:t>
            </a:r>
            <a:r>
              <a:rPr lang="en-US" b="1" dirty="0" smtClean="0"/>
              <a:t>(g'') </a:t>
            </a:r>
            <a:endParaRPr lang="ru-RU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6715140" y="1357298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</a:t>
            </a:r>
            <a:r>
              <a:rPr lang="en-US" b="1" baseline="30000" dirty="0" smtClean="0"/>
              <a:t>''</a:t>
            </a:r>
            <a:r>
              <a:rPr lang="en-US" b="1" dirty="0" smtClean="0"/>
              <a:t>(k'') </a:t>
            </a:r>
            <a:endParaRPr lang="ru-RU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6715140" y="278605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7643834" y="3357562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30000" dirty="0" smtClean="0"/>
              <a:t>‘’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7358082" y="4857760"/>
            <a:ext cx="80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</a:t>
            </a:r>
            <a:r>
              <a:rPr lang="en-US" b="1" baseline="30000" dirty="0" smtClean="0"/>
              <a:t>''</a:t>
            </a:r>
            <a:r>
              <a:rPr lang="en-US" b="1" dirty="0" smtClean="0"/>
              <a:t>(h'') 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6643702" y="414338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</a:t>
            </a:r>
            <a:r>
              <a:rPr lang="en-US" b="1" baseline="30000" dirty="0" smtClean="0"/>
              <a:t>''</a:t>
            </a:r>
            <a:r>
              <a:rPr lang="en-US" b="1" dirty="0" smtClean="0"/>
              <a:t>(m'') 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715140" y="5572140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g(h) </a:t>
            </a:r>
            <a:endParaRPr lang="ru-RU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4500562" y="535782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 </a:t>
            </a:r>
            <a:endParaRPr lang="ru-RU" dirty="0"/>
          </a:p>
        </p:txBody>
      </p:sp>
      <p:pic>
        <p:nvPicPr>
          <p:cNvPr id="139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0" name="Управляющая кнопка: в начало 139">
            <a:hlinkClick r:id="rId7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500"/>
                            </p:stCondLst>
                            <p:childTnLst>
                              <p:par>
                                <p:cTn id="2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000"/>
                            </p:stCondLst>
                            <p:childTnLst>
                              <p:par>
                                <p:cTn id="2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9" grpId="0"/>
      <p:bldP spid="120" grpId="0"/>
      <p:bldP spid="105" grpId="0"/>
      <p:bldP spid="61442" grpId="0"/>
      <p:bldP spid="61443" grpId="0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5" grpId="0"/>
      <p:bldP spid="126" grpId="0"/>
      <p:bldP spid="129" grpId="0"/>
      <p:bldP spid="130" grpId="0"/>
      <p:bldP spid="131" grpId="0"/>
      <p:bldP spid="132" grpId="0"/>
      <p:bldP spid="1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8286808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85786" y="214290"/>
            <a:ext cx="81439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Проекции вершин, рёбер и граней</a:t>
            </a:r>
            <a:r>
              <a:rPr lang="en-US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000760" y="3643314"/>
            <a:ext cx="2920351" cy="3214686"/>
            <a:chOff x="7429520" y="4357694"/>
            <a:chExt cx="2920351" cy="32146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272" t="2820" r="21966"/>
            <a:stretch>
              <a:fillRect/>
            </a:stretch>
          </p:blipFill>
          <p:spPr bwMode="auto">
            <a:xfrm>
              <a:off x="7789462" y="4643446"/>
              <a:ext cx="2513070" cy="29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8286776" y="621508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15338" y="692946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0958" y="6643710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86908" y="5429264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29850" y="5214950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58412" y="6572272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86842" y="4572008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72660" y="4357694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29520" y="5643578"/>
              <a:ext cx="42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42910" y="1214422"/>
            <a:ext cx="6308961" cy="4869926"/>
            <a:chOff x="642910" y="1214422"/>
            <a:chExt cx="6308961" cy="486992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143636" y="4000504"/>
              <a:ext cx="808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b</a:t>
              </a:r>
              <a:r>
                <a:rPr lang="en-US" b="1" baseline="30000" dirty="0" smtClean="0"/>
                <a:t>''</a:t>
              </a:r>
              <a:r>
                <a:rPr lang="en-US" b="1" dirty="0" smtClean="0"/>
                <a:t>(h'') 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43636" y="1214422"/>
              <a:ext cx="79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</a:t>
              </a:r>
              <a:r>
                <a:rPr lang="en-US" b="1" baseline="30000" dirty="0" smtClean="0"/>
                <a:t>''</a:t>
              </a:r>
              <a:r>
                <a:rPr lang="en-US" b="1" dirty="0" smtClean="0"/>
                <a:t>(k'') </a:t>
              </a: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357950" y="2786058"/>
              <a:ext cx="476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a‘’ </a:t>
              </a:r>
              <a:endParaRPr lang="ru-RU" dirty="0"/>
            </a:p>
          </p:txBody>
        </p:sp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3428992" y="5715016"/>
              <a:ext cx="1000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642910" y="1285860"/>
              <a:ext cx="5836795" cy="4655612"/>
              <a:chOff x="642910" y="1285860"/>
              <a:chExt cx="5836795" cy="4655612"/>
            </a:xfrm>
          </p:grpSpPr>
          <p:pic>
            <p:nvPicPr>
              <p:cNvPr id="7168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6963" r="29264"/>
              <a:stretch>
                <a:fillRect/>
              </a:stretch>
            </p:blipFill>
            <p:spPr bwMode="auto">
              <a:xfrm>
                <a:off x="1142976" y="1500175"/>
                <a:ext cx="5336729" cy="4357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642910" y="3929066"/>
                <a:ext cx="7857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r>
                  <a:rPr kumimoji="0" lang="en-US" sz="18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'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(d')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42910" y="5572140"/>
                <a:ext cx="619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a(b) </a:t>
                </a:r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2910" y="4572008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c(d) </a:t>
                </a:r>
                <a:endParaRPr lang="ru-RU" dirty="0"/>
              </a:p>
            </p:txBody>
          </p:sp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4071934" y="4071942"/>
                <a:ext cx="10001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</a:t>
                </a:r>
                <a:r>
                  <a:rPr kumimoji="0" lang="en-US" sz="18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'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(m')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"/>
              <p:cNvSpPr>
                <a:spLocks noChangeArrowheads="1"/>
              </p:cNvSpPr>
              <p:nvPr/>
            </p:nvSpPr>
            <p:spPr bwMode="auto">
              <a:xfrm>
                <a:off x="2928926" y="1357298"/>
                <a:ext cx="10001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</a:t>
                </a:r>
                <a:r>
                  <a:rPr kumimoji="0" lang="en-US" sz="18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'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(j')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4071934" y="1285860"/>
                <a:ext cx="10001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g</a:t>
                </a:r>
                <a:r>
                  <a:rPr kumimoji="0" lang="en-US" sz="18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'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(k')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>
                <a:off x="642910" y="2714620"/>
                <a:ext cx="10001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en-US" sz="18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'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(c')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643438" y="5572140"/>
                <a:ext cx="61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g(h) </a:t>
                </a:r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929190" y="4000504"/>
                <a:ext cx="872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d</a:t>
                </a:r>
                <a:r>
                  <a:rPr lang="en-US" b="1" baseline="30000" dirty="0" smtClean="0"/>
                  <a:t>''</a:t>
                </a:r>
                <a:r>
                  <a:rPr lang="en-US" b="1" dirty="0" smtClean="0"/>
                  <a:t>(m'') </a:t>
                </a:r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072066" y="1285860"/>
                <a:ext cx="741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e</a:t>
                </a:r>
                <a:r>
                  <a:rPr lang="en-US" b="1" baseline="30000" dirty="0" smtClean="0"/>
                  <a:t>''</a:t>
                </a:r>
                <a:r>
                  <a:rPr lang="en-US" b="1" dirty="0" smtClean="0"/>
                  <a:t>(j'') </a:t>
                </a:r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929190" y="2786058"/>
                <a:ext cx="413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</a:t>
                </a:r>
                <a:r>
                  <a:rPr lang="en-US" b="1" baseline="30000" dirty="0" smtClean="0"/>
                  <a:t>‘’</a:t>
                </a:r>
                <a:r>
                  <a:rPr lang="en-US" b="1" dirty="0" smtClean="0"/>
                  <a:t> </a:t>
                </a:r>
                <a:endParaRPr lang="ru-RU" dirty="0"/>
              </a:p>
            </p:txBody>
          </p:sp>
          <p:sp>
            <p:nvSpPr>
              <p:cNvPr id="31" name="Rectangle 2"/>
              <p:cNvSpPr>
                <a:spLocks noChangeArrowheads="1"/>
              </p:cNvSpPr>
              <p:nvPr/>
            </p:nvSpPr>
            <p:spPr bwMode="auto">
              <a:xfrm>
                <a:off x="3428992" y="4286256"/>
                <a:ext cx="10001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j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643438" y="4572008"/>
                <a:ext cx="679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k(m) </a:t>
                </a:r>
                <a:endParaRPr lang="ru-RU" dirty="0"/>
              </a:p>
            </p:txBody>
          </p:sp>
        </p:grpSp>
      </p:grpSp>
      <p:sp>
        <p:nvSpPr>
          <p:cNvPr id="41" name="Управляющая кнопка: в начало 40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l="25842" t="58789" r="50000" b="19726"/>
          <a:stretch>
            <a:fillRect/>
          </a:stretch>
        </p:blipFill>
        <p:spPr bwMode="auto">
          <a:xfrm>
            <a:off x="1071538" y="1000108"/>
            <a:ext cx="7358114" cy="36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Задания для упражнений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3571876"/>
            <a:ext cx="62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710" y="2857496"/>
            <a:ext cx="62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28415">
            <a:off x="6257942" y="3234018"/>
            <a:ext cx="62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427983">
            <a:off x="6509673" y="2301374"/>
            <a:ext cx="62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33812">
            <a:off x="7386645" y="1840021"/>
            <a:ext cx="62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71488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рисунке даны наглядное изображение и три проекции предмета. Грани предмета обозначены буквами. Определить, как расположены эти грани относительно каждой плоскости проекций.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643836" y="2642388"/>
            <a:ext cx="34290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28662" y="2428868"/>
            <a:ext cx="4357718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Управляющая кнопка: в начало 19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3684588"/>
            <a:ext cx="23717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Группа 34"/>
          <p:cNvGrpSpPr/>
          <p:nvPr/>
        </p:nvGrpSpPr>
        <p:grpSpPr>
          <a:xfrm>
            <a:off x="900113" y="1412875"/>
            <a:ext cx="5094287" cy="4700588"/>
            <a:chOff x="900113" y="1412875"/>
            <a:chExt cx="5094287" cy="4700588"/>
          </a:xfrm>
        </p:grpSpPr>
        <p:pic>
          <p:nvPicPr>
            <p:cNvPr id="93188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0113" y="4221163"/>
              <a:ext cx="2217737" cy="189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89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838" y="1412875"/>
              <a:ext cx="2214562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0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5988" y="1412875"/>
              <a:ext cx="21494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191" name="Oval 8"/>
          <p:cNvSpPr>
            <a:spLocks noChangeArrowheads="1"/>
          </p:cNvSpPr>
          <p:nvPr/>
        </p:nvSpPr>
        <p:spPr bwMode="auto">
          <a:xfrm>
            <a:off x="7286625" y="4786313"/>
            <a:ext cx="214313" cy="214312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2" name="Oval 9"/>
          <p:cNvSpPr>
            <a:spLocks noChangeArrowheads="1"/>
          </p:cNvSpPr>
          <p:nvPr/>
        </p:nvSpPr>
        <p:spPr bwMode="auto">
          <a:xfrm>
            <a:off x="1692275" y="2420938"/>
            <a:ext cx="144463" cy="144462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3" name="Oval 12"/>
          <p:cNvSpPr>
            <a:spLocks noChangeArrowheads="1"/>
          </p:cNvSpPr>
          <p:nvPr/>
        </p:nvSpPr>
        <p:spPr bwMode="auto">
          <a:xfrm>
            <a:off x="5003800" y="2420938"/>
            <a:ext cx="144463" cy="144462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4" name="Line 13"/>
          <p:cNvSpPr>
            <a:spLocks noChangeShapeType="1"/>
          </p:cNvSpPr>
          <p:nvPr/>
        </p:nvSpPr>
        <p:spPr bwMode="auto">
          <a:xfrm flipH="1">
            <a:off x="1357290" y="1500174"/>
            <a:ext cx="693760" cy="2301877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6" name="Line 15"/>
          <p:cNvSpPr>
            <a:spLocks noChangeShapeType="1"/>
          </p:cNvSpPr>
          <p:nvPr/>
        </p:nvSpPr>
        <p:spPr bwMode="auto">
          <a:xfrm flipV="1">
            <a:off x="1357290" y="5143511"/>
            <a:ext cx="642942" cy="642943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2484438" y="3789363"/>
            <a:ext cx="3240087" cy="2303462"/>
            <a:chOff x="2484438" y="3789363"/>
            <a:chExt cx="3240087" cy="2303462"/>
          </a:xfrm>
        </p:grpSpPr>
        <p:sp>
          <p:nvSpPr>
            <p:cNvPr id="93198" name="Line 21"/>
            <p:cNvSpPr>
              <a:spLocks noChangeShapeType="1"/>
            </p:cNvSpPr>
            <p:nvPr/>
          </p:nvSpPr>
          <p:spPr bwMode="auto">
            <a:xfrm>
              <a:off x="2484438" y="4292600"/>
              <a:ext cx="1439862" cy="0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99" name="Line 22"/>
            <p:cNvSpPr>
              <a:spLocks noChangeShapeType="1"/>
            </p:cNvSpPr>
            <p:nvPr/>
          </p:nvSpPr>
          <p:spPr bwMode="auto">
            <a:xfrm>
              <a:off x="3924300" y="3789363"/>
              <a:ext cx="0" cy="503237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0" name="Line 23"/>
            <p:cNvSpPr>
              <a:spLocks noChangeShapeType="1"/>
            </p:cNvSpPr>
            <p:nvPr/>
          </p:nvSpPr>
          <p:spPr bwMode="auto">
            <a:xfrm>
              <a:off x="2484438" y="6021388"/>
              <a:ext cx="3167062" cy="0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1" name="Line 24"/>
            <p:cNvSpPr>
              <a:spLocks noChangeShapeType="1"/>
            </p:cNvSpPr>
            <p:nvPr/>
          </p:nvSpPr>
          <p:spPr bwMode="auto">
            <a:xfrm>
              <a:off x="5651500" y="3789363"/>
              <a:ext cx="0" cy="2232025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2" name="Line 25"/>
            <p:cNvSpPr>
              <a:spLocks noChangeShapeType="1"/>
            </p:cNvSpPr>
            <p:nvPr/>
          </p:nvSpPr>
          <p:spPr bwMode="auto">
            <a:xfrm>
              <a:off x="3924300" y="4292600"/>
              <a:ext cx="1800225" cy="1800225"/>
            </a:xfrm>
            <a:prstGeom prst="line">
              <a:avLst/>
            </a:prstGeom>
            <a:noFill/>
            <a:ln w="19050">
              <a:solidFill>
                <a:srgbClr val="F90F3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03" name="Line 26"/>
          <p:cNvSpPr>
            <a:spLocks noChangeShapeType="1"/>
          </p:cNvSpPr>
          <p:nvPr/>
        </p:nvSpPr>
        <p:spPr bwMode="auto">
          <a:xfrm>
            <a:off x="3132138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6" name="Line 29"/>
          <p:cNvSpPr>
            <a:spLocks noChangeShapeType="1"/>
          </p:cNvSpPr>
          <p:nvPr/>
        </p:nvSpPr>
        <p:spPr bwMode="auto">
          <a:xfrm flipH="1" flipV="1">
            <a:off x="4786314" y="1500174"/>
            <a:ext cx="647700" cy="2233612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8" name="Line 32"/>
          <p:cNvSpPr>
            <a:spLocks noChangeShapeType="1"/>
          </p:cNvSpPr>
          <p:nvPr/>
        </p:nvSpPr>
        <p:spPr bwMode="auto">
          <a:xfrm flipH="1">
            <a:off x="7072330" y="3786190"/>
            <a:ext cx="571500" cy="2428875"/>
          </a:xfrm>
          <a:prstGeom prst="line">
            <a:avLst/>
          </a:prstGeom>
          <a:noFill/>
          <a:ln w="28575">
            <a:solidFill>
              <a:srgbClr val="F1F62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11" name="Oval 35"/>
          <p:cNvSpPr>
            <a:spLocks noChangeArrowheads="1"/>
          </p:cNvSpPr>
          <p:nvPr/>
        </p:nvSpPr>
        <p:spPr bwMode="auto">
          <a:xfrm>
            <a:off x="1643042" y="5357826"/>
            <a:ext cx="142875" cy="142875"/>
          </a:xfrm>
          <a:prstGeom prst="ellipse">
            <a:avLst/>
          </a:prstGeom>
          <a:solidFill>
            <a:srgbClr val="F1F6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2071678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r>
              <a:rPr lang="en-US" sz="2400" b="1" dirty="0" smtClean="0"/>
              <a:t>‘ 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43504" y="2143116"/>
            <a:ext cx="625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a‘’ 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57290" y="5072074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4500570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dirty="0"/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714348" y="214290"/>
            <a:ext cx="81439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Построение проекций точек на поверхности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357290" y="5786454"/>
            <a:ext cx="4078310" cy="190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92877" y="4822041"/>
            <a:ext cx="192882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20645" y="3964785"/>
            <a:ext cx="2858314" cy="722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 flipH="1" flipV="1">
            <a:off x="4429124" y="4786322"/>
            <a:ext cx="200026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714480" y="5429264"/>
            <a:ext cx="335758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3643306" y="4000504"/>
            <a:ext cx="285752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785918" y="2500306"/>
            <a:ext cx="328614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Управляющая кнопка: в начало 69">
            <a:hlinkClick r:id="rId7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2" grpId="0" animBg="1"/>
      <p:bldP spid="93193" grpId="0" animBg="1"/>
      <p:bldP spid="93194" grpId="0" animBg="1"/>
      <p:bldP spid="93196" grpId="0" animBg="1"/>
      <p:bldP spid="93206" grpId="0" animBg="1"/>
      <p:bldP spid="93208" grpId="0" animBg="1"/>
      <p:bldP spid="93211" grpId="0" animBg="1"/>
      <p:bldP spid="29" grpId="0"/>
      <p:bldP spid="30" grpId="0"/>
      <p:bldP spid="31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268413"/>
            <a:ext cx="20478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268413"/>
            <a:ext cx="2187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221163"/>
            <a:ext cx="2076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92600"/>
            <a:ext cx="1730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2339975" y="11255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5364163" y="11969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2339975" y="42211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1116013" y="53006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H="1">
            <a:off x="7380288" y="45085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V="1">
            <a:off x="6732588" y="4292600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6732588" y="4292600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6804025" y="5876925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>
            <a:off x="6732588" y="5876925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auto">
          <a:xfrm>
            <a:off x="6572265" y="4292600"/>
            <a:ext cx="1600186" cy="7207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39" name="Arc 27"/>
          <p:cNvSpPr>
            <a:spLocks/>
          </p:cNvSpPr>
          <p:nvPr/>
        </p:nvSpPr>
        <p:spPr bwMode="auto">
          <a:xfrm flipV="1">
            <a:off x="6588125" y="5949950"/>
            <a:ext cx="1509713" cy="284163"/>
          </a:xfrm>
          <a:custGeom>
            <a:avLst/>
            <a:gdLst>
              <a:gd name="T0" fmla="*/ 2147483647 w 42564"/>
              <a:gd name="T1" fmla="*/ 15935980 h 21600"/>
              <a:gd name="T2" fmla="*/ 0 w 42564"/>
              <a:gd name="T3" fmla="*/ 154983023 h 21600"/>
              <a:gd name="T4" fmla="*/ 2147483647 w 42564"/>
              <a:gd name="T5" fmla="*/ 0 h 21600"/>
              <a:gd name="T6" fmla="*/ 0 60000 65536"/>
              <a:gd name="T7" fmla="*/ 0 60000 65536"/>
              <a:gd name="T8" fmla="*/ 0 60000 65536"/>
              <a:gd name="T9" fmla="*/ 0 w 42564"/>
              <a:gd name="T10" fmla="*/ 0 h 21600"/>
              <a:gd name="T11" fmla="*/ 42564 w 425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64" h="21600" fill="none" extrusionOk="0">
                <a:moveTo>
                  <a:pt x="42564" y="532"/>
                </a:moveTo>
                <a:cubicBezTo>
                  <a:pt x="42275" y="12250"/>
                  <a:pt x="32693" y="21599"/>
                  <a:pt x="20971" y="21600"/>
                </a:cubicBezTo>
                <a:cubicBezTo>
                  <a:pt x="11034" y="21600"/>
                  <a:pt x="2380" y="14821"/>
                  <a:pt x="-1" y="5174"/>
                </a:cubicBezTo>
              </a:path>
              <a:path w="42564" h="21600" stroke="0" extrusionOk="0">
                <a:moveTo>
                  <a:pt x="42564" y="532"/>
                </a:moveTo>
                <a:cubicBezTo>
                  <a:pt x="42275" y="12250"/>
                  <a:pt x="32693" y="21599"/>
                  <a:pt x="20971" y="21600"/>
                </a:cubicBezTo>
                <a:cubicBezTo>
                  <a:pt x="11034" y="21600"/>
                  <a:pt x="2380" y="14821"/>
                  <a:pt x="-1" y="5174"/>
                </a:cubicBezTo>
                <a:lnTo>
                  <a:pt x="2097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40" name="Arc 28"/>
          <p:cNvSpPr>
            <a:spLocks/>
          </p:cNvSpPr>
          <p:nvPr/>
        </p:nvSpPr>
        <p:spPr bwMode="auto">
          <a:xfrm rot="-10534625" flipH="1" flipV="1">
            <a:off x="6565514" y="6163643"/>
            <a:ext cx="1572465" cy="481013"/>
          </a:xfrm>
          <a:custGeom>
            <a:avLst/>
            <a:gdLst>
              <a:gd name="T0" fmla="*/ 2147483647 w 43200"/>
              <a:gd name="T1" fmla="*/ 256251050 h 27653"/>
              <a:gd name="T2" fmla="*/ 1566613440 w 43200"/>
              <a:gd name="T3" fmla="*/ 0 h 27653"/>
              <a:gd name="T4" fmla="*/ 2147483647 w 43200"/>
              <a:gd name="T5" fmla="*/ 554154233 h 27653"/>
              <a:gd name="T6" fmla="*/ 0 60000 65536"/>
              <a:gd name="T7" fmla="*/ 0 60000 65536"/>
              <a:gd name="T8" fmla="*/ 0 60000 65536"/>
              <a:gd name="T9" fmla="*/ 0 w 43200"/>
              <a:gd name="T10" fmla="*/ 0 h 27653"/>
              <a:gd name="T11" fmla="*/ 43200 w 43200"/>
              <a:gd name="T12" fmla="*/ 27653 h 276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7653" fill="none" extrusionOk="0">
                <a:moveTo>
                  <a:pt x="42953" y="2798"/>
                </a:moveTo>
                <a:cubicBezTo>
                  <a:pt x="43117" y="3875"/>
                  <a:pt x="43200" y="4963"/>
                  <a:pt x="43200" y="6053"/>
                </a:cubicBezTo>
                <a:cubicBezTo>
                  <a:pt x="43200" y="17982"/>
                  <a:pt x="33529" y="27653"/>
                  <a:pt x="21600" y="27653"/>
                </a:cubicBezTo>
                <a:cubicBezTo>
                  <a:pt x="9670" y="27653"/>
                  <a:pt x="0" y="17982"/>
                  <a:pt x="0" y="6053"/>
                </a:cubicBezTo>
                <a:cubicBezTo>
                  <a:pt x="-1" y="4004"/>
                  <a:pt x="291" y="1966"/>
                  <a:pt x="865" y="-1"/>
                </a:cubicBezTo>
              </a:path>
              <a:path w="43200" h="27653" stroke="0" extrusionOk="0">
                <a:moveTo>
                  <a:pt x="42953" y="2798"/>
                </a:moveTo>
                <a:cubicBezTo>
                  <a:pt x="43117" y="3875"/>
                  <a:pt x="43200" y="4963"/>
                  <a:pt x="43200" y="6053"/>
                </a:cubicBezTo>
                <a:cubicBezTo>
                  <a:pt x="43200" y="17982"/>
                  <a:pt x="33529" y="27653"/>
                  <a:pt x="21600" y="27653"/>
                </a:cubicBezTo>
                <a:cubicBezTo>
                  <a:pt x="9670" y="27653"/>
                  <a:pt x="0" y="17982"/>
                  <a:pt x="0" y="6053"/>
                </a:cubicBezTo>
                <a:cubicBezTo>
                  <a:pt x="-1" y="4004"/>
                  <a:pt x="291" y="1966"/>
                  <a:pt x="865" y="-1"/>
                </a:cubicBezTo>
                <a:lnTo>
                  <a:pt x="21600" y="6053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>
            <a:off x="6572264" y="4714884"/>
            <a:ext cx="0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1258888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flipH="1">
            <a:off x="3348038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>
            <a:off x="1258888" y="1341438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>
            <a:off x="1258888" y="3789363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0" name="Oval 38"/>
          <p:cNvSpPr>
            <a:spLocks noChangeArrowheads="1"/>
          </p:cNvSpPr>
          <p:nvPr/>
        </p:nvSpPr>
        <p:spPr bwMode="auto">
          <a:xfrm>
            <a:off x="1258888" y="4292600"/>
            <a:ext cx="2017712" cy="1944688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>
            <a:off x="4427538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>
            <a:off x="6372225" y="13414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>
            <a:off x="4427538" y="1341438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4" name="Line 42"/>
          <p:cNvSpPr>
            <a:spLocks noChangeShapeType="1"/>
          </p:cNvSpPr>
          <p:nvPr/>
        </p:nvSpPr>
        <p:spPr bwMode="auto">
          <a:xfrm>
            <a:off x="4427538" y="3789363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5" name="Oval 43"/>
          <p:cNvSpPr>
            <a:spLocks noChangeArrowheads="1"/>
          </p:cNvSpPr>
          <p:nvPr/>
        </p:nvSpPr>
        <p:spPr bwMode="auto">
          <a:xfrm>
            <a:off x="1476375" y="2205038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56" name="Oval 44"/>
          <p:cNvSpPr>
            <a:spLocks noChangeArrowheads="1"/>
          </p:cNvSpPr>
          <p:nvPr/>
        </p:nvSpPr>
        <p:spPr bwMode="auto">
          <a:xfrm>
            <a:off x="7092950" y="5373688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>
            <a:off x="7164388" y="5516563"/>
            <a:ext cx="0" cy="10810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1547813" y="1844675"/>
            <a:ext cx="503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a”</a:t>
            </a:r>
            <a:endParaRPr lang="ru-RU" dirty="0"/>
          </a:p>
        </p:txBody>
      </p:sp>
      <p:sp>
        <p:nvSpPr>
          <p:cNvPr id="90161" name="Line 49"/>
          <p:cNvSpPr>
            <a:spLocks noChangeShapeType="1"/>
          </p:cNvSpPr>
          <p:nvPr/>
        </p:nvSpPr>
        <p:spPr bwMode="auto">
          <a:xfrm>
            <a:off x="1547813" y="2349500"/>
            <a:ext cx="0" cy="3600450"/>
          </a:xfrm>
          <a:prstGeom prst="line">
            <a:avLst/>
          </a:prstGeom>
          <a:noFill/>
          <a:ln w="19050">
            <a:solidFill>
              <a:srgbClr val="F84E2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62" name="Oval 50"/>
          <p:cNvSpPr>
            <a:spLocks noChangeArrowheads="1"/>
          </p:cNvSpPr>
          <p:nvPr/>
        </p:nvSpPr>
        <p:spPr bwMode="auto">
          <a:xfrm>
            <a:off x="1476375" y="5876925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69" name="Line 57"/>
          <p:cNvSpPr>
            <a:spLocks noChangeShapeType="1"/>
          </p:cNvSpPr>
          <p:nvPr/>
        </p:nvSpPr>
        <p:spPr bwMode="auto">
          <a:xfrm>
            <a:off x="3851275" y="4076700"/>
            <a:ext cx="2305050" cy="2305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70" name="Line 58"/>
          <p:cNvSpPr>
            <a:spLocks noChangeShapeType="1"/>
          </p:cNvSpPr>
          <p:nvPr/>
        </p:nvSpPr>
        <p:spPr bwMode="auto">
          <a:xfrm>
            <a:off x="468313" y="4076700"/>
            <a:ext cx="64801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 flipV="1">
            <a:off x="3851275" y="836613"/>
            <a:ext cx="0" cy="56165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>
            <a:off x="1619250" y="5949950"/>
            <a:ext cx="41052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 flipV="1">
            <a:off x="5724525" y="2349500"/>
            <a:ext cx="0" cy="3600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74" name="Line 62"/>
          <p:cNvSpPr>
            <a:spLocks noChangeShapeType="1"/>
          </p:cNvSpPr>
          <p:nvPr/>
        </p:nvSpPr>
        <p:spPr bwMode="auto">
          <a:xfrm>
            <a:off x="1619250" y="2276475"/>
            <a:ext cx="41052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75" name="Text Box 63"/>
          <p:cNvSpPr txBox="1">
            <a:spLocks noChangeArrowheads="1"/>
          </p:cNvSpPr>
          <p:nvPr/>
        </p:nvSpPr>
        <p:spPr bwMode="auto">
          <a:xfrm>
            <a:off x="5435600" y="1844675"/>
            <a:ext cx="792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a”’</a:t>
            </a:r>
            <a:endParaRPr lang="ru-RU"/>
          </a:p>
        </p:txBody>
      </p:sp>
      <p:sp>
        <p:nvSpPr>
          <p:cNvPr id="90176" name="Text Box 64"/>
          <p:cNvSpPr txBox="1">
            <a:spLocks noChangeArrowheads="1"/>
          </p:cNvSpPr>
          <p:nvPr/>
        </p:nvSpPr>
        <p:spPr bwMode="auto">
          <a:xfrm>
            <a:off x="1547813" y="5516563"/>
            <a:ext cx="43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a’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H="1">
            <a:off x="8143898" y="4643446"/>
            <a:ext cx="45719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Заголовок 3"/>
          <p:cNvSpPr txBox="1">
            <a:spLocks/>
          </p:cNvSpPr>
          <p:nvPr/>
        </p:nvSpPr>
        <p:spPr>
          <a:xfrm>
            <a:off x="714348" y="214290"/>
            <a:ext cx="81439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Построение</a:t>
            </a:r>
            <a:r>
              <a:rPr kumimoji="0" lang="ru-RU" sz="2800" b="1" i="0" u="none" strike="noStrike" kern="10" cap="none" spc="0" normalizeH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проекций точек на поверхности предмета</a:t>
            </a:r>
            <a:endParaRPr kumimoji="0" lang="ru-RU" sz="28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6732588" y="5013325"/>
            <a:ext cx="576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А</a:t>
            </a:r>
          </a:p>
        </p:txBody>
      </p:sp>
      <p:sp>
        <p:nvSpPr>
          <p:cNvPr id="90163" name="Oval 51"/>
          <p:cNvSpPr>
            <a:spLocks noChangeArrowheads="1"/>
          </p:cNvSpPr>
          <p:nvPr/>
        </p:nvSpPr>
        <p:spPr bwMode="auto">
          <a:xfrm>
            <a:off x="5651500" y="2205038"/>
            <a:ext cx="144463" cy="142875"/>
          </a:xfrm>
          <a:prstGeom prst="ellipse">
            <a:avLst/>
          </a:prstGeom>
          <a:solidFill>
            <a:srgbClr val="28E3EC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Управляющая кнопка: в начало 52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501317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9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 animBg="1"/>
      <p:bldP spid="90128" grpId="0" animBg="1"/>
      <p:bldP spid="90131" grpId="0" animBg="1"/>
      <p:bldP spid="90132" grpId="0" animBg="1"/>
      <p:bldP spid="90133" grpId="0" animBg="1"/>
      <p:bldP spid="90133" grpId="1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3" grpId="0" animBg="1"/>
      <p:bldP spid="90147" grpId="0" animBg="1"/>
      <p:bldP spid="90148" grpId="0" animBg="1"/>
      <p:bldP spid="90149" grpId="0" animBg="1"/>
      <p:bldP spid="90150" grpId="0" animBg="1"/>
      <p:bldP spid="90151" grpId="0" animBg="1"/>
      <p:bldP spid="90152" grpId="0" animBg="1"/>
      <p:bldP spid="90153" grpId="0" animBg="1"/>
      <p:bldP spid="90154" grpId="0" animBg="1"/>
      <p:bldP spid="90155" grpId="0" animBg="1"/>
      <p:bldP spid="90156" grpId="0" animBg="1"/>
      <p:bldP spid="90159" grpId="0" animBg="1"/>
      <p:bldP spid="90160" grpId="0"/>
      <p:bldP spid="90161" grpId="0" animBg="1"/>
      <p:bldP spid="90162" grpId="0" animBg="1"/>
      <p:bldP spid="90169" grpId="0" animBg="1"/>
      <p:bldP spid="90170" grpId="0" animBg="1"/>
      <p:bldP spid="90171" grpId="0" animBg="1"/>
      <p:bldP spid="90172" grpId="0" animBg="1"/>
      <p:bldP spid="90173" grpId="0" animBg="1"/>
      <p:bldP spid="90174" grpId="0" animBg="1"/>
      <p:bldP spid="90175" grpId="0"/>
      <p:bldP spid="90176" grpId="0"/>
      <p:bldP spid="47" grpId="0" animBg="1"/>
      <p:bldP spid="50" grpId="0"/>
      <p:bldP spid="90157" grpId="0"/>
      <p:bldP spid="901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57224" y="1285860"/>
            <a:ext cx="7704137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Анализ геометрической формы детали и её симметричности.</a:t>
            </a:r>
          </a:p>
          <a:p>
            <a:pPr marL="342900" indent="-342900"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Установление геометрической формы детали, на поверхности которой задана точка.</a:t>
            </a:r>
          </a:p>
          <a:p>
            <a:pPr marL="342900" indent="-342900"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Определение видимости каждой геометрической формы на заданных видах детали.</a:t>
            </a:r>
          </a:p>
          <a:p>
            <a:pPr marL="342900" indent="-342900"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Построение проекций точки на каждой геометрической форме по рассмотренному выше алгоритму и их обозначение с учётом видимости.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14348" y="214290"/>
            <a:ext cx="81439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Алгоритм построения</a:t>
            </a:r>
            <a:r>
              <a:rPr kumimoji="0" lang="ru-RU" sz="2800" b="1" i="0" u="none" strike="noStrike" kern="10" cap="none" spc="0" normalizeH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проекций точек на комплексном чертеже предмета</a:t>
            </a:r>
            <a:endParaRPr kumimoji="0" lang="ru-RU" sz="28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14348" y="285728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Задания для упражнений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28662" y="1142984"/>
            <a:ext cx="4357718" cy="4533631"/>
            <a:chOff x="928662" y="1142984"/>
            <a:chExt cx="4357718" cy="4533631"/>
          </a:xfrm>
        </p:grpSpPr>
        <p:pic>
          <p:nvPicPr>
            <p:cNvPr id="5427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rcRect l="23882" t="64105" r="63130" b="15104"/>
            <a:stretch>
              <a:fillRect/>
            </a:stretch>
          </p:blipFill>
          <p:spPr bwMode="auto">
            <a:xfrm>
              <a:off x="928662" y="1142984"/>
              <a:ext cx="4357718" cy="392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Группа 14"/>
            <p:cNvGrpSpPr/>
            <p:nvPr/>
          </p:nvGrpSpPr>
          <p:grpSpPr>
            <a:xfrm>
              <a:off x="1142976" y="1428736"/>
              <a:ext cx="3929090" cy="4247879"/>
              <a:chOff x="1142976" y="1428736"/>
              <a:chExt cx="3929090" cy="4247879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214414" y="3714752"/>
                <a:ext cx="4171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/>
                  <a:t>c </a:t>
                </a:r>
                <a:endParaRPr lang="ru-RU" sz="2800" i="1" dirty="0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285984" y="164305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1142976" y="4071942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4357686" y="2214554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429124" y="2143116"/>
                <a:ext cx="6429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smtClean="0"/>
                  <a:t>b‘’ </a:t>
                </a:r>
                <a:endParaRPr lang="ru-RU" sz="2800" i="1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928794" y="1428736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/>
                  <a:t>а</a:t>
                </a:r>
                <a:r>
                  <a:rPr lang="en-US" sz="2800" b="1" i="1" dirty="0" smtClean="0"/>
                  <a:t>‘</a:t>
                </a:r>
                <a:r>
                  <a:rPr lang="en-US" sz="2400" b="1" dirty="0" smtClean="0"/>
                  <a:t> </a:t>
                </a:r>
                <a:endParaRPr lang="ru-RU" sz="2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14414" y="5214950"/>
                <a:ext cx="2928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Рис. 97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4643438" y="3571876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Перечертить рисунок.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Построить недостающие проекции точек и обозначить их буквами.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в начало 13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885824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Графическая работа №4 «Чертежи и аксонометрические проекции предметов»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357298"/>
            <a:ext cx="7858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построении чертежа надо чётко представлять, как изобразится на нём  каждая вершина, ребро и грань предмета.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вид – это изображение всего предмета, а не одной его стороны.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Грани параллельные плоскости проекций проецируются в  истинную фигуру, перпендикулярные плоскости проекций проецируются в отрезки прямых.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5817" t="13919" r="3589" b="49458"/>
          <a:stretch>
            <a:fillRect/>
          </a:stretch>
        </p:blipFill>
        <p:spPr bwMode="auto">
          <a:xfrm>
            <a:off x="782383" y="1643050"/>
            <a:ext cx="80282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285728"/>
            <a:ext cx="67151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Задания к графической работе №4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714348" y="785794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Построить аксонометрическую проекцию одной из деталей (рис.98). Нанести изображение точек А, В, 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85728"/>
            <a:ext cx="67151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Задание к графической работе №4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17" t="13919" r="23576" b="53313"/>
          <a:stretch>
            <a:fillRect/>
          </a:stretch>
        </p:blipFill>
        <p:spPr bwMode="auto">
          <a:xfrm>
            <a:off x="642910" y="1643050"/>
            <a:ext cx="5390600" cy="481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38092" y="3195101"/>
            <a:ext cx="3593630" cy="3296380"/>
            <a:chOff x="5442558" y="2578671"/>
            <a:chExt cx="4080246" cy="400521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531568">
              <a:off x="5480074" y="2541155"/>
              <a:ext cx="4005214" cy="408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7817188" y="3383664"/>
              <a:ext cx="214314" cy="21431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249407" y="5119656"/>
              <a:ext cx="214314" cy="2143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087185" y="6074451"/>
              <a:ext cx="214314" cy="21431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411630" y="3123265"/>
              <a:ext cx="4002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519404" y="6074451"/>
              <a:ext cx="857256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(C)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7492742" y="4946057"/>
              <a:ext cx="4002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71670" y="857232"/>
            <a:ext cx="533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выполнения задания к рис. 98а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Управляющая кнопка: в начало 14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643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ЧТЕНИЕ И ВЫПОЛНЕНИЕ ЧЕРТЕЖЕЙ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71546"/>
            <a:ext cx="8072494" cy="53860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rgbClr val="FF0000"/>
                </a:solidFill>
                <a:latin typeface="Times New Roman"/>
                <a:cs typeface="Times New Roman"/>
              </a:rPr>
              <a:t>Цели: 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Освоить практические навыки анализа геометрических форм предметов на основе характерных признаков;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Научить выделять простейшие геометрические тела в реальных деталях;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Познакомить с построением проекций геометрических тел;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Приобрести навыки в построении проекции группы геометрических тел;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Нахождение на чертеже вершин, рёбер, образующих, граней и поверхностей тел, составляющих форму предмета;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Развить пространственное представление и пространственное мышление; </a:t>
            </a:r>
          </a:p>
          <a:p>
            <a:pPr>
              <a:buFont typeface="Arial" pitchFamily="34" charset="0"/>
              <a:buChar char="•"/>
            </a:pPr>
            <a:r>
              <a:rPr lang="ru-RU" sz="2400" kern="10" dirty="0" smtClean="0">
                <a:ln w="11430"/>
                <a:latin typeface="Times New Roman"/>
                <a:cs typeface="Times New Roman"/>
              </a:rPr>
              <a:t>Воспитать аккуратность в построении чертежей</a:t>
            </a:r>
          </a:p>
          <a:p>
            <a:endParaRPr lang="ru-RU" sz="2400" b="1" kern="10" dirty="0">
              <a:ln w="11430"/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 cstate="print"/>
          <a:srcRect l="37277" t="14391" r="35433" b="42981"/>
          <a:stretch>
            <a:fillRect/>
          </a:stretch>
        </p:blipFill>
        <p:spPr bwMode="auto">
          <a:xfrm>
            <a:off x="4500562" y="1428736"/>
            <a:ext cx="4110062" cy="4815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28"/>
            <a:ext cx="728667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Выполнение графической работы №4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2914" y="1791472"/>
            <a:ext cx="4384251" cy="4005214"/>
            <a:chOff x="262914" y="1791472"/>
            <a:chExt cx="4384251" cy="4005214"/>
          </a:xfrm>
        </p:grpSpPr>
        <p:pic>
          <p:nvPicPr>
            <p:cNvPr id="10240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068432">
              <a:off x="452433" y="1601953"/>
              <a:ext cx="4005214" cy="438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2928926" y="2500306"/>
              <a:ext cx="214314" cy="21431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214546" y="4357694"/>
              <a:ext cx="214314" cy="2143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000232" y="5214950"/>
              <a:ext cx="214314" cy="21431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643174" y="2428868"/>
              <a:ext cx="4002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571604" y="5286388"/>
              <a:ext cx="8572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(C)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428860" y="4286256"/>
              <a:ext cx="4002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28728" y="785794"/>
            <a:ext cx="664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выполнения задания к рис. 98а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Управляющая кнопка: в начало 16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88" t="50529" r="28480" b="20538"/>
          <a:stretch>
            <a:fillRect/>
          </a:stretch>
        </p:blipFill>
        <p:spPr bwMode="auto">
          <a:xfrm>
            <a:off x="357158" y="2000240"/>
            <a:ext cx="4143404" cy="478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85728"/>
            <a:ext cx="67151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Задание к графической работе №4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14348" y="785794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наглядному изображению деталей (рис.99) построить чертёж в необходимом количестве видов. Нанести и обозначить на всех видах точки А, В и 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714876" y="2500306"/>
            <a:ext cx="3571900" cy="3929090"/>
            <a:chOff x="4714876" y="2500306"/>
            <a:chExt cx="3571900" cy="392909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714876" y="2500306"/>
              <a:ext cx="3571900" cy="3929090"/>
              <a:chOff x="5357817" y="2552025"/>
              <a:chExt cx="3479843" cy="3983704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357817" y="2552025"/>
                <a:ext cx="3479843" cy="3983704"/>
              </a:xfrm>
              <a:prstGeom prst="rect">
                <a:avLst/>
              </a:prstGeom>
              <a:noFill/>
            </p:spPr>
          </p:pic>
          <p:sp>
            <p:nvSpPr>
              <p:cNvPr id="5" name="Oval 8"/>
              <p:cNvSpPr>
                <a:spLocks noChangeArrowheads="1"/>
              </p:cNvSpPr>
              <p:nvPr/>
            </p:nvSpPr>
            <p:spPr bwMode="auto">
              <a:xfrm>
                <a:off x="7429520" y="335756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6643702" y="4929198"/>
                <a:ext cx="142876" cy="14287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6786578" y="5857892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643570" y="3357562"/>
              <a:ext cx="1513622" cy="2686126"/>
              <a:chOff x="5643570" y="3357562"/>
              <a:chExt cx="1513622" cy="2686126"/>
            </a:xfrm>
          </p:grpSpPr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6786578" y="3357562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6357950" y="564357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5643570" y="4714884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в начало 17">
            <a:hlinkClick r:id="rId5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56" t="51649" r="11661" b="21646"/>
          <a:stretch>
            <a:fillRect/>
          </a:stretch>
        </p:blipFill>
        <p:spPr bwMode="auto">
          <a:xfrm>
            <a:off x="642910" y="2071678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"/>
          <p:cNvGrpSpPr/>
          <p:nvPr/>
        </p:nvGrpSpPr>
        <p:grpSpPr>
          <a:xfrm>
            <a:off x="5286379" y="2460886"/>
            <a:ext cx="3857621" cy="4139925"/>
            <a:chOff x="1890133" y="554421"/>
            <a:chExt cx="5345113" cy="4942232"/>
          </a:xfrm>
        </p:grpSpPr>
        <p:graphicFrame>
          <p:nvGraphicFramePr>
            <p:cNvPr id="3" name="Object 3"/>
            <p:cNvGraphicFramePr>
              <a:graphicFrameLocks noChangeAspect="1"/>
            </p:cNvGraphicFramePr>
            <p:nvPr>
              <p:ph idx="1"/>
            </p:nvPr>
          </p:nvGraphicFramePr>
          <p:xfrm>
            <a:off x="1890133" y="554421"/>
            <a:ext cx="5345113" cy="4942232"/>
          </p:xfrm>
          <a:graphic>
            <a:graphicData uri="http://schemas.openxmlformats.org/presentationml/2006/ole">
              <p:oleObj spid="_x0000_s10242" name="Точечный рисунок" r:id="rId4" imgW="3833192" imgH="3657917" progId="PBrush">
                <p:embed/>
              </p:oleObj>
            </a:graphicData>
          </a:graphic>
        </p:graphicFrame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4364744" y="1966001"/>
              <a:ext cx="197969" cy="17056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968806" y="1624871"/>
              <a:ext cx="513522" cy="47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6146462" y="2648261"/>
              <a:ext cx="241859" cy="17056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6344431" y="2136566"/>
              <a:ext cx="493533" cy="47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3374900" y="3756933"/>
              <a:ext cx="180721" cy="1705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978962" y="3330522"/>
              <a:ext cx="554597" cy="47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85728"/>
            <a:ext cx="67151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Задание к графической работе №4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14348" y="785794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наглядному изображению деталей (рис.99) построить чертёж в необходимом количестве видов. Нанести и обозначить на всех видах точки А, В и 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Управляющая кнопка: в начало 16">
            <a:hlinkClick r:id="rId6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214422"/>
            <a:ext cx="2500330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71934" y="1214422"/>
            <a:ext cx="107157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071934" y="3357562"/>
            <a:ext cx="107157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143504" y="1214422"/>
            <a:ext cx="2071702" cy="214314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643306" y="3786190"/>
            <a:ext cx="85725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143770" y="3785396"/>
            <a:ext cx="85725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71934" y="4214818"/>
            <a:ext cx="107157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3" idx="3"/>
          </p:cNvCxnSpPr>
          <p:nvPr/>
        </p:nvCxnSpPr>
        <p:spPr>
          <a:xfrm flipV="1">
            <a:off x="4071934" y="5214950"/>
            <a:ext cx="2071702" cy="357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143504" y="4214818"/>
            <a:ext cx="2214578" cy="22145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71934" y="6286520"/>
            <a:ext cx="314327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2"/>
          </p:cNvCxnSpPr>
          <p:nvPr/>
        </p:nvCxnSpPr>
        <p:spPr>
          <a:xfrm rot="5400000" flipH="1" flipV="1">
            <a:off x="5232801" y="4268397"/>
            <a:ext cx="1857388" cy="357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571604" y="4214818"/>
            <a:ext cx="2500330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71604" y="2714620"/>
            <a:ext cx="178595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607455" y="1964521"/>
            <a:ext cx="150019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001158" y="2285198"/>
            <a:ext cx="214314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571604" y="3357562"/>
            <a:ext cx="250033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57554" y="1214422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250133" y="3036091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072728" y="2285198"/>
            <a:ext cx="214314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6144430" y="2285198"/>
            <a:ext cx="214314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43504" y="3357562"/>
            <a:ext cx="207170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7" idx="2"/>
          </p:cNvCxnSpPr>
          <p:nvPr/>
        </p:nvCxnSpPr>
        <p:spPr>
          <a:xfrm rot="16200000" flipH="1">
            <a:off x="5019281" y="2197488"/>
            <a:ext cx="2285222" cy="34925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357290" y="5214950"/>
            <a:ext cx="2714644" cy="35719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4714876" y="3786190"/>
            <a:ext cx="85725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 flipH="1" flipV="1">
            <a:off x="5750727" y="4822041"/>
            <a:ext cx="292895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2322497" y="5249875"/>
            <a:ext cx="207170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71604" y="4214818"/>
            <a:ext cx="2500330" cy="207170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2035951" y="3036091"/>
            <a:ext cx="785818" cy="1588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79" idx="0"/>
          </p:cNvCxnSpPr>
          <p:nvPr/>
        </p:nvCxnSpPr>
        <p:spPr>
          <a:xfrm rot="16200000" flipH="1">
            <a:off x="1857356" y="5286388"/>
            <a:ext cx="1143008" cy="1588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1928794" y="4714884"/>
            <a:ext cx="1000132" cy="100013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 стрелкой 82"/>
          <p:cNvCxnSpPr>
            <a:stCxn id="79" idx="0"/>
          </p:cNvCxnSpPr>
          <p:nvPr/>
        </p:nvCxnSpPr>
        <p:spPr>
          <a:xfrm rot="5400000" flipH="1" flipV="1">
            <a:off x="1750199" y="4036223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 flipH="1" flipV="1">
            <a:off x="1607323" y="3036091"/>
            <a:ext cx="642942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 flipH="1" flipV="1">
            <a:off x="2608249" y="3035297"/>
            <a:ext cx="642942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3357554" y="2714620"/>
            <a:ext cx="178595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143504" y="2714620"/>
            <a:ext cx="207170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 flipH="1" flipV="1">
            <a:off x="5322893" y="3035297"/>
            <a:ext cx="642942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 flipH="1" flipV="1">
            <a:off x="6394463" y="3035297"/>
            <a:ext cx="642942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0800000">
            <a:off x="3357554" y="1928802"/>
            <a:ext cx="714380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643570" y="1928802"/>
            <a:ext cx="107157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5400000" flipH="1" flipV="1">
            <a:off x="5287968" y="1570024"/>
            <a:ext cx="71279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5400000" flipH="1" flipV="1">
            <a:off x="6359538" y="1570024"/>
            <a:ext cx="71279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143504" y="1214422"/>
            <a:ext cx="50006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6715140" y="1214422"/>
            <a:ext cx="50006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/>
          <p:cNvSpPr/>
          <p:nvPr/>
        </p:nvSpPr>
        <p:spPr>
          <a:xfrm>
            <a:off x="2000232" y="485776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>
            <a:off x="3357554" y="4714884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357554" y="571501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Овал 135"/>
          <p:cNvSpPr/>
          <p:nvPr/>
        </p:nvSpPr>
        <p:spPr>
          <a:xfrm>
            <a:off x="3500430" y="1428736"/>
            <a:ext cx="214314" cy="214314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 стрелкой 137"/>
          <p:cNvCxnSpPr>
            <a:endCxn id="139" idx="0"/>
          </p:cNvCxnSpPr>
          <p:nvPr/>
        </p:nvCxnSpPr>
        <p:spPr>
          <a:xfrm rot="5400000">
            <a:off x="2090325" y="3088875"/>
            <a:ext cx="2928958" cy="3572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429786" y="457121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3714744" y="4714884"/>
            <a:ext cx="192882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rot="5400000" flipH="1" flipV="1">
            <a:off x="4037010" y="3106734"/>
            <a:ext cx="321470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Овал 154"/>
          <p:cNvSpPr/>
          <p:nvPr/>
        </p:nvSpPr>
        <p:spPr>
          <a:xfrm>
            <a:off x="5501488" y="135650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6" name="Прямая со стрелкой 155"/>
          <p:cNvCxnSpPr>
            <a:endCxn id="155" idx="2"/>
          </p:cNvCxnSpPr>
          <p:nvPr/>
        </p:nvCxnSpPr>
        <p:spPr>
          <a:xfrm flipV="1">
            <a:off x="3644100" y="1463661"/>
            <a:ext cx="1857388" cy="158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flipV="1">
            <a:off x="1714480" y="6286520"/>
            <a:ext cx="5500726" cy="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5400000" flipH="1" flipV="1">
            <a:off x="1107258" y="3786189"/>
            <a:ext cx="20717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Овал 160"/>
          <p:cNvSpPr/>
          <p:nvPr/>
        </p:nvSpPr>
        <p:spPr>
          <a:xfrm>
            <a:off x="7143768" y="257174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3" name="Прямая со стрелкой 162"/>
          <p:cNvCxnSpPr/>
          <p:nvPr/>
        </p:nvCxnSpPr>
        <p:spPr>
          <a:xfrm>
            <a:off x="2214546" y="5000636"/>
            <a:ext cx="364333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rot="5400000" flipH="1" flipV="1">
            <a:off x="4787109" y="3928271"/>
            <a:ext cx="214313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Овал 167"/>
          <p:cNvSpPr/>
          <p:nvPr/>
        </p:nvSpPr>
        <p:spPr>
          <a:xfrm>
            <a:off x="1500166" y="621508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1500166" y="271462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 стрелкой 169"/>
          <p:cNvCxnSpPr/>
          <p:nvPr/>
        </p:nvCxnSpPr>
        <p:spPr>
          <a:xfrm>
            <a:off x="2143108" y="2714620"/>
            <a:ext cx="364333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>
            <a:endCxn id="168" idx="0"/>
          </p:cNvCxnSpPr>
          <p:nvPr/>
        </p:nvCxnSpPr>
        <p:spPr>
          <a:xfrm rot="16200000" flipH="1">
            <a:off x="-52817" y="4554942"/>
            <a:ext cx="3286148" cy="3413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V="1">
            <a:off x="1785918" y="2714620"/>
            <a:ext cx="5357850" cy="3572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Овал 161"/>
          <p:cNvSpPr/>
          <p:nvPr/>
        </p:nvSpPr>
        <p:spPr>
          <a:xfrm>
            <a:off x="2071670" y="2607463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5786446" y="2643182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7" name="Прямая со стрелкой 176"/>
          <p:cNvCxnSpPr/>
          <p:nvPr/>
        </p:nvCxnSpPr>
        <p:spPr>
          <a:xfrm rot="5400000" flipH="1" flipV="1">
            <a:off x="5465769" y="4535495"/>
            <a:ext cx="3500462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/>
          <p:cNvSpPr/>
          <p:nvPr/>
        </p:nvSpPr>
        <p:spPr>
          <a:xfrm>
            <a:off x="5715008" y="1214422"/>
            <a:ext cx="80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30000" dirty="0" smtClean="0"/>
              <a:t>‘’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182" name="Прямоугольник 181"/>
          <p:cNvSpPr/>
          <p:nvPr/>
        </p:nvSpPr>
        <p:spPr>
          <a:xfrm>
            <a:off x="3501224" y="1499380"/>
            <a:ext cx="80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(a')</a:t>
            </a:r>
            <a:endParaRPr lang="ru-RU" sz="2400" dirty="0"/>
          </a:p>
        </p:txBody>
      </p:sp>
      <p:sp>
        <p:nvSpPr>
          <p:cNvPr id="183" name="Прямоугольник 182"/>
          <p:cNvSpPr/>
          <p:nvPr/>
        </p:nvSpPr>
        <p:spPr>
          <a:xfrm>
            <a:off x="3644100" y="4285462"/>
            <a:ext cx="80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</a:t>
            </a:r>
            <a:endParaRPr lang="ru-RU" sz="2400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5715008" y="2285992"/>
            <a:ext cx="57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30000" dirty="0" smtClean="0"/>
              <a:t>‘’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7786710" y="2000240"/>
            <a:ext cx="57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1857356" y="2250273"/>
            <a:ext cx="57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30000" dirty="0" smtClean="0"/>
              <a:t>‘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714480" y="4464851"/>
            <a:ext cx="57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 </a:t>
            </a:r>
            <a:endParaRPr lang="ru-RU" sz="2400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1214414" y="2357430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30000" dirty="0" smtClean="0"/>
              <a:t>‘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6858016" y="2214554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30000" dirty="0" smtClean="0"/>
              <a:t>‘’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1214414" y="6143644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 </a:t>
            </a:r>
            <a:endParaRPr lang="ru-RU" sz="24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1714480" y="214290"/>
            <a:ext cx="650085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Задание к графической работе №4</a:t>
            </a:r>
            <a:endParaRPr lang="ru-RU" sz="28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43108" y="642918"/>
            <a:ext cx="497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выполнения задания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Управляющая кнопка: в начало 120">
            <a:hlinkClick r:id="rId2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39" grpId="0" animBg="1"/>
      <p:bldP spid="155" grpId="0" animBg="1"/>
      <p:bldP spid="161" grpId="0" animBg="1"/>
      <p:bldP spid="168" grpId="0" animBg="1"/>
      <p:bldP spid="169" grpId="0" animBg="1"/>
      <p:bldP spid="162" grpId="0" animBg="1"/>
      <p:bldP spid="167" grpId="0" animBg="1"/>
      <p:bldP spid="181" grpId="0"/>
      <p:bldP spid="182" grpId="0"/>
      <p:bldP spid="183" grpId="0"/>
      <p:bldP spid="184" grpId="0"/>
      <p:bldP spid="186" grpId="0"/>
      <p:bldP spid="187" grpId="0"/>
      <p:bldP spid="188" grpId="0"/>
      <p:bldP spid="189" grpId="0"/>
      <p:bldP spid="190" grpId="0"/>
      <p:bldP spid="1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357166"/>
            <a:ext cx="4071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Домашнее задание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714348" y="1714488"/>
            <a:ext cx="81439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§§ 10, 11, 12; стр. 59 – 80. </a:t>
            </a:r>
          </a:p>
          <a:p>
            <a:pPr algn="l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Выполнить графическую работу №4. </a:t>
            </a:r>
          </a:p>
          <a:p>
            <a:pPr algn="l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к графической работе: </a:t>
            </a:r>
          </a:p>
          <a:p>
            <a:pPr algn="l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построить аксонометрическую проекцию одной из деталей (рис.98). Нанести изображение точек А, В, С; 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наглядному изображению одной из деталей (рис.99) построить чертёж в необходимом количестве видов. Нанести и обозначить на всех видах точки А, В и 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Простые детали или детали, имеющие более сложную форму, представляют собой совокупность геометрических тел.  </a:t>
            </a:r>
          </a:p>
          <a:p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8" y="4143380"/>
            <a:ext cx="2764052" cy="2285992"/>
          </a:xfrm>
          <a:prstGeom prst="rect">
            <a:avLst/>
          </a:prstGeo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57364"/>
            <a:ext cx="3054945" cy="244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857364"/>
            <a:ext cx="2836399" cy="2441053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Анализ геометрической формы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000504"/>
            <a:ext cx="256247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в начало 9">
            <a:hlinkClick r:id="rId7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72121">
            <a:off x="632717" y="3228283"/>
            <a:ext cx="2729426" cy="29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429000"/>
            <a:ext cx="18351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428736"/>
            <a:ext cx="1854198" cy="21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00174"/>
            <a:ext cx="1584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1841969" cy="20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31"/>
          <a:stretch>
            <a:fillRect/>
          </a:stretch>
        </p:blipFill>
        <p:spPr bwMode="auto">
          <a:xfrm>
            <a:off x="6572265" y="3542171"/>
            <a:ext cx="2143140" cy="26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428728" y="4857760"/>
            <a:ext cx="15001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500430" y="4572008"/>
            <a:ext cx="13573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214942" y="2643182"/>
            <a:ext cx="12144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КОНУС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000892" y="2571744"/>
            <a:ext cx="1871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УСЕЧЁННЫЙ</a:t>
            </a:r>
            <a:r>
              <a:rPr lang="ru-RU" b="1" dirty="0">
                <a:solidFill>
                  <a:srgbClr val="F84E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КОНУС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14348" y="2643182"/>
            <a:ext cx="15716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000892" y="5072074"/>
            <a:ext cx="16430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Анализ геометрической формы предмета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2553" r="11538"/>
          <a:stretch>
            <a:fillRect/>
          </a:stretch>
        </p:blipFill>
        <p:spPr bwMode="auto">
          <a:xfrm>
            <a:off x="5286380" y="4286256"/>
            <a:ext cx="2143140" cy="2398259"/>
          </a:xfrm>
          <a:prstGeom prst="rect">
            <a:avLst/>
          </a:prstGeom>
          <a:noFill/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572132" y="5500702"/>
            <a:ext cx="1944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143116"/>
            <a:ext cx="2857520" cy="13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643174" y="2786058"/>
            <a:ext cx="15716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71435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Рассмотрим  основные геометрические тела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 учебнике они представлены на рис.72)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072074"/>
            <a:ext cx="3089281" cy="1511301"/>
          </a:xfrm>
          <a:prstGeom prst="rect">
            <a:avLst/>
          </a:prstGeom>
          <a:noFill/>
        </p:spPr>
      </p:pic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786050" y="5786454"/>
            <a:ext cx="13573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Управляющая кнопка: в начало 26">
            <a:hlinkClick r:id="rId11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70670" grpId="0"/>
      <p:bldP spid="70672" grpId="0"/>
      <p:bldP spid="70673" grpId="0"/>
      <p:bldP spid="70674" grpId="0"/>
      <p:bldP spid="17" grpId="0"/>
      <p:bldP spid="21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Анализ геометрической формы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85860"/>
            <a:ext cx="1584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285860"/>
            <a:ext cx="1854198" cy="21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285860"/>
            <a:ext cx="1841969" cy="20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214422"/>
            <a:ext cx="2000264" cy="19842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78579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Тела вращения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57187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Гранные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тела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2717" y="3857629"/>
            <a:ext cx="3367779" cy="2725746"/>
            <a:chOff x="632717" y="3228283"/>
            <a:chExt cx="4345673" cy="3355092"/>
          </a:xfrm>
        </p:grpSpPr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172121">
              <a:off x="632717" y="3228283"/>
              <a:ext cx="2729426" cy="297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3429000"/>
              <a:ext cx="1835150" cy="288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5072074"/>
              <a:ext cx="3089281" cy="1511301"/>
            </a:xfrm>
            <a:prstGeom prst="rect">
              <a:avLst/>
            </a:prstGeom>
            <a:noFill/>
          </p:spPr>
        </p:pic>
      </p:grp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31"/>
          <a:stretch>
            <a:fillRect/>
          </a:stretch>
        </p:blipFill>
        <p:spPr bwMode="auto">
          <a:xfrm>
            <a:off x="6572265" y="3542171"/>
            <a:ext cx="2143140" cy="26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2553" r="11538"/>
          <a:stretch>
            <a:fillRect/>
          </a:stretch>
        </p:blipFill>
        <p:spPr bwMode="auto">
          <a:xfrm>
            <a:off x="5286380" y="4286256"/>
            <a:ext cx="2143140" cy="2398259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Управляющая кнопка: в начало 16">
            <a:hlinkClick r:id="rId12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54" t="22461" r="3916" b="20898"/>
          <a:stretch>
            <a:fillRect/>
          </a:stretch>
        </p:blipFill>
        <p:spPr bwMode="auto">
          <a:xfrm>
            <a:off x="1785918" y="857232"/>
            <a:ext cx="6072230" cy="475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42926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Мысленное разделение предмета на составляющие его геометрические тела называют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геометрической формы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85786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Анализ геометрической формы предмета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500570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правильной четырёхугольной призмы - куба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928662" y="2000240"/>
            <a:ext cx="4000528" cy="3930678"/>
            <a:chOff x="928662" y="2000240"/>
            <a:chExt cx="4000528" cy="393067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28662" y="2000240"/>
              <a:ext cx="1428760" cy="1428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00430" y="2000240"/>
              <a:ext cx="1428760" cy="1428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8662" y="4500570"/>
              <a:ext cx="1428760" cy="1428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357422" y="200024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357422" y="342900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072464" y="3714752"/>
              <a:ext cx="57071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43704" y="3713958"/>
              <a:ext cx="57071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57422" y="450057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357422" y="5929330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2215340" y="2713826"/>
              <a:ext cx="1428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2215340" y="5214156"/>
              <a:ext cx="1428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928662" y="3929066"/>
              <a:ext cx="1428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28728" y="3429000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500298" y="2500306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516816" y="4984117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500430" y="3643314"/>
            <a:ext cx="3643338" cy="2928958"/>
            <a:chOff x="2857488" y="3714752"/>
            <a:chExt cx="3643338" cy="2928958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857488" y="3714752"/>
              <a:ext cx="3643338" cy="2928958"/>
              <a:chOff x="2857488" y="3714752"/>
              <a:chExt cx="3643338" cy="2928958"/>
            </a:xfrm>
          </p:grpSpPr>
          <p:pic>
            <p:nvPicPr>
              <p:cNvPr id="1638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43240" y="3714752"/>
                <a:ext cx="3155762" cy="2928958"/>
              </a:xfrm>
              <a:prstGeom prst="rect">
                <a:avLst/>
              </a:prstGeom>
              <a:noFill/>
            </p:spPr>
          </p:pic>
          <p:grpSp>
            <p:nvGrpSpPr>
              <p:cNvPr id="31" name="Группа 43"/>
              <p:cNvGrpSpPr/>
              <p:nvPr/>
            </p:nvGrpSpPr>
            <p:grpSpPr>
              <a:xfrm>
                <a:off x="2857488" y="3857628"/>
                <a:ext cx="3643338" cy="2714644"/>
                <a:chOff x="2357422" y="1928803"/>
                <a:chExt cx="4071966" cy="3214710"/>
              </a:xfrm>
            </p:grpSpPr>
            <p:grpSp>
              <p:nvGrpSpPr>
                <p:cNvPr id="32" name="Группа 24"/>
                <p:cNvGrpSpPr/>
                <p:nvPr/>
              </p:nvGrpSpPr>
              <p:grpSpPr>
                <a:xfrm>
                  <a:off x="2643174" y="4000505"/>
                  <a:ext cx="3571900" cy="1143008"/>
                  <a:chOff x="2428860" y="1714489"/>
                  <a:chExt cx="3571900" cy="1143008"/>
                </a:xfrm>
              </p:grpSpPr>
              <p:cxnSp>
                <p:nvCxnSpPr>
                  <p:cNvPr id="48" name="Прямая со стрелкой 47"/>
                  <p:cNvCxnSpPr/>
                  <p:nvPr/>
                </p:nvCxnSpPr>
                <p:spPr>
                  <a:xfrm flipV="1">
                    <a:off x="4214810" y="1714489"/>
                    <a:ext cx="1785950" cy="1143008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 стрелкой 48"/>
                  <p:cNvCxnSpPr/>
                  <p:nvPr/>
                </p:nvCxnSpPr>
                <p:spPr>
                  <a:xfrm rot="10800000">
                    <a:off x="2428860" y="1785927"/>
                    <a:ext cx="1785950" cy="1071570"/>
                  </a:xfrm>
                  <a:prstGeom prst="straightConnector1">
                    <a:avLst/>
                  </a:prstGeom>
                  <a:ln w="285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Группа 53"/>
                <p:cNvGrpSpPr/>
                <p:nvPr/>
              </p:nvGrpSpPr>
              <p:grpSpPr>
                <a:xfrm>
                  <a:off x="3071802" y="1928803"/>
                  <a:ext cx="2643206" cy="3214710"/>
                  <a:chOff x="3071802" y="1928803"/>
                  <a:chExt cx="2643206" cy="3214710"/>
                </a:xfrm>
              </p:grpSpPr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>
                    <a:off x="3071802" y="4357695"/>
                    <a:ext cx="1357322" cy="78581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 rot="10800000" flipV="1">
                    <a:off x="4429124" y="4357694"/>
                    <a:ext cx="1285884" cy="785817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>
                    <a:off x="4214810" y="3500438"/>
                    <a:ext cx="1500198" cy="8572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 rot="10800000" flipV="1">
                    <a:off x="3076004" y="3536158"/>
                    <a:ext cx="1500199" cy="8572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 rot="5400000">
                    <a:off x="4892677" y="3536158"/>
                    <a:ext cx="1643868" cy="794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 rot="5400000">
                    <a:off x="2215340" y="3499645"/>
                    <a:ext cx="1714512" cy="158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10800000" flipV="1">
                    <a:off x="4433326" y="2714621"/>
                    <a:ext cx="1281682" cy="736939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>
                    <a:off x="3071802" y="2643183"/>
                    <a:ext cx="1357322" cy="78581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>
                    <a:off x="4357686" y="1928803"/>
                    <a:ext cx="1357322" cy="78581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10800000" flipV="1">
                    <a:off x="3071802" y="1928803"/>
                    <a:ext cx="1357322" cy="714380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Прямая соединительная линия 42"/>
                  <p:cNvCxnSpPr/>
                  <p:nvPr/>
                </p:nvCxnSpPr>
                <p:spPr>
                  <a:xfrm rot="5400000">
                    <a:off x="3536943" y="4249744"/>
                    <a:ext cx="1785950" cy="1588"/>
                  </a:xfrm>
                  <a:prstGeom prst="line">
                    <a:avLst/>
                  </a:prstGeom>
                  <a:ln w="571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6072198" y="4143381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00562" y="2357431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ru-RU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57422" y="4214819"/>
                  <a:ext cx="3571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3629729" y="5442841"/>
              <a:ext cx="2171715" cy="142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988238" y="1857364"/>
            <a:ext cx="3155762" cy="2928958"/>
          </a:xfrm>
          <a:prstGeom prst="rect">
            <a:avLst/>
          </a:prstGeom>
          <a:noFill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57200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Управляющая кнопка: в начало 50">
            <a:hlinkClick r:id="rId4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14348" y="214290"/>
            <a:ext cx="81439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Чертежи и проекции геометрических тел</a:t>
            </a:r>
            <a:endParaRPr kumimoji="0" lang="ru-RU" sz="3200" b="1" i="0" u="none" strike="noStrike" kern="10" cap="none" spc="0" normalizeH="0" baseline="0" noProof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Проецирование четырёхугольной призмы - параллелепипеда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 flipH="1">
            <a:off x="6643702" y="1500174"/>
            <a:ext cx="2214578" cy="3071834"/>
          </a:xfrm>
          <a:prstGeom prst="cube">
            <a:avLst>
              <a:gd name="adj" fmla="val 30193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500166" y="3238499"/>
            <a:ext cx="5500726" cy="3190897"/>
            <a:chOff x="2714612" y="1000108"/>
            <a:chExt cx="5500726" cy="3286148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6286512" y="3071810"/>
              <a:ext cx="1928826" cy="10715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10800000">
              <a:off x="5143504" y="3500438"/>
              <a:ext cx="1143008" cy="64294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786710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4612" y="2079142"/>
              <a:ext cx="357190" cy="41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72066" y="371475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Куб 48"/>
            <p:cNvSpPr/>
            <p:nvPr/>
          </p:nvSpPr>
          <p:spPr>
            <a:xfrm flipH="1">
              <a:off x="5500694" y="1214422"/>
              <a:ext cx="2214578" cy="3071834"/>
            </a:xfrm>
            <a:prstGeom prst="cube">
              <a:avLst>
                <a:gd name="adj" fmla="val 30905"/>
              </a:avLst>
            </a:prstGeom>
            <a:solidFill>
              <a:schemeClr val="bg1">
                <a:lumMod val="85000"/>
              </a:schemeClr>
            </a:solidFill>
            <a:ln w="57150">
              <a:solidFill>
                <a:srgbClr val="C0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 rot="5400000" flipH="1" flipV="1">
              <a:off x="4714876" y="2643182"/>
              <a:ext cx="3143272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786446" y="1000108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28662" y="1928802"/>
            <a:ext cx="2928958" cy="3716364"/>
            <a:chOff x="928662" y="1928802"/>
            <a:chExt cx="2928958" cy="371636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28662" y="1928802"/>
              <a:ext cx="1500198" cy="2286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57554" y="1928802"/>
              <a:ext cx="500066" cy="2286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28662" y="5143512"/>
              <a:ext cx="1500198" cy="5000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428860" y="1928802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428860" y="5143512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428860" y="4214818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428860" y="5643578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2143902" y="4499776"/>
              <a:ext cx="57071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643704" y="4499776"/>
              <a:ext cx="57071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1785918" y="3071810"/>
              <a:ext cx="228601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rot="5400000">
              <a:off x="2679687" y="5393545"/>
              <a:ext cx="49927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928662" y="4643446"/>
              <a:ext cx="150019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16200000">
              <a:off x="2516817" y="2769539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2516816" y="5126993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32715" r="73131" b="45550"/>
          <a:stretch>
            <a:fillRect/>
          </a:stretch>
        </p:blipFill>
        <p:spPr bwMode="auto">
          <a:xfrm>
            <a:off x="0" y="464344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Управляющая кнопка: в начало 29">
            <a:hlinkClick r:id="rId3" action="ppaction://hlinksldjump" highlightClick="1"/>
          </p:cNvPr>
          <p:cNvSpPr/>
          <p:nvPr/>
        </p:nvSpPr>
        <p:spPr>
          <a:xfrm>
            <a:off x="0" y="6429396"/>
            <a:ext cx="642910" cy="428604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990</Words>
  <Application>Microsoft Office PowerPoint</Application>
  <PresentationFormat>Экран (4:3)</PresentationFormat>
  <Paragraphs>264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Анализ геометрической формы предмета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УчительИКТ</cp:lastModifiedBy>
  <cp:revision>216</cp:revision>
  <dcterms:created xsi:type="dcterms:W3CDTF">2016-02-23T07:38:13Z</dcterms:created>
  <dcterms:modified xsi:type="dcterms:W3CDTF">2016-02-29T11:12:47Z</dcterms:modified>
</cp:coreProperties>
</file>