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87" r:id="rId2"/>
    <p:sldId id="291" r:id="rId3"/>
    <p:sldId id="294" r:id="rId4"/>
    <p:sldId id="299" r:id="rId5"/>
    <p:sldId id="301" r:id="rId6"/>
    <p:sldId id="302" r:id="rId7"/>
    <p:sldId id="303" r:id="rId8"/>
    <p:sldId id="304" r:id="rId9"/>
    <p:sldId id="306" r:id="rId10"/>
    <p:sldId id="305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585532"/>
    <a:srgbClr val="993300"/>
    <a:srgbClr val="003366"/>
    <a:srgbClr val="CCECFF"/>
    <a:srgbClr val="CC0000"/>
    <a:srgbClr val="CC33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51" autoAdjust="0"/>
    <p:restoredTop sz="94016" autoAdjust="0"/>
  </p:normalViewPr>
  <p:slideViewPr>
    <p:cSldViewPr snapToGrid="0">
      <p:cViewPr>
        <p:scale>
          <a:sx n="66" d="100"/>
          <a:sy n="66" d="100"/>
        </p:scale>
        <p:origin x="730" y="-1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ECF9F6-668B-430A-9E9D-42CE587B8628}" type="datetimeFigureOut">
              <a:rPr lang="ru-RU"/>
              <a:pPr>
                <a:defRPr/>
              </a:pPr>
              <a:t>27.02.2016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E2B7BA4-B878-46F6-94A9-E4F22614D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74614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82563" y="182563"/>
            <a:ext cx="8778875" cy="6492875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" name="Straight Connector 7"/>
          <p:cNvCxnSpPr/>
          <p:nvPr/>
        </p:nvCxnSpPr>
        <p:spPr>
          <a:xfrm>
            <a:off x="1484313" y="3733800"/>
            <a:ext cx="61722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B35766-C1ED-40AE-957B-BD37BCEAE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A6448-2C53-4C5B-981A-4E7BDC5118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D2428-FBEB-43C9-9758-67B15D69B1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84AD8-D38D-42EE-911B-BABA9C24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485900" y="4021138"/>
            <a:ext cx="6172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56B2-60D6-42E4-8D2F-CC6B9B628F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9BA3-8ACE-4EE3-9D7C-63A8A61081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03CC9-F52F-41A6-885F-1767A9713F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3BF26-1AE9-431E-9FA2-B8A316FFD0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1C5E-8CA9-497B-971E-B50B7B9C6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9FB05-BEC5-4E27-8EB6-A6F76DD052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rtlCol="0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A2C4C-C3F8-4244-97AE-8E5912558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563" y="182563"/>
            <a:ext cx="8778875" cy="649287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857250" y="609600"/>
            <a:ext cx="740727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57250" y="2057400"/>
            <a:ext cx="74041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50" y="6224588"/>
            <a:ext cx="1746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2275" y="6224588"/>
            <a:ext cx="3538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700" y="6224588"/>
            <a:ext cx="12795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B1D86C8-C26C-4EB0-B1CF-A45DB475F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895" r:id="rId2"/>
    <p:sldLayoutId id="214748390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orbel" panose="020B0503020204020204" pitchFamily="34" charset="0"/>
        </a:defRPr>
      </a:lvl9pPr>
    </p:titleStyle>
    <p:bodyStyle>
      <a:lvl1pPr marL="171450" indent="-136525" algn="l" defTabSz="6858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7688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063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19163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8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audio" Target="file:///C:\Users\vv\Desktop\2015-2016%201%20&#1089;&#1077;&#1085;&#1090;&#1103;&#1073;&#1088;&#1103;\z1_&#1040;&#1085;&#1090;&#1086;&#1085;&#1086;&#1074;.wma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17.png"/><Relationship Id="rId5" Type="http://schemas.openxmlformats.org/officeDocument/2006/relationships/image" Target="../media/image3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2.jpe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png"/><Relationship Id="rId1" Type="http://schemas.openxmlformats.org/officeDocument/2006/relationships/audio" Target="file:///C:\Users\vv\Desktop\2015-2016%201%20&#1089;&#1077;&#1085;&#1090;&#1103;&#1073;&#1088;&#1103;\z2_&#1057;&#1090;&#1088;&#1086;&#1080;&#1083;&#1086;&#1074;&#1072;.wma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29.png"/><Relationship Id="rId5" Type="http://schemas.openxmlformats.org/officeDocument/2006/relationships/image" Target="../media/image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.jpeg"/><Relationship Id="rId9" Type="http://schemas.openxmlformats.org/officeDocument/2006/relationships/image" Target="../media/image27.jpeg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12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vv\Desktop\2015-2016%201%20&#1089;&#1077;&#1085;&#1090;&#1103;&#1073;&#1088;&#1103;\z3_&#1048;&#1074;&#1072;&#1085;&#1086;&#1074;.wma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37.pn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10" Type="http://schemas.openxmlformats.org/officeDocument/2006/relationships/image" Target="../media/image36.png"/><Relationship Id="rId4" Type="http://schemas.openxmlformats.org/officeDocument/2006/relationships/image" Target="../media/image2.jpe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png"/><Relationship Id="rId1" Type="http://schemas.openxmlformats.org/officeDocument/2006/relationships/audio" Target="file:///C:\Users\vv\Desktop\2015-2016%201%20&#1089;&#1077;&#1085;&#1090;&#1103;&#1073;&#1088;&#1103;\z4_&#1048;&#1083;&#1083;&#1072;&#1088;&#1080;&#1086;&#1085;&#1086;&#1074;.wma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44.png"/><Relationship Id="rId5" Type="http://schemas.openxmlformats.org/officeDocument/2006/relationships/image" Target="../media/image3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2.jpe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7.png"/><Relationship Id="rId1" Type="http://schemas.openxmlformats.org/officeDocument/2006/relationships/audio" Target="file:///C:\Users\vv\Desktop\2015-2016%201%20&#1089;&#1077;&#1085;&#1090;&#1103;&#1073;&#1088;&#1103;\z5_&#1050;&#1086;&#1088;&#1095;&#1072;&#1075;&#1080;&#1085;&#1072;.wma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52.png"/><Relationship Id="rId5" Type="http://schemas.openxmlformats.org/officeDocument/2006/relationships/image" Target="../media/image3.png"/><Relationship Id="rId15" Type="http://schemas.openxmlformats.org/officeDocument/2006/relationships/image" Target="../media/image56.png"/><Relationship Id="rId10" Type="http://schemas.openxmlformats.org/officeDocument/2006/relationships/image" Target="../media/image51.jpeg"/><Relationship Id="rId4" Type="http://schemas.openxmlformats.org/officeDocument/2006/relationships/image" Target="../media/image2.jpe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6.png"/><Relationship Id="rId20" Type="http://schemas.openxmlformats.org/officeDocument/2006/relationships/image" Target="../media/image12.png"/><Relationship Id="rId1" Type="http://schemas.openxmlformats.org/officeDocument/2006/relationships/audio" Target="file:///C:\Users\vv\Desktop\2015-2016%201%20&#1089;&#1077;&#1085;&#1090;&#1103;&#1073;&#1088;&#1103;\z6_&#1062;&#1080;&#1087;&#1086;&#1090;&#1072;&#1085;.wma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61.png"/><Relationship Id="rId5" Type="http://schemas.openxmlformats.org/officeDocument/2006/relationships/image" Target="../media/image3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19" Type="http://schemas.openxmlformats.org/officeDocument/2006/relationships/image" Target="../media/image69.png"/><Relationship Id="rId4" Type="http://schemas.openxmlformats.org/officeDocument/2006/relationships/image" Target="../media/image2.jpe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3" Type="http://schemas.openxmlformats.org/officeDocument/2006/relationships/image" Target="../media/image2.jpeg"/><Relationship Id="rId21" Type="http://schemas.openxmlformats.org/officeDocument/2006/relationships/image" Target="../media/image85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" Type="http://schemas.openxmlformats.org/officeDocument/2006/relationships/image" Target="../media/image1.png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4.png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19" Type="http://schemas.openxmlformats.org/officeDocument/2006/relationships/image" Target="../media/image83.png"/><Relationship Id="rId4" Type="http://schemas.openxmlformats.org/officeDocument/2006/relationships/image" Target="../media/image3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Relationship Id="rId2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63"/>
          <p:cNvSpPr>
            <a:spLocks noChangeArrowheads="1"/>
          </p:cNvSpPr>
          <p:nvPr/>
        </p:nvSpPr>
        <p:spPr bwMode="auto">
          <a:xfrm>
            <a:off x="0" y="5472113"/>
            <a:ext cx="4605338" cy="739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033" name="AutoShape 3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34" name="AutoShape 4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35" name="AutoShape 5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36" name="AutoShape 6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55" name="AutoShape 37"/>
          <p:cNvSpPr>
            <a:spLocks noChangeArrowheads="1"/>
          </p:cNvSpPr>
          <p:nvPr/>
        </p:nvSpPr>
        <p:spPr bwMode="auto">
          <a:xfrm>
            <a:off x="400050" y="285750"/>
            <a:ext cx="4038600" cy="6143625"/>
          </a:xfrm>
          <a:prstGeom prst="ellipse">
            <a:avLst/>
          </a:prstGeom>
          <a:noFill/>
          <a:ln w="3175">
            <a:solidFill>
              <a:schemeClr val="accent5">
                <a:lumMod val="50000"/>
                <a:alpha val="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72" name="AutoShape 28" descr="к"/>
          <p:cNvSpPr>
            <a:spLocks noChangeArrowheads="1"/>
          </p:cNvSpPr>
          <p:nvPr/>
        </p:nvSpPr>
        <p:spPr bwMode="auto">
          <a:xfrm>
            <a:off x="4562475" y="241300"/>
            <a:ext cx="4441825" cy="643890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grpSp>
        <p:nvGrpSpPr>
          <p:cNvPr id="75" name="Группа 74"/>
          <p:cNvGrpSpPr/>
          <p:nvPr/>
        </p:nvGrpSpPr>
        <p:grpSpPr>
          <a:xfrm>
            <a:off x="4561200" y="241200"/>
            <a:ext cx="4421188" cy="6364288"/>
            <a:chOff x="4561200" y="241200"/>
            <a:chExt cx="4421188" cy="6364288"/>
          </a:xfrm>
        </p:grpSpPr>
        <p:sp>
          <p:nvSpPr>
            <p:cNvPr id="1040" name="AutoShape 53" descr="к"/>
            <p:cNvSpPr>
              <a:spLocks noChangeArrowheads="1"/>
            </p:cNvSpPr>
            <p:nvPr/>
          </p:nvSpPr>
          <p:spPr bwMode="auto">
            <a:xfrm>
              <a:off x="4561200" y="241200"/>
              <a:ext cx="4421188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ru-RU" altLang="ru-RU"/>
            </a:p>
          </p:txBody>
        </p:sp>
        <p:pic>
          <p:nvPicPr>
            <p:cNvPr id="56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06750" y="2663373"/>
              <a:ext cx="2845478" cy="8812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7" name="Picture 2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34950" y="1357102"/>
              <a:ext cx="3095805" cy="145404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8" name="Picture 6" descr="http://divoclass.ru/images/uchitel/uch14_zajtseva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435425" y="1353835"/>
              <a:ext cx="1450030" cy="21822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30524" y="3277872"/>
              <a:ext cx="2643206" cy="19455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0" name="Picture 1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162404" y="3281075"/>
              <a:ext cx="1296706" cy="19303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1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5544713" y="541482"/>
              <a:ext cx="2700337" cy="676275"/>
            </a:xfrm>
            <a:prstGeom prst="rect">
              <a:avLst/>
            </a:prstGeom>
            <a:noFill/>
          </p:spPr>
          <p:txBody>
            <a:bodyPr wrap="none" fromWordArt="1">
              <a:prstTxWarp prst="textWave1">
                <a:avLst>
                  <a:gd name="adj1" fmla="val 11549"/>
                  <a:gd name="adj2" fmla="val 0"/>
                </a:avLst>
              </a:prstTxWarp>
            </a:bodyPr>
            <a:lstStyle/>
            <a:p>
              <a:pPr algn="dist">
                <a:defRPr/>
              </a:pPr>
              <a:r>
                <a:rPr lang="ru-RU" sz="3200" b="1" kern="10" spc="64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prstShdw prst="shdw17" dist="17961" dir="2700000">
                      <a:srgbClr val="000000"/>
                    </a:prst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Авторы</a:t>
              </a:r>
            </a:p>
          </p:txBody>
        </p:sp>
        <p:sp>
          <p:nvSpPr>
            <p:cNvPr id="62" name="Rectangle 48"/>
            <p:cNvSpPr>
              <a:spLocks noChangeArrowheads="1"/>
            </p:cNvSpPr>
            <p:nvPr/>
          </p:nvSpPr>
          <p:spPr bwMode="auto">
            <a:xfrm>
              <a:off x="4997026" y="5392425"/>
              <a:ext cx="3757613" cy="928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ru-RU" altLang="ru-RU" sz="1400" i="1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Веприкова Римма </a:t>
              </a:r>
              <a:r>
                <a:rPr lang="ru-RU" altLang="ru-RU" sz="1400" i="1" dirty="0" err="1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Хабибулаевна</a:t>
              </a:r>
              <a:r>
                <a:rPr lang="ru-RU" altLang="ru-RU" sz="1400" i="1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 – учитель математики,</a:t>
              </a:r>
            </a:p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ru-RU" altLang="ru-RU" sz="1400" i="1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Зайцева Вера Васильевна – </a:t>
              </a:r>
            </a:p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ru-RU" altLang="ru-RU" sz="1400" i="1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учитель информатики</a:t>
              </a:r>
            </a:p>
          </p:txBody>
        </p:sp>
        <p:sp>
          <p:nvSpPr>
            <p:cNvPr id="74" name="AutoShape 37"/>
            <p:cNvSpPr>
              <a:spLocks noChangeArrowheads="1"/>
            </p:cNvSpPr>
            <p:nvPr/>
          </p:nvSpPr>
          <p:spPr bwMode="auto">
            <a:xfrm>
              <a:off x="5176837" y="1085850"/>
              <a:ext cx="3690937" cy="430530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564063" y="230188"/>
            <a:ext cx="4421187" cy="6316662"/>
            <a:chOff x="4564063" y="230188"/>
            <a:chExt cx="4421187" cy="6316662"/>
          </a:xfrm>
        </p:grpSpPr>
        <p:sp>
          <p:nvSpPr>
            <p:cNvPr id="76" name="AutoShape 44"/>
            <p:cNvSpPr>
              <a:spLocks noChangeArrowheads="1"/>
            </p:cNvSpPr>
            <p:nvPr/>
          </p:nvSpPr>
          <p:spPr bwMode="auto">
            <a:xfrm>
              <a:off x="4564063" y="230188"/>
              <a:ext cx="4352106" cy="631666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11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ru-RU" altLang="ru-RU" sz="1800" smtClean="0"/>
            </a:p>
          </p:txBody>
        </p:sp>
        <p:pic>
          <p:nvPicPr>
            <p:cNvPr id="77" name="Picture 45" descr="84-3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86916">
              <a:off x="5254873" y="238021"/>
              <a:ext cx="3730377" cy="624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 bwMode="auto">
            <a:xfrm>
              <a:off x="5438775" y="1771650"/>
              <a:ext cx="3276600" cy="44005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B0AD2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 </a:t>
              </a:r>
            </a:p>
            <a:p>
              <a:pPr algn="ctr">
                <a:defRPr/>
              </a:pPr>
              <a:r>
                <a:rPr lang="ru-RU" sz="2200" b="1" i="1" dirty="0">
                  <a:solidFill>
                    <a:srgbClr val="B0AD2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Построение графиков функций, содержащих знак модуля</a:t>
              </a:r>
            </a:p>
            <a:p>
              <a:pPr algn="ctr">
                <a:defRPr/>
              </a:pPr>
              <a:endParaRPr lang="ru-RU" sz="32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endParaRPr lang="ru-RU" sz="14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endParaRPr lang="ru-RU" sz="14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endParaRPr lang="ru-RU" sz="14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endParaRPr lang="ru-RU" sz="14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endParaRPr lang="ru-RU" sz="14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ru-RU" sz="1400" b="1" i="1" dirty="0">
                  <a:solidFill>
                    <a:srgbClr val="B0AD2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Из серии </a:t>
              </a:r>
            </a:p>
            <a:p>
              <a:pPr algn="ctr">
                <a:defRPr/>
              </a:pPr>
              <a:r>
                <a:rPr lang="ru-RU" sz="1400" b="1" i="1" dirty="0">
                  <a:solidFill>
                    <a:srgbClr val="B0AD2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«Подготовка к ОГЭ и ЕГЭ»</a:t>
              </a:r>
            </a:p>
            <a:p>
              <a:pPr algn="ctr">
                <a:defRPr/>
              </a:pPr>
              <a:r>
                <a:rPr lang="ru-RU" sz="2000" b="1" i="1" dirty="0">
                  <a:solidFill>
                    <a:srgbClr val="B0AD2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Книга 1 </a:t>
              </a:r>
              <a:endParaRPr lang="en-US" sz="2000" b="1" i="1" dirty="0">
                <a:solidFill>
                  <a:srgbClr val="B0A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ru-RU" sz="2000" b="1" i="1" dirty="0">
                  <a:solidFill>
                    <a:srgbClr val="B0AD2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Том 2</a:t>
              </a:r>
            </a:p>
          </p:txBody>
        </p:sp>
      </p:grpSp>
      <p:sp>
        <p:nvSpPr>
          <p:cNvPr id="85" name="AutoShape 8"/>
          <p:cNvSpPr>
            <a:spLocks noChangeArrowheads="1"/>
          </p:cNvSpPr>
          <p:nvPr/>
        </p:nvSpPr>
        <p:spPr bwMode="auto">
          <a:xfrm flipH="1">
            <a:off x="122400" y="278250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grpSp>
        <p:nvGrpSpPr>
          <p:cNvPr id="11" name="Группа 36"/>
          <p:cNvGrpSpPr>
            <a:grpSpLocks/>
          </p:cNvGrpSpPr>
          <p:nvPr/>
        </p:nvGrpSpPr>
        <p:grpSpPr bwMode="auto">
          <a:xfrm>
            <a:off x="160338" y="311925"/>
            <a:ext cx="4344987" cy="6340475"/>
            <a:chOff x="180000" y="302400"/>
            <a:chExt cx="4344987" cy="6340475"/>
          </a:xfrm>
        </p:grpSpPr>
        <p:sp>
          <p:nvSpPr>
            <p:cNvPr id="34" name="AutoShape 10"/>
            <p:cNvSpPr>
              <a:spLocks noChangeArrowheads="1"/>
            </p:cNvSpPr>
            <p:nvPr/>
          </p:nvSpPr>
          <p:spPr bwMode="auto">
            <a:xfrm flipH="1">
              <a:off x="180000" y="302400"/>
              <a:ext cx="4344987" cy="6340475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Rectangle 39"/>
            <p:cNvSpPr>
              <a:spLocks noChangeArrowheads="1"/>
            </p:cNvSpPr>
            <p:nvPr/>
          </p:nvSpPr>
          <p:spPr bwMode="auto">
            <a:xfrm>
              <a:off x="295887" y="686575"/>
              <a:ext cx="3829050" cy="83026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Times New Roman" pitchFamily="18" charset="0"/>
                  <a:cs typeface="Arial" pitchFamily="34" charset="0"/>
                </a:rPr>
                <a:t>Тема: «Построение графиков функций, содержащих знак модуля»</a:t>
              </a:r>
            </a:p>
          </p:txBody>
        </p:sp>
      </p:grpSp>
      <p:pic>
        <p:nvPicPr>
          <p:cNvPr id="82953" name="Picture 9" descr="скрепки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4" presetClass="exit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0249" name="AutoShape 4" descr="новая клетка"/>
          <p:cNvSpPr>
            <a:spLocks noChangeArrowheads="1"/>
          </p:cNvSpPr>
          <p:nvPr/>
        </p:nvSpPr>
        <p:spPr bwMode="auto">
          <a:xfrm flipH="1">
            <a:off x="168275" y="303213"/>
            <a:ext cx="4344988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0" name="AutoShape 5" descr="новая клетка"/>
          <p:cNvSpPr>
            <a:spLocks noChangeArrowheads="1"/>
          </p:cNvSpPr>
          <p:nvPr/>
        </p:nvSpPr>
        <p:spPr bwMode="auto">
          <a:xfrm flipH="1">
            <a:off x="200025" y="312738"/>
            <a:ext cx="4333875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1" name="AutoShape 6" descr="новая клетка"/>
          <p:cNvSpPr>
            <a:spLocks noChangeArrowheads="1"/>
          </p:cNvSpPr>
          <p:nvPr/>
        </p:nvSpPr>
        <p:spPr bwMode="auto">
          <a:xfrm flipH="1">
            <a:off x="231775" y="312738"/>
            <a:ext cx="4260850" cy="62976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2" name="AutoShape 7" descr="новая клетка"/>
          <p:cNvSpPr>
            <a:spLocks noChangeArrowheads="1"/>
          </p:cNvSpPr>
          <p:nvPr/>
        </p:nvSpPr>
        <p:spPr bwMode="auto">
          <a:xfrm flipH="1">
            <a:off x="263525" y="314325"/>
            <a:ext cx="4229100" cy="625633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3" name="AutoShape 8" descr="новая клетка"/>
          <p:cNvSpPr>
            <a:spLocks noChangeArrowheads="1"/>
          </p:cNvSpPr>
          <p:nvPr/>
        </p:nvSpPr>
        <p:spPr bwMode="auto">
          <a:xfrm flipH="1">
            <a:off x="241300" y="314325"/>
            <a:ext cx="4271963" cy="62245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4" name="AutoShape 9" descr="новая клетка"/>
          <p:cNvSpPr>
            <a:spLocks noChangeArrowheads="1"/>
          </p:cNvSpPr>
          <p:nvPr/>
        </p:nvSpPr>
        <p:spPr bwMode="auto">
          <a:xfrm flipH="1">
            <a:off x="284163" y="328613"/>
            <a:ext cx="4249737" cy="6181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5" name="AutoShape 10" descr="новая клетка"/>
          <p:cNvSpPr>
            <a:spLocks noChangeArrowheads="1"/>
          </p:cNvSpPr>
          <p:nvPr/>
        </p:nvSpPr>
        <p:spPr bwMode="auto">
          <a:xfrm flipH="1">
            <a:off x="325438" y="346075"/>
            <a:ext cx="4208462" cy="6149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6" name="AutoShape 11"/>
          <p:cNvSpPr>
            <a:spLocks noChangeArrowheads="1"/>
          </p:cNvSpPr>
          <p:nvPr/>
        </p:nvSpPr>
        <p:spPr bwMode="auto">
          <a:xfrm flipH="1">
            <a:off x="312738" y="346075"/>
            <a:ext cx="4194175" cy="6118225"/>
          </a:xfrm>
          <a:prstGeom prst="wave">
            <a:avLst>
              <a:gd name="adj1" fmla="val 2685"/>
              <a:gd name="adj2" fmla="val 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7" name="AutoShape 12"/>
          <p:cNvSpPr>
            <a:spLocks noChangeArrowheads="1"/>
          </p:cNvSpPr>
          <p:nvPr/>
        </p:nvSpPr>
        <p:spPr bwMode="auto">
          <a:xfrm flipH="1">
            <a:off x="355600" y="369888"/>
            <a:ext cx="4164013" cy="6097587"/>
          </a:xfrm>
          <a:prstGeom prst="wave">
            <a:avLst>
              <a:gd name="adj1" fmla="val 2685"/>
              <a:gd name="adj2" fmla="val 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8" name="AutoShape 13"/>
          <p:cNvSpPr>
            <a:spLocks noChangeArrowheads="1"/>
          </p:cNvSpPr>
          <p:nvPr/>
        </p:nvSpPr>
        <p:spPr bwMode="auto">
          <a:xfrm flipH="1">
            <a:off x="352425" y="341313"/>
            <a:ext cx="4164013" cy="6097587"/>
          </a:xfrm>
          <a:prstGeom prst="wave">
            <a:avLst>
              <a:gd name="adj1" fmla="val 2685"/>
              <a:gd name="adj2" fmla="val 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59" name="AutoShape 14"/>
          <p:cNvSpPr>
            <a:spLocks noChangeArrowheads="1"/>
          </p:cNvSpPr>
          <p:nvPr/>
        </p:nvSpPr>
        <p:spPr bwMode="auto">
          <a:xfrm flipH="1">
            <a:off x="354013" y="338138"/>
            <a:ext cx="4164012" cy="6097587"/>
          </a:xfrm>
          <a:prstGeom prst="wave">
            <a:avLst>
              <a:gd name="adj1" fmla="val 2685"/>
              <a:gd name="adj2" fmla="val 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66" name="AutoShape 31" descr="к"/>
          <p:cNvSpPr>
            <a:spLocks noChangeArrowheads="1"/>
          </p:cNvSpPr>
          <p:nvPr/>
        </p:nvSpPr>
        <p:spPr bwMode="auto">
          <a:xfrm flipH="1">
            <a:off x="212725" y="341313"/>
            <a:ext cx="4292600" cy="6240462"/>
          </a:xfrm>
          <a:prstGeom prst="wave">
            <a:avLst>
              <a:gd name="adj1" fmla="val 2685"/>
              <a:gd name="adj2" fmla="val 0"/>
            </a:avLst>
          </a:prstGeom>
          <a:blipFill dpi="0" rotWithShape="0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323851" y="561974"/>
            <a:ext cx="3790949" cy="5748359"/>
            <a:chOff x="3303707" y="264894"/>
            <a:chExt cx="4429156" cy="6286544"/>
          </a:xfrm>
        </p:grpSpPr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0" y="857232"/>
              <a:ext cx="4038608" cy="5034975"/>
            </a:xfrm>
            <a:prstGeom prst="round2DiagRect">
              <a:avLst>
                <a:gd name="adj1" fmla="val 0"/>
                <a:gd name="adj2" fmla="val 25059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2" name="AutoShape 37"/>
            <p:cNvSpPr>
              <a:spLocks noChangeArrowheads="1"/>
            </p:cNvSpPr>
            <p:nvPr/>
          </p:nvSpPr>
          <p:spPr bwMode="auto">
            <a:xfrm flipH="1">
              <a:off x="3303707" y="264894"/>
              <a:ext cx="4429156" cy="6286544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214314" y="-47625"/>
            <a:ext cx="4265613" cy="9255126"/>
            <a:chOff x="111" y="-1938"/>
            <a:chExt cx="2687" cy="5830"/>
          </a:xfrm>
        </p:grpSpPr>
        <p:pic>
          <p:nvPicPr>
            <p:cNvPr id="5138" name="Picture 28" descr="Обложка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115" y="-1938"/>
              <a:ext cx="2683" cy="4427"/>
            </a:xfrm>
            <a:prstGeom prst="rect">
              <a:avLst/>
            </a:prstGeom>
            <a:noFill/>
            <a:ln>
              <a:noFill/>
            </a:ln>
            <a:extLst/>
          </p:spPr>
        </p:pic>
        <p:sp>
          <p:nvSpPr>
            <p:cNvPr id="10265" name="Rectangle 29"/>
            <p:cNvSpPr>
              <a:spLocks noChangeArrowheads="1"/>
            </p:cNvSpPr>
            <p:nvPr/>
          </p:nvSpPr>
          <p:spPr bwMode="auto">
            <a:xfrm rot="-128195">
              <a:off x="111" y="3357"/>
              <a:ext cx="2423" cy="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2700" dir="5400000" algn="ctr" rotWithShape="0">
                <a:srgbClr val="DDDDDD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lnSpc>
                  <a:spcPct val="80000"/>
                </a:lnSpc>
                <a:defRPr/>
              </a:pPr>
              <a:endParaRPr lang="ru-RU" altLang="ru-RU" sz="2400" b="1">
                <a:solidFill>
                  <a:schemeClr val="tx2"/>
                </a:solidFill>
                <a:latin typeface="Courier New" pitchFamily="49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353050" y="3200400"/>
            <a:ext cx="2578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pic>
        <p:nvPicPr>
          <p:cNvPr id="36" name="Picture 26" descr="скрепки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6150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6151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6152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6153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2064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3" name="AutoShape 10"/>
          <p:cNvSpPr>
            <a:spLocks noChangeArrowheads="1"/>
          </p:cNvSpPr>
          <p:nvPr/>
        </p:nvSpPr>
        <p:spPr bwMode="auto">
          <a:xfrm flipH="1">
            <a:off x="180000" y="302400"/>
            <a:ext cx="4344987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295275" y="676275"/>
            <a:ext cx="3829050" cy="830263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itchFamily="18" charset="0"/>
                <a:cs typeface="Arial" pitchFamily="34" charset="0"/>
              </a:rPr>
              <a:t>Тема: «Построение графиков функций, содержащих знак модуля»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304800" y="1514475"/>
            <a:ext cx="3819525" cy="49403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1400" b="1" i="1" dirty="0">
                <a:solidFill>
                  <a:srgbClr val="535C13"/>
                </a:solidFill>
                <a:latin typeface="Calibri" pitchFamily="34" charset="0"/>
                <a:cs typeface="Times New Roman" pitchFamily="18" charset="0"/>
              </a:rPr>
              <a:t>Понятие модуля является одной из важнейших характеристик числа в области действительных чисел, широко применяется в различных разделах школьного курса математики, физики. К сожалению, рассмотрение задач, связанных с понятием модуля (а тем более исследование и построение графиков функций, содержащих знак модуля), появляется лишь эпизодически, в рамках изучения той или иной темы. Задачи, приведенные в статье, связанные с модулями, построением графиков функций, содержащих знак модуля,</a:t>
            </a:r>
            <a:r>
              <a:rPr lang="ru-RU" sz="1400" b="1" i="1" dirty="0">
                <a:solidFill>
                  <a:srgbClr val="535C1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могут быть использованы на уроках, элективных курсах, факультативах или на школьных олимпиадах</a:t>
            </a:r>
            <a:r>
              <a:rPr lang="ru-RU" sz="1400" b="1" i="1" dirty="0">
                <a:solidFill>
                  <a:srgbClr val="535C13"/>
                </a:solidFill>
                <a:latin typeface="Calibri" pitchFamily="34" charset="0"/>
                <a:cs typeface="Times New Roman" pitchFamily="18" charset="0"/>
              </a:rPr>
              <a:t>. </a:t>
            </a:r>
            <a:endParaRPr lang="ru-RU" sz="1400" b="1" i="1" dirty="0">
              <a:solidFill>
                <a:srgbClr val="535C13"/>
              </a:solidFill>
              <a:latin typeface="Calibri" pitchFamily="34" charset="0"/>
            </a:endParaRPr>
          </a:p>
          <a:p>
            <a:pPr indent="449263" algn="just">
              <a:lnSpc>
                <a:spcPct val="110000"/>
              </a:lnSpc>
              <a:defRPr/>
            </a:pPr>
            <a:r>
              <a:rPr lang="ru-RU" sz="1400" b="1" i="1" dirty="0">
                <a:solidFill>
                  <a:srgbClr val="535C13"/>
                </a:solidFill>
                <a:latin typeface="Calibri" pitchFamily="34" charset="0"/>
                <a:cs typeface="Times New Roman" pitchFamily="18" charset="0"/>
              </a:rPr>
              <a:t>Свободное владение техникой построения таких графиков часто помогает решить многие задачи, а порой является единственным средством их решения. </a:t>
            </a:r>
            <a:endParaRPr lang="ru-RU" sz="1400" b="1" i="1" dirty="0">
              <a:solidFill>
                <a:srgbClr val="535C13"/>
              </a:solidFill>
              <a:latin typeface="Calibri" pitchFamily="34" charset="0"/>
            </a:endParaRPr>
          </a:p>
        </p:txBody>
      </p:sp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4562475" y="241300"/>
            <a:ext cx="4421188" cy="6364288"/>
            <a:chOff x="4562475" y="241300"/>
            <a:chExt cx="4421188" cy="6364288"/>
          </a:xfrm>
        </p:grpSpPr>
        <p:sp>
          <p:nvSpPr>
            <p:cNvPr id="6164" name="AutoShape 12"/>
            <p:cNvSpPr>
              <a:spLocks noChangeArrowheads="1"/>
            </p:cNvSpPr>
            <p:nvPr/>
          </p:nvSpPr>
          <p:spPr bwMode="auto">
            <a:xfrm>
              <a:off x="4562475" y="241300"/>
              <a:ext cx="4421188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5154613" y="658813"/>
              <a:ext cx="828675" cy="3397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Times New Roman" pitchFamily="18" charset="0"/>
                  <a:cs typeface="Arial" pitchFamily="34" charset="0"/>
                </a:rPr>
                <a:t>Цели:</a:t>
              </a:r>
              <a:endPara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5122863" y="2584450"/>
              <a:ext cx="1096962" cy="338138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Times New Roman" pitchFamily="18" charset="0"/>
                  <a:cs typeface="Arial" pitchFamily="34" charset="0"/>
                </a:rPr>
                <a:t>Задачи:</a:t>
              </a:r>
              <a:endPara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084" name="Rectangle 36"/>
            <p:cNvSpPr>
              <a:spLocks noChangeArrowheads="1"/>
            </p:cNvSpPr>
            <p:nvPr/>
          </p:nvSpPr>
          <p:spPr bwMode="auto">
            <a:xfrm>
              <a:off x="5124450" y="947738"/>
              <a:ext cx="3748088" cy="1600200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algn="just">
                <a:buClr>
                  <a:srgbClr val="990000"/>
                </a:buClr>
                <a:buSzPct val="120000"/>
                <a:buFont typeface="Wingdings" pitchFamily="2" charset="2"/>
                <a:buChar char="ü"/>
                <a:defRPr/>
              </a:pP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формирование умений и навыков построения графиков функций, содержащих знак модуля; </a:t>
              </a:r>
              <a:endParaRPr lang="ru-RU" sz="14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endParaRPr>
            </a:p>
            <a:p>
              <a:pPr algn="just">
                <a:buClr>
                  <a:srgbClr val="990000"/>
                </a:buClr>
                <a:buSzPct val="120000"/>
                <a:buFont typeface="Wingdings" pitchFamily="2" charset="2"/>
                <a:buChar char="ü"/>
                <a:defRPr/>
              </a:pP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создание условий для самостоятельной и творческой работы учащихся; </a:t>
              </a:r>
            </a:p>
            <a:p>
              <a:pPr algn="just">
                <a:buClr>
                  <a:srgbClr val="990000"/>
                </a:buClr>
                <a:buSzPct val="120000"/>
                <a:buFont typeface="Wingdings" pitchFamily="2" charset="2"/>
                <a:buChar char="ü"/>
                <a:defRPr/>
              </a:pP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развитие исследовательской и познавательной деятельности учащихся.</a:t>
              </a: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</a:rPr>
                <a:t> </a:t>
              </a:r>
            </a:p>
          </p:txBody>
        </p:sp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5181600" y="2867025"/>
              <a:ext cx="3657600" cy="3170238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algn="just">
                <a:defRPr/>
              </a:pPr>
              <a:r>
                <a:rPr lang="ru-RU" sz="1600" b="1" i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Развивающие</a:t>
              </a:r>
              <a:r>
                <a:rPr lang="ru-RU" sz="1600" b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: </a:t>
              </a:r>
            </a:p>
            <a:p>
              <a:pPr algn="just">
                <a:buClr>
                  <a:srgbClr val="990000"/>
                </a:buClr>
                <a:buSzPct val="120000"/>
                <a:buFont typeface="Wingdings" pitchFamily="2" charset="2"/>
                <a:buChar char="ü"/>
                <a:defRPr/>
              </a:pPr>
              <a:r>
                <a:rPr lang="ru-RU" sz="1400" b="1" i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развитие </a:t>
              </a:r>
              <a:r>
                <a:rPr lang="ru-RU" sz="1400" b="1" i="1" dirty="0" err="1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общеучебных</a:t>
              </a:r>
              <a:r>
                <a:rPr lang="ru-RU" sz="1400" b="1" i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навыков и умений – организационных, интеллектуальных и коммуникативных.</a:t>
              </a:r>
              <a:endParaRPr lang="ru-RU" sz="1400" b="1" i="1" dirty="0">
                <a:solidFill>
                  <a:srgbClr val="535C13"/>
                </a:solidFill>
                <a:latin typeface="Calibri" pitchFamily="34" charset="0"/>
              </a:endParaRPr>
            </a:p>
            <a:p>
              <a:pPr algn="just">
                <a:buClr>
                  <a:srgbClr val="990000"/>
                </a:buClr>
                <a:buSzPct val="120000"/>
                <a:buFont typeface="Wingdings" pitchFamily="2" charset="2"/>
                <a:buChar char="ü"/>
                <a:defRPr/>
              </a:pPr>
              <a:r>
                <a:rPr lang="ru-RU" sz="1400" b="1" i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развитие логического мышления, познавательного интереса, творческой активности;</a:t>
              </a:r>
              <a:endParaRPr lang="ru-RU" sz="1400" b="1" i="1" dirty="0">
                <a:solidFill>
                  <a:srgbClr val="535C13"/>
                </a:solidFill>
                <a:latin typeface="Calibri" pitchFamily="34" charset="0"/>
              </a:endParaRPr>
            </a:p>
            <a:p>
              <a:pPr algn="just">
                <a:defRPr/>
              </a:pPr>
              <a:r>
                <a:rPr lang="ru-RU" sz="1600" b="1" i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Воспитательные</a:t>
              </a:r>
              <a:r>
                <a:rPr lang="ru-RU" sz="1600" b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: </a:t>
              </a:r>
              <a:endParaRPr lang="ru-RU" sz="1600" b="1" dirty="0">
                <a:solidFill>
                  <a:srgbClr val="535C13"/>
                </a:solidFill>
                <a:latin typeface="Calibri" pitchFamily="34" charset="0"/>
              </a:endParaRPr>
            </a:p>
            <a:p>
              <a:pPr algn="just">
                <a:buClr>
                  <a:srgbClr val="990000"/>
                </a:buClr>
                <a:buSzPct val="130000"/>
                <a:buFont typeface="Wingdings" pitchFamily="2" charset="2"/>
                <a:buChar char="ü"/>
                <a:defRPr/>
              </a:pPr>
              <a:r>
                <a:rPr lang="ru-RU" sz="1400" b="1" i="1" dirty="0">
                  <a:solidFill>
                    <a:srgbClr val="535C13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воспитание взаимопомощи, культуры общения, способствующей созданию благоприятного психологического климата, направленного на личностно-ориентированный подход к обучению и воспитанию. </a:t>
              </a:r>
              <a:endParaRPr lang="ru-RU" b="1" i="1" dirty="0">
                <a:solidFill>
                  <a:srgbClr val="535C13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Группа 42"/>
          <p:cNvGrpSpPr>
            <a:grpSpLocks/>
          </p:cNvGrpSpPr>
          <p:nvPr/>
        </p:nvGrpSpPr>
        <p:grpSpPr bwMode="auto">
          <a:xfrm>
            <a:off x="0" y="347663"/>
            <a:ext cx="4465639" cy="6234112"/>
            <a:chOff x="41275" y="360000"/>
            <a:chExt cx="4466389" cy="6234112"/>
          </a:xfrm>
        </p:grpSpPr>
        <p:sp>
          <p:nvSpPr>
            <p:cNvPr id="35" name="AutoShape 49"/>
            <p:cNvSpPr>
              <a:spLocks noChangeArrowheads="1"/>
            </p:cNvSpPr>
            <p:nvPr/>
          </p:nvSpPr>
          <p:spPr bwMode="auto">
            <a:xfrm flipH="1">
              <a:off x="248400" y="360000"/>
              <a:ext cx="4259264" cy="623411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33" name="Text Box 15"/>
            <p:cNvSpPr txBox="1">
              <a:spLocks noChangeArrowheads="1"/>
            </p:cNvSpPr>
            <p:nvPr/>
          </p:nvSpPr>
          <p:spPr bwMode="auto">
            <a:xfrm>
              <a:off x="41275" y="937850"/>
              <a:ext cx="4010698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b="1" i="1">
                  <a:solidFill>
                    <a:srgbClr val="75741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Постройте график функции:</a:t>
              </a:r>
            </a:p>
          </p:txBody>
        </p:sp>
        <p:sp>
          <p:nvSpPr>
            <p:cNvPr id="37" name="Блок-схема: перфолента 36"/>
            <p:cNvSpPr/>
            <p:nvPr/>
          </p:nvSpPr>
          <p:spPr>
            <a:xfrm flipH="1">
              <a:off x="2776997" y="571137"/>
              <a:ext cx="1341662" cy="428625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Задание   </a:t>
              </a:r>
              <a:endParaRPr lang="ru-RU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724894" y="606062"/>
              <a:ext cx="387415" cy="3683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1</a:t>
              </a:r>
            </a:p>
          </p:txBody>
        </p:sp>
        <p:pic>
          <p:nvPicPr>
            <p:cNvPr id="6174" name="Picture 8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6800" y="1238250"/>
              <a:ext cx="2162175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" name="Picture 23" descr="скреп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7174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7175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7176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7177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grpSp>
        <p:nvGrpSpPr>
          <p:cNvPr id="7181" name="Group 9"/>
          <p:cNvGrpSpPr>
            <a:grpSpLocks/>
          </p:cNvGrpSpPr>
          <p:nvPr/>
        </p:nvGrpSpPr>
        <p:grpSpPr bwMode="auto">
          <a:xfrm>
            <a:off x="179388" y="303213"/>
            <a:ext cx="4344987" cy="6340475"/>
            <a:chOff x="113" y="191"/>
            <a:chExt cx="2737" cy="3994"/>
          </a:xfrm>
        </p:grpSpPr>
        <p:sp>
          <p:nvSpPr>
            <p:cNvPr id="7283" name="AutoShape 10"/>
            <p:cNvSpPr>
              <a:spLocks noChangeArrowheads="1"/>
            </p:cNvSpPr>
            <p:nvPr/>
          </p:nvSpPr>
          <p:spPr bwMode="auto">
            <a:xfrm flipH="1">
              <a:off x="113" y="191"/>
              <a:ext cx="2737" cy="3994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7284" name="Rectangle 11"/>
            <p:cNvSpPr>
              <a:spLocks noChangeArrowheads="1"/>
            </p:cNvSpPr>
            <p:nvPr/>
          </p:nvSpPr>
          <p:spPr bwMode="auto">
            <a:xfrm>
              <a:off x="279" y="865"/>
              <a:ext cx="2367" cy="1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</a:pPr>
              <a:r>
                <a:rPr lang="ru-RU" altLang="ru-RU" sz="2800" b="1">
                  <a:latin typeface="Courier New" pitchFamily="49" charset="0"/>
                </a:rPr>
                <a:t>Здесь будет первое видео</a:t>
              </a:r>
            </a:p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</a:pPr>
              <a:endParaRPr lang="ru-RU" altLang="ru-RU" sz="2800" b="1">
                <a:latin typeface="Courier New" pitchFamily="49" charset="0"/>
              </a:endParaRPr>
            </a:p>
          </p:txBody>
        </p:sp>
      </p:grp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090" name="AutoShape 49"/>
          <p:cNvSpPr>
            <a:spLocks noChangeArrowheads="1"/>
          </p:cNvSpPr>
          <p:nvPr/>
        </p:nvSpPr>
        <p:spPr bwMode="auto">
          <a:xfrm flipH="1">
            <a:off x="247650" y="360363"/>
            <a:ext cx="4259263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63" name="AutoShape 37"/>
          <p:cNvSpPr>
            <a:spLocks noChangeArrowheads="1"/>
          </p:cNvSpPr>
          <p:nvPr/>
        </p:nvSpPr>
        <p:spPr bwMode="auto">
          <a:xfrm flipH="1">
            <a:off x="296863" y="485775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4" name="Picture 24"/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8289" y="2511845"/>
            <a:ext cx="1266940" cy="2460433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cxnSp>
        <p:nvCxnSpPr>
          <p:cNvPr id="62" name="Прямая со стрелкой 61"/>
          <p:cNvCxnSpPr/>
          <p:nvPr/>
        </p:nvCxnSpPr>
        <p:spPr>
          <a:xfrm>
            <a:off x="715963" y="3800475"/>
            <a:ext cx="3249612" cy="1588"/>
          </a:xfrm>
          <a:prstGeom prst="straightConnector1">
            <a:avLst/>
          </a:prstGeom>
          <a:ln w="22225" cap="rnd">
            <a:solidFill>
              <a:srgbClr val="5855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3382963" y="3798888"/>
            <a:ext cx="66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x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1584325" y="1912938"/>
            <a:ext cx="661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y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 rot="5400000">
            <a:off x="566738" y="3905250"/>
            <a:ext cx="3160712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Овал 84"/>
          <p:cNvSpPr/>
          <p:nvPr/>
        </p:nvSpPr>
        <p:spPr>
          <a:xfrm>
            <a:off x="2125663" y="4681538"/>
            <a:ext cx="111125" cy="100012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rot="5400000">
            <a:off x="941388" y="3892550"/>
            <a:ext cx="3160712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>
            <a:off x="1656557" y="3901281"/>
            <a:ext cx="3162300" cy="158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16200000" flipV="1">
            <a:off x="611187" y="3773488"/>
            <a:ext cx="3470275" cy="0"/>
          </a:xfrm>
          <a:prstGeom prst="straightConnector1">
            <a:avLst/>
          </a:prstGeom>
          <a:ln w="22225" cap="rnd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>
            <a:off x="756444" y="3902869"/>
            <a:ext cx="3162300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99" name="Text Box 15"/>
          <p:cNvSpPr txBox="1">
            <a:spLocks noChangeArrowheads="1"/>
          </p:cNvSpPr>
          <p:nvPr/>
        </p:nvSpPr>
        <p:spPr bwMode="auto">
          <a:xfrm>
            <a:off x="41275" y="938213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b="1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Постройте график функции:</a:t>
            </a: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79" name="Блок-схема: перфолента 78"/>
          <p:cNvSpPr/>
          <p:nvPr/>
        </p:nvSpPr>
        <p:spPr>
          <a:xfrm flipH="1">
            <a:off x="2776538" y="609600"/>
            <a:ext cx="1341437" cy="428625"/>
          </a:xfrm>
          <a:prstGeom prst="flowChartPunchedTape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  </a:t>
            </a:r>
            <a:endParaRPr lang="ru-RU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3724275" y="654050"/>
            <a:ext cx="3873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sp>
        <p:nvSpPr>
          <p:cNvPr id="82" name="Полилиния 81"/>
          <p:cNvSpPr/>
          <p:nvPr/>
        </p:nvSpPr>
        <p:spPr>
          <a:xfrm rot="21413260">
            <a:off x="2162174" y="3789363"/>
            <a:ext cx="195262" cy="954087"/>
          </a:xfrm>
          <a:custGeom>
            <a:avLst/>
            <a:gdLst>
              <a:gd name="connsiteX0" fmla="*/ 178106 w 178106"/>
              <a:gd name="connsiteY0" fmla="*/ 0 h 1217364"/>
              <a:gd name="connsiteX1" fmla="*/ 89971 w 178106"/>
              <a:gd name="connsiteY1" fmla="*/ 627962 h 1217364"/>
              <a:gd name="connsiteX2" fmla="*/ 12853 w 178106"/>
              <a:gd name="connsiteY2" fmla="*/ 1123721 h 1217364"/>
              <a:gd name="connsiteX3" fmla="*/ 12853 w 178106"/>
              <a:gd name="connsiteY3" fmla="*/ 1189822 h 1217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06" h="1217364">
                <a:moveTo>
                  <a:pt x="178106" y="0"/>
                </a:moveTo>
                <a:cubicBezTo>
                  <a:pt x="147809" y="220337"/>
                  <a:pt x="117513" y="440675"/>
                  <a:pt x="89971" y="627962"/>
                </a:cubicBezTo>
                <a:cubicBezTo>
                  <a:pt x="62429" y="815249"/>
                  <a:pt x="25706" y="1030078"/>
                  <a:pt x="12853" y="1123721"/>
                </a:cubicBezTo>
                <a:cubicBezTo>
                  <a:pt x="0" y="1217364"/>
                  <a:pt x="6426" y="1203593"/>
                  <a:pt x="12853" y="1189822"/>
                </a:cubicBezTo>
              </a:path>
            </a:pathLst>
          </a:custGeom>
          <a:solidFill>
            <a:schemeClr val="bg1"/>
          </a:solidFill>
          <a:ln w="44450" cap="rnd">
            <a:solidFill>
              <a:srgbClr val="9933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2282825" y="3730625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4" name="Прямая соединительная линия 93"/>
          <p:cNvCxnSpPr>
            <a:stCxn id="54" idx="1"/>
            <a:endCxn id="54" idx="1"/>
          </p:cNvCxnSpPr>
          <p:nvPr/>
        </p:nvCxnSpPr>
        <p:spPr>
          <a:xfrm rot="10800000">
            <a:off x="2148289" y="374206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5400000">
            <a:off x="2092325" y="3798888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10800000" flipV="1">
            <a:off x="2281238" y="3076575"/>
            <a:ext cx="123825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 Box 25"/>
          <p:cNvSpPr txBox="1">
            <a:spLocks noChangeArrowheads="1"/>
          </p:cNvSpPr>
          <p:nvPr/>
        </p:nvSpPr>
        <p:spPr bwMode="auto">
          <a:xfrm>
            <a:off x="1895475" y="3779838"/>
            <a:ext cx="3762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-1</a:t>
            </a:r>
          </a:p>
        </p:txBody>
      </p:sp>
      <p:sp>
        <p:nvSpPr>
          <p:cNvPr id="109" name="Text Box 25"/>
          <p:cNvSpPr txBox="1">
            <a:spLocks noChangeArrowheads="1"/>
          </p:cNvSpPr>
          <p:nvPr/>
        </p:nvSpPr>
        <p:spPr bwMode="auto">
          <a:xfrm>
            <a:off x="2271713" y="3775075"/>
            <a:ext cx="3762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0" name="Text Box 25"/>
          <p:cNvSpPr txBox="1">
            <a:spLocks noChangeArrowheads="1"/>
          </p:cNvSpPr>
          <p:nvPr/>
        </p:nvSpPr>
        <p:spPr bwMode="auto">
          <a:xfrm>
            <a:off x="2476500" y="3779838"/>
            <a:ext cx="3000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 rot="5400000">
            <a:off x="2470150" y="380841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 Box 25"/>
          <p:cNvSpPr txBox="1">
            <a:spLocks noChangeArrowheads="1"/>
          </p:cNvSpPr>
          <p:nvPr/>
        </p:nvSpPr>
        <p:spPr bwMode="auto">
          <a:xfrm>
            <a:off x="3209925" y="3779838"/>
            <a:ext cx="3762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4</a:t>
            </a:r>
          </a:p>
        </p:txBody>
      </p:sp>
      <p:cxnSp>
        <p:nvCxnSpPr>
          <p:cNvPr id="118" name="Прямая соединительная линия 117"/>
          <p:cNvCxnSpPr/>
          <p:nvPr/>
        </p:nvCxnSpPr>
        <p:spPr>
          <a:xfrm rot="10800000" flipV="1">
            <a:off x="2281238" y="4700588"/>
            <a:ext cx="123825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 Box 25"/>
          <p:cNvSpPr txBox="1">
            <a:spLocks noChangeArrowheads="1"/>
          </p:cNvSpPr>
          <p:nvPr/>
        </p:nvSpPr>
        <p:spPr bwMode="auto">
          <a:xfrm>
            <a:off x="2090738" y="2960688"/>
            <a:ext cx="333375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4</a:t>
            </a:r>
          </a:p>
        </p:txBody>
      </p:sp>
      <p:sp>
        <p:nvSpPr>
          <p:cNvPr id="120" name="Text Box 25"/>
          <p:cNvSpPr txBox="1">
            <a:spLocks noChangeArrowheads="1"/>
          </p:cNvSpPr>
          <p:nvPr/>
        </p:nvSpPr>
        <p:spPr bwMode="auto">
          <a:xfrm>
            <a:off x="2271713" y="4541838"/>
            <a:ext cx="3762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-5</a:t>
            </a:r>
          </a:p>
        </p:txBody>
      </p: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230" name="Picture 8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1238250"/>
            <a:ext cx="21621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14" name="Picture 12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4488" y="4733357"/>
            <a:ext cx="1150937" cy="1346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7" name="AutoShape 37"/>
          <p:cNvSpPr>
            <a:spLocks noChangeArrowheads="1"/>
          </p:cNvSpPr>
          <p:nvPr/>
        </p:nvSpPr>
        <p:spPr bwMode="auto">
          <a:xfrm>
            <a:off x="301625" y="4657725"/>
            <a:ext cx="1241425" cy="1462088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121" name="z1_Антонов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781175" y="5676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86" name="Rectangle 1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41" name="Группа 140"/>
          <p:cNvGrpSpPr/>
          <p:nvPr/>
        </p:nvGrpSpPr>
        <p:grpSpPr>
          <a:xfrm>
            <a:off x="5191125" y="411163"/>
            <a:ext cx="3702050" cy="5848350"/>
            <a:chOff x="5191125" y="411163"/>
            <a:chExt cx="3702050" cy="5848350"/>
          </a:xfrm>
        </p:grpSpPr>
        <p:sp>
          <p:nvSpPr>
            <p:cNvPr id="77" name="AutoShape 37"/>
            <p:cNvSpPr>
              <a:spLocks noChangeArrowheads="1"/>
            </p:cNvSpPr>
            <p:nvPr/>
          </p:nvSpPr>
          <p:spPr bwMode="auto">
            <a:xfrm>
              <a:off x="5192713" y="411163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78" name="Блок-схема: перфолента 77"/>
            <p:cNvSpPr/>
            <p:nvPr/>
          </p:nvSpPr>
          <p:spPr bwMode="auto">
            <a:xfrm>
              <a:off x="5191125" y="522288"/>
              <a:ext cx="1211263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Решение</a:t>
              </a: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sp>
          <p:nvSpPr>
            <p:cNvPr id="3163" name="Rectangle 91"/>
            <p:cNvSpPr>
              <a:spLocks noChangeArrowheads="1"/>
            </p:cNvSpPr>
            <p:nvPr/>
          </p:nvSpPr>
          <p:spPr bwMode="auto">
            <a:xfrm>
              <a:off x="5380038" y="1989138"/>
              <a:ext cx="174783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2. Метод интервалов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3164" name="Rectangle 92"/>
            <p:cNvSpPr>
              <a:spLocks noChangeArrowheads="1"/>
            </p:cNvSpPr>
            <p:nvPr/>
          </p:nvSpPr>
          <p:spPr bwMode="auto">
            <a:xfrm>
              <a:off x="5400675" y="1054100"/>
              <a:ext cx="3290888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Найдем область определения функции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pic>
          <p:nvPicPr>
            <p:cNvPr id="7272" name="Picture 93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39428" y="3021169"/>
              <a:ext cx="102870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3" name="Picture 95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4985" y="3222552"/>
              <a:ext cx="80962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" name="Rectangle 97"/>
            <p:cNvSpPr>
              <a:spLocks noChangeArrowheads="1"/>
            </p:cNvSpPr>
            <p:nvPr/>
          </p:nvSpPr>
          <p:spPr bwMode="auto">
            <a:xfrm>
              <a:off x="5456237" y="3800398"/>
              <a:ext cx="2711450" cy="830262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графиком является парабола, ветви направлены вниз; (2;4) – вершина параболы. С учетом ОДЗ построим график функции.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pic>
          <p:nvPicPr>
            <p:cNvPr id="7275" name="Picture 98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7524" y="3435912"/>
              <a:ext cx="92392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6" name="Picture 1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2760" y="3677847"/>
              <a:ext cx="12382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7" name="Picture 104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8155" y="2527300"/>
              <a:ext cx="15811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8" name="Picture 108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8155" y="2771140"/>
              <a:ext cx="126682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9" name="Picture 113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8155" y="2273300"/>
              <a:ext cx="20859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80" name="Picture 115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2118" y="1389380"/>
              <a:ext cx="1438275" cy="36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81" name="Прямоугольник 153"/>
            <p:cNvSpPr>
              <a:spLocks noChangeArrowheads="1"/>
            </p:cNvSpPr>
            <p:nvPr/>
          </p:nvSpPr>
          <p:spPr bwMode="auto">
            <a:xfrm>
              <a:off x="6755553" y="3612566"/>
              <a:ext cx="18887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квадратичная функция, </a:t>
              </a:r>
            </a:p>
          </p:txBody>
        </p:sp>
        <p:sp>
          <p:nvSpPr>
            <p:cNvPr id="162" name="Rectangle 91"/>
            <p:cNvSpPr>
              <a:spLocks noChangeArrowheads="1"/>
            </p:cNvSpPr>
            <p:nvPr/>
          </p:nvSpPr>
          <p:spPr bwMode="auto">
            <a:xfrm>
              <a:off x="5399088" y="1770063"/>
              <a:ext cx="30638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1.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pic>
          <p:nvPicPr>
            <p:cNvPr id="7285" name="Picture 117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05475" y="1828800"/>
              <a:ext cx="1171575" cy="209550"/>
            </a:xfrm>
            <a:prstGeom prst="rect">
              <a:avLst/>
            </a:prstGeom>
            <a:noFill/>
          </p:spPr>
        </p:pic>
      </p:grpSp>
      <p:sp>
        <p:nvSpPr>
          <p:cNvPr id="116" name="Полилиния 115"/>
          <p:cNvSpPr/>
          <p:nvPr/>
        </p:nvSpPr>
        <p:spPr>
          <a:xfrm>
            <a:off x="2505076" y="2535237"/>
            <a:ext cx="719137" cy="1257300"/>
          </a:xfrm>
          <a:custGeom>
            <a:avLst/>
            <a:gdLst>
              <a:gd name="connsiteX0" fmla="*/ 0 w 719386"/>
              <a:gd name="connsiteY0" fmla="*/ 489846 h 1256901"/>
              <a:gd name="connsiteX1" fmla="*/ 78006 w 719386"/>
              <a:gd name="connsiteY1" fmla="*/ 268829 h 1256901"/>
              <a:gd name="connsiteX2" fmla="*/ 177680 w 719386"/>
              <a:gd name="connsiteY2" fmla="*/ 65148 h 1256901"/>
              <a:gd name="connsiteX3" fmla="*/ 303355 w 719386"/>
              <a:gd name="connsiteY3" fmla="*/ 143 h 1256901"/>
              <a:gd name="connsiteX4" fmla="*/ 390028 w 719386"/>
              <a:gd name="connsiteY4" fmla="*/ 78149 h 1256901"/>
              <a:gd name="connsiteX5" fmla="*/ 489702 w 719386"/>
              <a:gd name="connsiteY5" fmla="*/ 290498 h 1256901"/>
              <a:gd name="connsiteX6" fmla="*/ 624045 w 719386"/>
              <a:gd name="connsiteY6" fmla="*/ 745531 h 1256901"/>
              <a:gd name="connsiteX7" fmla="*/ 719386 w 719386"/>
              <a:gd name="connsiteY7" fmla="*/ 1256901 h 125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9386" h="1256901">
                <a:moveTo>
                  <a:pt x="0" y="489846"/>
                </a:moveTo>
                <a:cubicBezTo>
                  <a:pt x="24196" y="414729"/>
                  <a:pt x="48393" y="339612"/>
                  <a:pt x="78006" y="268829"/>
                </a:cubicBezTo>
                <a:cubicBezTo>
                  <a:pt x="107619" y="198046"/>
                  <a:pt x="140122" y="109929"/>
                  <a:pt x="177680" y="65148"/>
                </a:cubicBezTo>
                <a:cubicBezTo>
                  <a:pt x="215238" y="20367"/>
                  <a:pt x="267964" y="-2024"/>
                  <a:pt x="303355" y="143"/>
                </a:cubicBezTo>
                <a:cubicBezTo>
                  <a:pt x="338746" y="2310"/>
                  <a:pt x="358970" y="29756"/>
                  <a:pt x="390028" y="78149"/>
                </a:cubicBezTo>
                <a:cubicBezTo>
                  <a:pt x="421086" y="126542"/>
                  <a:pt x="450699" y="179268"/>
                  <a:pt x="489702" y="290498"/>
                </a:cubicBezTo>
                <a:cubicBezTo>
                  <a:pt x="528705" y="401728"/>
                  <a:pt x="585764" y="584464"/>
                  <a:pt x="624045" y="745531"/>
                </a:cubicBezTo>
                <a:cubicBezTo>
                  <a:pt x="662326" y="906598"/>
                  <a:pt x="690856" y="1081749"/>
                  <a:pt x="719386" y="1256901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 dirty="0">
              <a:solidFill>
                <a:schemeClr val="tx1"/>
              </a:solidFill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2452688" y="3003550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Овал 95"/>
          <p:cNvSpPr/>
          <p:nvPr/>
        </p:nvSpPr>
        <p:spPr>
          <a:xfrm>
            <a:off x="3179762" y="3751263"/>
            <a:ext cx="109537" cy="109537"/>
          </a:xfrm>
          <a:prstGeom prst="ellipse">
            <a:avLst/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52" name="Группа 151"/>
          <p:cNvGrpSpPr/>
          <p:nvPr/>
        </p:nvGrpSpPr>
        <p:grpSpPr>
          <a:xfrm>
            <a:off x="41275" y="360000"/>
            <a:ext cx="4454847" cy="6234113"/>
            <a:chOff x="41275" y="360000"/>
            <a:chExt cx="4454847" cy="6234113"/>
          </a:xfrm>
        </p:grpSpPr>
        <p:sp>
          <p:nvSpPr>
            <p:cNvPr id="142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3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grpSp>
          <p:nvGrpSpPr>
            <p:cNvPr id="151" name="Группа 150"/>
            <p:cNvGrpSpPr/>
            <p:nvPr/>
          </p:nvGrpSpPr>
          <p:grpSpPr>
            <a:xfrm>
              <a:off x="41275" y="447675"/>
              <a:ext cx="4089400" cy="5784850"/>
              <a:chOff x="41275" y="447675"/>
              <a:chExt cx="4089400" cy="5784850"/>
            </a:xfrm>
          </p:grpSpPr>
          <p:sp>
            <p:nvSpPr>
              <p:cNvPr id="144" name="AutoShape 37"/>
              <p:cNvSpPr>
                <a:spLocks noChangeArrowheads="1"/>
              </p:cNvSpPr>
              <p:nvPr/>
            </p:nvSpPr>
            <p:spPr bwMode="auto">
              <a:xfrm flipH="1">
                <a:off x="296863" y="447675"/>
                <a:ext cx="3813175" cy="5784850"/>
              </a:xfrm>
              <a:prstGeom prst="wave">
                <a:avLst>
                  <a:gd name="adj1" fmla="val 2685"/>
                  <a:gd name="adj2" fmla="val 0"/>
                </a:avLst>
              </a:prstGeom>
              <a:solidFill>
                <a:srgbClr val="FFFF00">
                  <a:alpha val="23000"/>
                </a:srgbClr>
              </a:solidFill>
              <a:ln w="3175">
                <a:solidFill>
                  <a:schemeClr val="accent5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ru-RU" altLang="ru-RU" sz="14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5" name="Text Box 15"/>
              <p:cNvSpPr txBox="1">
                <a:spLocks noChangeArrowheads="1"/>
              </p:cNvSpPr>
              <p:nvPr/>
            </p:nvSpPr>
            <p:spPr bwMode="auto">
              <a:xfrm>
                <a:off x="41275" y="938213"/>
                <a:ext cx="4010025" cy="285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indent="357188" algn="ctr" eaLnBrk="1" hangingPunct="1">
                  <a:lnSpc>
                    <a:spcPct val="90000"/>
                  </a:lnSpc>
                  <a:buClr>
                    <a:srgbClr val="993300"/>
                  </a:buClr>
                </a:pPr>
                <a:r>
                  <a:rPr lang="ru-RU" altLang="ru-RU" sz="1400" i="1" dirty="0">
                    <a:solidFill>
                      <a:srgbClr val="75741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 Math" pitchFamily="18" charset="0"/>
                    <a:ea typeface="Cambria Math" pitchFamily="18" charset="0"/>
                    <a:cs typeface="Cambria Math" pitchFamily="18" charset="0"/>
                  </a:rPr>
                  <a:t>Постройте график функции:</a:t>
                </a:r>
              </a:p>
            </p:txBody>
          </p:sp>
          <p:pic>
            <p:nvPicPr>
              <p:cNvPr id="146" name="Picture 1"/>
              <p:cNvPicPr>
                <a:picLocks noChangeAspect="1" noChangeArrowheads="1"/>
              </p:cNvPicPr>
              <p:nvPr/>
            </p:nvPicPr>
            <p:blipFill>
              <a:blip r:embed="rId2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00175" y="1249363"/>
                <a:ext cx="1466850" cy="485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7" name="Блок-схема: перфолента 146"/>
              <p:cNvSpPr/>
              <p:nvPr/>
            </p:nvSpPr>
            <p:spPr>
              <a:xfrm flipH="1">
                <a:off x="2767013" y="571500"/>
                <a:ext cx="1341437" cy="428625"/>
              </a:xfrm>
              <a:prstGeom prst="flowChartPunchedTape">
                <a:avLst/>
              </a:prstGeom>
              <a:solidFill>
                <a:srgbClr val="FFFF00">
                  <a:alpha val="25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b="1" i="1" dirty="0">
                    <a:solidFill>
                      <a:srgbClr val="99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Задание   </a:t>
                </a:r>
                <a:endParaRPr lang="ru-RU" dirty="0"/>
              </a:p>
            </p:txBody>
          </p:sp>
          <p:sp>
            <p:nvSpPr>
              <p:cNvPr id="148" name="Прямоугольник 147"/>
              <p:cNvSpPr/>
              <p:nvPr/>
            </p:nvSpPr>
            <p:spPr>
              <a:xfrm>
                <a:off x="3743325" y="615950"/>
                <a:ext cx="387350" cy="3698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b="1" i="1" dirty="0">
                    <a:solidFill>
                      <a:srgbClr val="99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2</a:t>
                </a:r>
              </a:p>
            </p:txBody>
          </p:sp>
        </p:grpSp>
      </p:grpSp>
      <p:pic>
        <p:nvPicPr>
          <p:cNvPr id="153" name="Picture 23" descr="скрепки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 autoUpdateAnimBg="0"/>
      <p:bldP spid="69" grpId="0" autoUpdateAnimBg="0"/>
      <p:bldP spid="70" grpId="0" autoUpdateAnimBg="0"/>
      <p:bldP spid="85" grpId="0" animBg="1" autoUpdateAnimBg="0"/>
      <p:bldP spid="82" grpId="0" animBg="1" autoUpdateAnimBg="0"/>
      <p:bldP spid="88" grpId="0" animBg="1" autoUpdateAnimBg="0"/>
      <p:bldP spid="117" grpId="0" animBg="1" autoUpdateAnimBg="0"/>
      <p:bldP spid="116" grpId="0" animBg="1"/>
      <p:bldP spid="95" grpId="0" animBg="1" autoUpdateAnimBg="0"/>
      <p:bldP spid="96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8198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8199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8200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8201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grpSp>
        <p:nvGrpSpPr>
          <p:cNvPr id="8205" name="Group 9"/>
          <p:cNvGrpSpPr>
            <a:grpSpLocks/>
          </p:cNvGrpSpPr>
          <p:nvPr/>
        </p:nvGrpSpPr>
        <p:grpSpPr bwMode="auto">
          <a:xfrm>
            <a:off x="179388" y="303213"/>
            <a:ext cx="4344987" cy="6340475"/>
            <a:chOff x="113" y="191"/>
            <a:chExt cx="2737" cy="3994"/>
          </a:xfrm>
        </p:grpSpPr>
        <p:sp>
          <p:nvSpPr>
            <p:cNvPr id="8305" name="AutoShape 10"/>
            <p:cNvSpPr>
              <a:spLocks noChangeArrowheads="1"/>
            </p:cNvSpPr>
            <p:nvPr/>
          </p:nvSpPr>
          <p:spPr bwMode="auto">
            <a:xfrm flipH="1">
              <a:off x="113" y="191"/>
              <a:ext cx="2737" cy="3994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8306" name="Rectangle 11"/>
            <p:cNvSpPr>
              <a:spLocks noChangeArrowheads="1"/>
            </p:cNvSpPr>
            <p:nvPr/>
          </p:nvSpPr>
          <p:spPr bwMode="auto">
            <a:xfrm>
              <a:off x="279" y="865"/>
              <a:ext cx="2367" cy="1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</a:pPr>
              <a:r>
                <a:rPr lang="ru-RU" altLang="ru-RU" sz="2800" b="1">
                  <a:latin typeface="Courier New" pitchFamily="49" charset="0"/>
                </a:rPr>
                <a:t>Здесь будет первое видео</a:t>
              </a:r>
            </a:p>
            <a:p>
              <a:pPr algn="ctr" eaLnBrk="1" hangingPunct="1">
                <a:lnSpc>
                  <a:spcPct val="90000"/>
                </a:lnSpc>
                <a:buClr>
                  <a:srgbClr val="993300"/>
                </a:buClr>
                <a:buFont typeface="Wingdings" pitchFamily="2" charset="2"/>
                <a:buNone/>
              </a:pPr>
              <a:endParaRPr lang="ru-RU" altLang="ru-RU" sz="2800" b="1">
                <a:latin typeface="Courier New" pitchFamily="49" charset="0"/>
              </a:endParaRPr>
            </a:p>
          </p:txBody>
        </p:sp>
      </p:grp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090" name="AutoShape 49"/>
          <p:cNvSpPr>
            <a:spLocks noChangeArrowheads="1"/>
          </p:cNvSpPr>
          <p:nvPr/>
        </p:nvSpPr>
        <p:spPr bwMode="auto">
          <a:xfrm flipH="1">
            <a:off x="247650" y="360363"/>
            <a:ext cx="4259263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63" name="AutoShape 37"/>
          <p:cNvSpPr>
            <a:spLocks noChangeArrowheads="1"/>
          </p:cNvSpPr>
          <p:nvPr/>
        </p:nvSpPr>
        <p:spPr bwMode="auto">
          <a:xfrm flipH="1">
            <a:off x="296863" y="447675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62" name="Прямая со стрелкой 61"/>
          <p:cNvCxnSpPr/>
          <p:nvPr/>
        </p:nvCxnSpPr>
        <p:spPr>
          <a:xfrm>
            <a:off x="715963" y="3800475"/>
            <a:ext cx="3249612" cy="1588"/>
          </a:xfrm>
          <a:prstGeom prst="straightConnector1">
            <a:avLst/>
          </a:prstGeom>
          <a:ln w="22225" cap="rnd">
            <a:solidFill>
              <a:srgbClr val="5855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3382963" y="3798888"/>
            <a:ext cx="66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x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1584325" y="1912938"/>
            <a:ext cx="661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y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cxnSp>
        <p:nvCxnSpPr>
          <p:cNvPr id="64" name="Прямая со стрелкой 63"/>
          <p:cNvCxnSpPr/>
          <p:nvPr/>
        </p:nvCxnSpPr>
        <p:spPr>
          <a:xfrm rot="16200000" flipV="1">
            <a:off x="611187" y="3773488"/>
            <a:ext cx="3470275" cy="0"/>
          </a:xfrm>
          <a:prstGeom prst="straightConnector1">
            <a:avLst/>
          </a:prstGeom>
          <a:ln w="22225" cap="rnd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99" name="Text Box 15"/>
          <p:cNvSpPr txBox="1">
            <a:spLocks noChangeArrowheads="1"/>
          </p:cNvSpPr>
          <p:nvPr/>
        </p:nvSpPr>
        <p:spPr bwMode="auto">
          <a:xfrm>
            <a:off x="41275" y="938213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Постройте график функции:</a:t>
            </a: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>
            <a:endCxn id="54" idx="1"/>
          </p:cNvCxnSpPr>
          <p:nvPr/>
        </p:nvCxnSpPr>
        <p:spPr>
          <a:xfrm rot="10800000">
            <a:off x="5129213" y="8255000"/>
            <a:ext cx="15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5400000">
            <a:off x="1925638" y="3794125"/>
            <a:ext cx="100012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10800000" flipV="1">
            <a:off x="2281238" y="3076575"/>
            <a:ext cx="123825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 Box 25"/>
          <p:cNvSpPr txBox="1">
            <a:spLocks noChangeArrowheads="1"/>
          </p:cNvSpPr>
          <p:nvPr/>
        </p:nvSpPr>
        <p:spPr bwMode="auto">
          <a:xfrm>
            <a:off x="1700213" y="3789363"/>
            <a:ext cx="3762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-2</a:t>
            </a:r>
          </a:p>
        </p:txBody>
      </p:sp>
      <p:sp>
        <p:nvSpPr>
          <p:cNvPr id="109" name="Text Box 25"/>
          <p:cNvSpPr txBox="1">
            <a:spLocks noChangeArrowheads="1"/>
          </p:cNvSpPr>
          <p:nvPr/>
        </p:nvSpPr>
        <p:spPr bwMode="auto">
          <a:xfrm>
            <a:off x="2271713" y="3775075"/>
            <a:ext cx="3762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0" name="Text Box 25"/>
          <p:cNvSpPr txBox="1">
            <a:spLocks noChangeArrowheads="1"/>
          </p:cNvSpPr>
          <p:nvPr/>
        </p:nvSpPr>
        <p:spPr bwMode="auto">
          <a:xfrm>
            <a:off x="2362200" y="3870325"/>
            <a:ext cx="3000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 rot="5400000">
            <a:off x="2460625" y="380841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rot="10800000" flipV="1">
            <a:off x="2281238" y="4700588"/>
            <a:ext cx="123825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 Box 25"/>
          <p:cNvSpPr txBox="1">
            <a:spLocks noChangeArrowheads="1"/>
          </p:cNvSpPr>
          <p:nvPr/>
        </p:nvSpPr>
        <p:spPr bwMode="auto">
          <a:xfrm>
            <a:off x="2076450" y="2846388"/>
            <a:ext cx="333375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4</a:t>
            </a:r>
          </a:p>
        </p:txBody>
      </p:sp>
      <p:sp>
        <p:nvSpPr>
          <p:cNvPr id="120" name="Text Box 25"/>
          <p:cNvSpPr txBox="1">
            <a:spLocks noChangeArrowheads="1"/>
          </p:cNvSpPr>
          <p:nvPr/>
        </p:nvSpPr>
        <p:spPr bwMode="auto">
          <a:xfrm>
            <a:off x="2033588" y="4699000"/>
            <a:ext cx="3762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-4</a:t>
            </a:r>
          </a:p>
        </p:txBody>
      </p: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38" name="Прямоугольник 137"/>
          <p:cNvSpPr/>
          <p:nvPr/>
        </p:nvSpPr>
        <p:spPr>
          <a:xfrm>
            <a:off x="2352675" y="2366963"/>
            <a:ext cx="819150" cy="3124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1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 flipH="1">
            <a:off x="1547813" y="2371725"/>
            <a:ext cx="800100" cy="3124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831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8315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pic>
        <p:nvPicPr>
          <p:cNvPr id="126" name="Picture 24"/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0700" y="3038473"/>
            <a:ext cx="1095375" cy="1812509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pic>
        <p:nvPicPr>
          <p:cNvPr id="125" name="Picture 24"/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1833564" y="2952743"/>
            <a:ext cx="1023938" cy="1812509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cxnSp>
        <p:nvCxnSpPr>
          <p:cNvPr id="127" name="Прямая соединительная линия 126"/>
          <p:cNvCxnSpPr/>
          <p:nvPr/>
        </p:nvCxnSpPr>
        <p:spPr>
          <a:xfrm rot="5400000">
            <a:off x="2627313" y="3803650"/>
            <a:ext cx="100012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 Box 25"/>
          <p:cNvSpPr txBox="1">
            <a:spLocks noChangeArrowheads="1"/>
          </p:cNvSpPr>
          <p:nvPr/>
        </p:nvSpPr>
        <p:spPr bwMode="auto">
          <a:xfrm>
            <a:off x="2500313" y="3808413"/>
            <a:ext cx="3000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  <p:sp>
        <p:nvSpPr>
          <p:cNvPr id="129" name="Text Box 25"/>
          <p:cNvSpPr txBox="1">
            <a:spLocks noChangeArrowheads="1"/>
          </p:cNvSpPr>
          <p:nvPr/>
        </p:nvSpPr>
        <p:spPr bwMode="auto">
          <a:xfrm>
            <a:off x="2733675" y="3808413"/>
            <a:ext cx="3000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3</a:t>
            </a:r>
          </a:p>
        </p:txBody>
      </p:sp>
      <p:cxnSp>
        <p:nvCxnSpPr>
          <p:cNvPr id="132" name="Прямая соединительная линия 131"/>
          <p:cNvCxnSpPr/>
          <p:nvPr/>
        </p:nvCxnSpPr>
        <p:spPr>
          <a:xfrm rot="5400000">
            <a:off x="2808288" y="3803650"/>
            <a:ext cx="100012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80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0175" y="1249363"/>
            <a:ext cx="14668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" name="Rectangle 3"/>
          <p:cNvSpPr>
            <a:spLocks noChangeArrowheads="1"/>
          </p:cNvSpPr>
          <p:nvPr/>
        </p:nvSpPr>
        <p:spPr bwMode="auto">
          <a:xfrm>
            <a:off x="7591425" y="1190625"/>
            <a:ext cx="314325" cy="277813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200" i="1" dirty="0">
                <a:solidFill>
                  <a:srgbClr val="4F6228"/>
                </a:solidFill>
                <a:latin typeface="Cambria Math" pitchFamily="18" charset="0"/>
                <a:cs typeface="Times New Roman" pitchFamily="18" charset="0"/>
              </a:rPr>
              <a:t>,</a:t>
            </a:r>
            <a:endParaRPr lang="ru-RU" dirty="0">
              <a:latin typeface="Arial" panose="020B0604020202020204" pitchFamily="34" charset="0"/>
            </a:endParaRPr>
          </a:p>
        </p:txBody>
      </p:sp>
      <p:pic>
        <p:nvPicPr>
          <p:cNvPr id="9337" name="Picture 1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" y="4724400"/>
            <a:ext cx="1130920" cy="136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5" name="AutoShape 37"/>
          <p:cNvSpPr>
            <a:spLocks noChangeArrowheads="1"/>
          </p:cNvSpPr>
          <p:nvPr/>
        </p:nvSpPr>
        <p:spPr bwMode="auto">
          <a:xfrm>
            <a:off x="301625" y="4648200"/>
            <a:ext cx="1241425" cy="1462088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116" name="z2_Строилов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666875" y="5667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" name="Полилиния 111"/>
          <p:cNvSpPr/>
          <p:nvPr/>
        </p:nvSpPr>
        <p:spPr>
          <a:xfrm>
            <a:off x="1841500" y="2959099"/>
            <a:ext cx="481012" cy="1776413"/>
          </a:xfrm>
          <a:custGeom>
            <a:avLst/>
            <a:gdLst>
              <a:gd name="connsiteX0" fmla="*/ 0 w 481035"/>
              <a:gd name="connsiteY0" fmla="*/ 0 h 1776796"/>
              <a:gd name="connsiteX1" fmla="*/ 86673 w 481035"/>
              <a:gd name="connsiteY1" fmla="*/ 550373 h 1776796"/>
              <a:gd name="connsiteX2" fmla="*/ 169012 w 481035"/>
              <a:gd name="connsiteY2" fmla="*/ 1022741 h 1776796"/>
              <a:gd name="connsiteX3" fmla="*/ 273020 w 481035"/>
              <a:gd name="connsiteY3" fmla="*/ 1412769 h 1776796"/>
              <a:gd name="connsiteX4" fmla="*/ 359692 w 481035"/>
              <a:gd name="connsiteY4" fmla="*/ 1646786 h 1776796"/>
              <a:gd name="connsiteX5" fmla="*/ 420364 w 481035"/>
              <a:gd name="connsiteY5" fmla="*/ 1737793 h 1776796"/>
              <a:gd name="connsiteX6" fmla="*/ 481035 w 481035"/>
              <a:gd name="connsiteY6" fmla="*/ 1776796 h 1776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035" h="1776796">
                <a:moveTo>
                  <a:pt x="0" y="0"/>
                </a:moveTo>
                <a:cubicBezTo>
                  <a:pt x="29252" y="189958"/>
                  <a:pt x="58504" y="379916"/>
                  <a:pt x="86673" y="550373"/>
                </a:cubicBezTo>
                <a:cubicBezTo>
                  <a:pt x="114842" y="720830"/>
                  <a:pt x="137954" y="879008"/>
                  <a:pt x="169012" y="1022741"/>
                </a:cubicBezTo>
                <a:cubicBezTo>
                  <a:pt x="200070" y="1166474"/>
                  <a:pt x="241240" y="1308762"/>
                  <a:pt x="273020" y="1412769"/>
                </a:cubicBezTo>
                <a:cubicBezTo>
                  <a:pt x="304800" y="1516776"/>
                  <a:pt x="335135" y="1592615"/>
                  <a:pt x="359692" y="1646786"/>
                </a:cubicBezTo>
                <a:cubicBezTo>
                  <a:pt x="384249" y="1700957"/>
                  <a:pt x="400140" y="1716125"/>
                  <a:pt x="420364" y="1737793"/>
                </a:cubicBezTo>
                <a:cubicBezTo>
                  <a:pt x="440588" y="1759461"/>
                  <a:pt x="460811" y="1768128"/>
                  <a:pt x="481035" y="1776796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88" name="Овал 87"/>
          <p:cNvSpPr/>
          <p:nvPr/>
        </p:nvSpPr>
        <p:spPr>
          <a:xfrm>
            <a:off x="2282825" y="4673600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3" name="Полилиния 112"/>
          <p:cNvSpPr/>
          <p:nvPr/>
        </p:nvSpPr>
        <p:spPr>
          <a:xfrm>
            <a:off x="2327275" y="3063877"/>
            <a:ext cx="550863" cy="1795462"/>
          </a:xfrm>
          <a:custGeom>
            <a:avLst/>
            <a:gdLst>
              <a:gd name="connsiteX0" fmla="*/ 0 w 550373"/>
              <a:gd name="connsiteY0" fmla="*/ 15094 h 1796224"/>
              <a:gd name="connsiteX1" fmla="*/ 56337 w 550373"/>
              <a:gd name="connsiteY1" fmla="*/ 10760 h 1796224"/>
              <a:gd name="connsiteX2" fmla="*/ 169012 w 550373"/>
              <a:gd name="connsiteY2" fmla="*/ 136436 h 1796224"/>
              <a:gd name="connsiteX3" fmla="*/ 316356 w 550373"/>
              <a:gd name="connsiteY3" fmla="*/ 556800 h 1796224"/>
              <a:gd name="connsiteX4" fmla="*/ 459366 w 550373"/>
              <a:gd name="connsiteY4" fmla="*/ 1232849 h 1796224"/>
              <a:gd name="connsiteX5" fmla="*/ 550373 w 550373"/>
              <a:gd name="connsiteY5" fmla="*/ 1796224 h 1796224"/>
              <a:gd name="connsiteX6" fmla="*/ 550373 w 550373"/>
              <a:gd name="connsiteY6" fmla="*/ 1796224 h 179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73" h="1796224">
                <a:moveTo>
                  <a:pt x="0" y="15094"/>
                </a:moveTo>
                <a:cubicBezTo>
                  <a:pt x="14084" y="2815"/>
                  <a:pt x="28168" y="-9464"/>
                  <a:pt x="56337" y="10760"/>
                </a:cubicBezTo>
                <a:cubicBezTo>
                  <a:pt x="84506" y="30984"/>
                  <a:pt x="125676" y="45429"/>
                  <a:pt x="169012" y="136436"/>
                </a:cubicBezTo>
                <a:cubicBezTo>
                  <a:pt x="212348" y="227443"/>
                  <a:pt x="267964" y="374065"/>
                  <a:pt x="316356" y="556800"/>
                </a:cubicBezTo>
                <a:cubicBezTo>
                  <a:pt x="364748" y="739535"/>
                  <a:pt x="420363" y="1026278"/>
                  <a:pt x="459366" y="1232849"/>
                </a:cubicBezTo>
                <a:cubicBezTo>
                  <a:pt x="498369" y="1439420"/>
                  <a:pt x="550373" y="1796224"/>
                  <a:pt x="550373" y="1796224"/>
                </a:cubicBezTo>
                <a:lnTo>
                  <a:pt x="550373" y="1796224"/>
                </a:ln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96" name="Овал 95"/>
          <p:cNvSpPr/>
          <p:nvPr/>
        </p:nvSpPr>
        <p:spPr>
          <a:xfrm>
            <a:off x="2289175" y="3022600"/>
            <a:ext cx="109538" cy="109538"/>
          </a:xfrm>
          <a:prstGeom prst="ellipse">
            <a:avLst/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98" name="Группа 197"/>
          <p:cNvGrpSpPr/>
          <p:nvPr/>
        </p:nvGrpSpPr>
        <p:grpSpPr>
          <a:xfrm>
            <a:off x="4560888" y="241300"/>
            <a:ext cx="4421187" cy="6364288"/>
            <a:chOff x="4560888" y="241300"/>
            <a:chExt cx="4421187" cy="6364288"/>
          </a:xfrm>
        </p:grpSpPr>
        <p:sp>
          <p:nvSpPr>
            <p:cNvPr id="180" name="AutoShape 12"/>
            <p:cNvSpPr>
              <a:spLocks noChangeArrowheads="1"/>
            </p:cNvSpPr>
            <p:nvPr/>
          </p:nvSpPr>
          <p:spPr bwMode="auto">
            <a:xfrm>
              <a:off x="4560888" y="241300"/>
              <a:ext cx="4421187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81" name="AutoShape 37"/>
            <p:cNvSpPr>
              <a:spLocks noChangeArrowheads="1"/>
            </p:cNvSpPr>
            <p:nvPr/>
          </p:nvSpPr>
          <p:spPr bwMode="auto">
            <a:xfrm>
              <a:off x="5145088" y="373063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dirty="0"/>
            </a:p>
          </p:txBody>
        </p:sp>
        <p:sp>
          <p:nvSpPr>
            <p:cNvPr id="182" name="Блок-схема: перфолента 181"/>
            <p:cNvSpPr/>
            <p:nvPr/>
          </p:nvSpPr>
          <p:spPr bwMode="auto">
            <a:xfrm>
              <a:off x="5143500" y="484188"/>
              <a:ext cx="1211263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Решение</a:t>
              </a: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sp>
          <p:nvSpPr>
            <p:cNvPr id="183" name="Rectangle 97"/>
            <p:cNvSpPr>
              <a:spLocks noChangeArrowheads="1"/>
            </p:cNvSpPr>
            <p:nvPr/>
          </p:nvSpPr>
          <p:spPr bwMode="auto">
            <a:xfrm>
              <a:off x="5524500" y="2867025"/>
              <a:ext cx="3092450" cy="46196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функция,  график - парабола, ветви  которой направлены вниз.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84" name="Rectangle 91"/>
            <p:cNvSpPr>
              <a:spLocks noChangeArrowheads="1"/>
            </p:cNvSpPr>
            <p:nvPr/>
          </p:nvSpPr>
          <p:spPr bwMode="auto">
            <a:xfrm>
              <a:off x="5353050" y="3519488"/>
              <a:ext cx="306388" cy="277812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2.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85" name="Rectangle 3"/>
            <p:cNvSpPr>
              <a:spLocks noChangeArrowheads="1"/>
            </p:cNvSpPr>
            <p:nvPr/>
          </p:nvSpPr>
          <p:spPr bwMode="auto">
            <a:xfrm>
              <a:off x="5375275" y="1206500"/>
              <a:ext cx="823913" cy="27781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так как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pic>
          <p:nvPicPr>
            <p:cNvPr id="186" name="Picture 4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03315" y="1173163"/>
              <a:ext cx="1419225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7" name="Rectangle 6"/>
            <p:cNvSpPr>
              <a:spLocks noChangeArrowheads="1"/>
            </p:cNvSpPr>
            <p:nvPr/>
          </p:nvSpPr>
          <p:spPr bwMode="auto">
            <a:xfrm>
              <a:off x="5364163" y="1539875"/>
              <a:ext cx="3319462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тогда исходную функцию можно записать: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pic>
          <p:nvPicPr>
            <p:cNvPr id="188" name="Picture 7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87988" y="1898650"/>
              <a:ext cx="158115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9" name="Rectangle 9"/>
            <p:cNvSpPr>
              <a:spLocks noChangeArrowheads="1"/>
            </p:cNvSpPr>
            <p:nvPr/>
          </p:nvSpPr>
          <p:spPr bwMode="auto">
            <a:xfrm>
              <a:off x="5376863" y="2339975"/>
              <a:ext cx="252888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Рассмотрим каждую функцию: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90" name="Прямоугольник 153"/>
            <p:cNvSpPr>
              <a:spLocks noChangeArrowheads="1"/>
            </p:cNvSpPr>
            <p:nvPr/>
          </p:nvSpPr>
          <p:spPr bwMode="auto">
            <a:xfrm>
              <a:off x="6348335" y="2674938"/>
              <a:ext cx="1255713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 квадратичная</a:t>
              </a:r>
            </a:p>
          </p:txBody>
        </p:sp>
        <p:sp>
          <p:nvSpPr>
            <p:cNvPr id="191" name="Rectangle 91"/>
            <p:cNvSpPr>
              <a:spLocks noChangeArrowheads="1"/>
            </p:cNvSpPr>
            <p:nvPr/>
          </p:nvSpPr>
          <p:spPr bwMode="auto">
            <a:xfrm>
              <a:off x="5346700" y="2695575"/>
              <a:ext cx="306388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1.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92" name="Rectangle 97"/>
            <p:cNvSpPr>
              <a:spLocks noChangeArrowheads="1"/>
            </p:cNvSpPr>
            <p:nvPr/>
          </p:nvSpPr>
          <p:spPr bwMode="auto">
            <a:xfrm>
              <a:off x="5543550" y="3695700"/>
              <a:ext cx="3092450" cy="46196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функция,  график - парабола, ветви  которой направлены вниз.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93" name="Прямоугольник 153"/>
            <p:cNvSpPr>
              <a:spLocks noChangeArrowheads="1"/>
            </p:cNvSpPr>
            <p:nvPr/>
          </p:nvSpPr>
          <p:spPr bwMode="auto">
            <a:xfrm>
              <a:off x="6329275" y="3484542"/>
              <a:ext cx="1255713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 квадратичная</a:t>
              </a:r>
            </a:p>
          </p:txBody>
        </p:sp>
        <p:pic>
          <p:nvPicPr>
            <p:cNvPr id="194" name="Picture 12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57847" y="2742974"/>
              <a:ext cx="7429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" name="Picture 122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64863" y="3565515"/>
              <a:ext cx="7143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6" name="Прямоугольник 153"/>
            <p:cNvSpPr>
              <a:spLocks noChangeArrowheads="1"/>
            </p:cNvSpPr>
            <p:nvPr/>
          </p:nvSpPr>
          <p:spPr bwMode="auto">
            <a:xfrm>
              <a:off x="5540375" y="4070350"/>
              <a:ext cx="299146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</a:t>
              </a:r>
              <a:r>
                <a:rPr lang="ru-RU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0</a:t>
              </a:r>
              <a:r>
                <a:rPr lang="en-US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;-</a:t>
              </a:r>
              <a:r>
                <a:rPr lang="ru-RU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4</a:t>
              </a:r>
              <a:r>
                <a:rPr lang="en-US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  <p:sp>
          <p:nvSpPr>
            <p:cNvPr id="197" name="Прямоугольник 153"/>
            <p:cNvSpPr>
              <a:spLocks noChangeArrowheads="1"/>
            </p:cNvSpPr>
            <p:nvPr/>
          </p:nvSpPr>
          <p:spPr bwMode="auto">
            <a:xfrm>
              <a:off x="5511800" y="3260725"/>
              <a:ext cx="302512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</a:t>
              </a:r>
              <a:r>
                <a:rPr lang="ru-RU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0</a:t>
              </a:r>
              <a:r>
                <a:rPr lang="en-US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;</a:t>
              </a:r>
              <a:r>
                <a:rPr lang="ru-RU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4</a:t>
              </a:r>
              <a:r>
                <a:rPr lang="en-US" alt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</p:grpSp>
      <p:sp>
        <p:nvSpPr>
          <p:cNvPr id="79" name="Блок-схема: перфолента 78"/>
          <p:cNvSpPr/>
          <p:nvPr/>
        </p:nvSpPr>
        <p:spPr>
          <a:xfrm flipH="1">
            <a:off x="2767013" y="571500"/>
            <a:ext cx="1341437" cy="428625"/>
          </a:xfrm>
          <a:prstGeom prst="flowChartPunchedTape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  </a:t>
            </a:r>
            <a:endParaRPr lang="ru-RU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3743325" y="615950"/>
            <a:ext cx="3873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  <p:grpSp>
        <p:nvGrpSpPr>
          <p:cNvPr id="212" name="Группа 211"/>
          <p:cNvGrpSpPr/>
          <p:nvPr/>
        </p:nvGrpSpPr>
        <p:grpSpPr>
          <a:xfrm>
            <a:off x="0" y="360000"/>
            <a:ext cx="4496122" cy="6234113"/>
            <a:chOff x="0" y="360000"/>
            <a:chExt cx="4496122" cy="6234113"/>
          </a:xfrm>
        </p:grpSpPr>
        <p:sp>
          <p:nvSpPr>
            <p:cNvPr id="157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3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207" name="AutoShape 37"/>
            <p:cNvSpPr>
              <a:spLocks noChangeArrowheads="1"/>
            </p:cNvSpPr>
            <p:nvPr/>
          </p:nvSpPr>
          <p:spPr bwMode="auto">
            <a:xfrm flipH="1">
              <a:off x="268288" y="457200"/>
              <a:ext cx="3813175" cy="57848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08" name="Text Box 15"/>
            <p:cNvSpPr txBox="1">
              <a:spLocks noChangeArrowheads="1"/>
            </p:cNvSpPr>
            <p:nvPr/>
          </p:nvSpPr>
          <p:spPr bwMode="auto">
            <a:xfrm>
              <a:off x="0" y="957263"/>
              <a:ext cx="4010025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i="1" dirty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Постройте график функции:</a:t>
              </a:r>
            </a:p>
          </p:txBody>
        </p:sp>
        <p:sp>
          <p:nvSpPr>
            <p:cNvPr id="209" name="Блок-схема: перфолента 208"/>
            <p:cNvSpPr/>
            <p:nvPr/>
          </p:nvSpPr>
          <p:spPr>
            <a:xfrm flipH="1">
              <a:off x="2735263" y="590550"/>
              <a:ext cx="1341437" cy="428625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Задание   </a:t>
              </a:r>
              <a:endParaRPr lang="ru-RU" dirty="0"/>
            </a:p>
          </p:txBody>
        </p:sp>
        <p:sp>
          <p:nvSpPr>
            <p:cNvPr id="210" name="Прямоугольник 209"/>
            <p:cNvSpPr/>
            <p:nvPr/>
          </p:nvSpPr>
          <p:spPr>
            <a:xfrm>
              <a:off x="3683000" y="625475"/>
              <a:ext cx="387350" cy="3683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3</a:t>
              </a:r>
            </a:p>
          </p:txBody>
        </p:sp>
        <p:pic>
          <p:nvPicPr>
            <p:cNvPr id="211" name="Picture 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90650" y="1257300"/>
              <a:ext cx="16287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282" name="Picture 23" descr="скрепки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9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11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76765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audio>
              <p:cMediaNode>
                <p:cTn id="1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</p:childTnLst>
        </p:cTn>
      </p:par>
    </p:tnLst>
    <p:bldLst>
      <p:bldP spid="69" grpId="0" autoUpdateAnimBg="0"/>
      <p:bldP spid="70" grpId="0" autoUpdateAnimBg="0"/>
      <p:bldP spid="107" grpId="0"/>
      <p:bldP spid="109" grpId="0"/>
      <p:bldP spid="110" grpId="0"/>
      <p:bldP spid="119" grpId="0" autoUpdateAnimBg="0"/>
      <p:bldP spid="120" grpId="0" autoUpdateAnimBg="0"/>
      <p:bldP spid="138" grpId="1" animBg="1"/>
      <p:bldP spid="139" grpId="0" animBg="1"/>
      <p:bldP spid="139" grpId="1" animBg="1"/>
      <p:bldP spid="128" grpId="0"/>
      <p:bldP spid="129" grpId="0"/>
      <p:bldP spid="112" grpId="0" animBg="1"/>
      <p:bldP spid="88" grpId="0" animBg="1"/>
      <p:bldP spid="113" grpId="0" animBg="1"/>
      <p:bldP spid="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9222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9223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9224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9225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9229" name="AutoShape 10"/>
          <p:cNvSpPr>
            <a:spLocks noChangeArrowheads="1"/>
          </p:cNvSpPr>
          <p:nvPr/>
        </p:nvSpPr>
        <p:spPr bwMode="auto">
          <a:xfrm flipH="1">
            <a:off x="179388" y="303213"/>
            <a:ext cx="4344987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rot="10800000">
            <a:off x="2147888" y="3741738"/>
            <a:ext cx="15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7" name="AutoShape 49"/>
          <p:cNvSpPr>
            <a:spLocks noChangeArrowheads="1"/>
          </p:cNvSpPr>
          <p:nvPr/>
        </p:nvSpPr>
        <p:spPr bwMode="auto">
          <a:xfrm flipH="1">
            <a:off x="237600" y="360000"/>
            <a:ext cx="4258522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38" name="AutoShape 37"/>
          <p:cNvSpPr>
            <a:spLocks noChangeArrowheads="1"/>
          </p:cNvSpPr>
          <p:nvPr/>
        </p:nvSpPr>
        <p:spPr bwMode="auto">
          <a:xfrm flipH="1">
            <a:off x="268288" y="457200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3" name="Text Box 15"/>
          <p:cNvSpPr txBox="1">
            <a:spLocks noChangeArrowheads="1"/>
          </p:cNvSpPr>
          <p:nvPr/>
        </p:nvSpPr>
        <p:spPr bwMode="auto">
          <a:xfrm>
            <a:off x="0" y="957263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Постройте график функции:</a:t>
            </a:r>
          </a:p>
        </p:txBody>
      </p:sp>
      <p:sp>
        <p:nvSpPr>
          <p:cNvPr id="116" name="Блок-схема: перфолента 115"/>
          <p:cNvSpPr/>
          <p:nvPr/>
        </p:nvSpPr>
        <p:spPr>
          <a:xfrm flipH="1">
            <a:off x="2735263" y="590550"/>
            <a:ext cx="1341437" cy="428625"/>
          </a:xfrm>
          <a:prstGeom prst="flowChartPunchedTape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  </a:t>
            </a:r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3683000" y="625475"/>
            <a:ext cx="3873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3</a:t>
            </a:r>
          </a:p>
        </p:txBody>
      </p:sp>
      <p:pic>
        <p:nvPicPr>
          <p:cNvPr id="9262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90650" y="1257300"/>
            <a:ext cx="162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3" name="Прямая со стрелкой 222"/>
          <p:cNvCxnSpPr/>
          <p:nvPr/>
        </p:nvCxnSpPr>
        <p:spPr>
          <a:xfrm flipV="1">
            <a:off x="623888" y="3792538"/>
            <a:ext cx="3341687" cy="3175"/>
          </a:xfrm>
          <a:prstGeom prst="straightConnector1">
            <a:avLst/>
          </a:prstGeom>
          <a:ln w="22225" cap="rnd">
            <a:solidFill>
              <a:srgbClr val="5855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 Box 15"/>
          <p:cNvSpPr txBox="1">
            <a:spLocks noChangeArrowheads="1"/>
          </p:cNvSpPr>
          <p:nvPr/>
        </p:nvSpPr>
        <p:spPr bwMode="auto">
          <a:xfrm>
            <a:off x="3382963" y="3798888"/>
            <a:ext cx="66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x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225" name="Text Box 15"/>
          <p:cNvSpPr txBox="1">
            <a:spLocks noChangeArrowheads="1"/>
          </p:cNvSpPr>
          <p:nvPr/>
        </p:nvSpPr>
        <p:spPr bwMode="auto">
          <a:xfrm>
            <a:off x="1584325" y="1912938"/>
            <a:ext cx="661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y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cxnSp>
        <p:nvCxnSpPr>
          <p:cNvPr id="226" name="Прямая со стрелкой 225"/>
          <p:cNvCxnSpPr/>
          <p:nvPr/>
        </p:nvCxnSpPr>
        <p:spPr>
          <a:xfrm rot="16200000" flipV="1">
            <a:off x="582612" y="3773488"/>
            <a:ext cx="3470275" cy="0"/>
          </a:xfrm>
          <a:prstGeom prst="straightConnector1">
            <a:avLst/>
          </a:prstGeom>
          <a:ln w="22225" cap="rnd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Прямоугольник 226"/>
          <p:cNvSpPr/>
          <p:nvPr/>
        </p:nvSpPr>
        <p:spPr>
          <a:xfrm>
            <a:off x="2314575" y="2062163"/>
            <a:ext cx="1547813" cy="23669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8" name="Прямоугольник 227"/>
          <p:cNvSpPr/>
          <p:nvPr/>
        </p:nvSpPr>
        <p:spPr>
          <a:xfrm flipH="1">
            <a:off x="581025" y="2062163"/>
            <a:ext cx="1733550" cy="23574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9" name="Text Box 25"/>
          <p:cNvSpPr txBox="1">
            <a:spLocks noChangeArrowheads="1"/>
          </p:cNvSpPr>
          <p:nvPr/>
        </p:nvSpPr>
        <p:spPr bwMode="auto">
          <a:xfrm>
            <a:off x="2076450" y="3055938"/>
            <a:ext cx="3000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3</a:t>
            </a:r>
          </a:p>
        </p:txBody>
      </p:sp>
      <p:cxnSp>
        <p:nvCxnSpPr>
          <p:cNvPr id="230" name="Прямая соединительная линия 229"/>
          <p:cNvCxnSpPr/>
          <p:nvPr/>
        </p:nvCxnSpPr>
        <p:spPr>
          <a:xfrm rot="5400000">
            <a:off x="3522662" y="3808413"/>
            <a:ext cx="100013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Прямая соединительная линия 232"/>
          <p:cNvCxnSpPr/>
          <p:nvPr/>
        </p:nvCxnSpPr>
        <p:spPr>
          <a:xfrm rot="5400000">
            <a:off x="631825" y="3798888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 rot="5400000">
            <a:off x="812800" y="3798888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/>
          <p:nvPr/>
        </p:nvCxnSpPr>
        <p:spPr>
          <a:xfrm rot="5400000">
            <a:off x="1355725" y="3798888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Text Box 25"/>
          <p:cNvSpPr txBox="1">
            <a:spLocks noChangeArrowheads="1"/>
          </p:cNvSpPr>
          <p:nvPr/>
        </p:nvSpPr>
        <p:spPr bwMode="auto">
          <a:xfrm>
            <a:off x="485775" y="3822700"/>
            <a:ext cx="342900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-9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38" name="Text Box 25"/>
          <p:cNvSpPr txBox="1">
            <a:spLocks noChangeArrowheads="1"/>
          </p:cNvSpPr>
          <p:nvPr/>
        </p:nvSpPr>
        <p:spPr bwMode="auto">
          <a:xfrm>
            <a:off x="681038" y="3827463"/>
            <a:ext cx="3381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-8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39" name="Text Box 25"/>
          <p:cNvSpPr txBox="1">
            <a:spLocks noChangeArrowheads="1"/>
          </p:cNvSpPr>
          <p:nvPr/>
        </p:nvSpPr>
        <p:spPr bwMode="auto">
          <a:xfrm>
            <a:off x="1223963" y="3822700"/>
            <a:ext cx="33337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-5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40" name="Text Box 25"/>
          <p:cNvSpPr txBox="1">
            <a:spLocks noChangeArrowheads="1"/>
          </p:cNvSpPr>
          <p:nvPr/>
        </p:nvSpPr>
        <p:spPr bwMode="auto">
          <a:xfrm>
            <a:off x="2085975" y="3803650"/>
            <a:ext cx="3000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0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cxnSp>
        <p:nvCxnSpPr>
          <p:cNvPr id="241" name="Прямая соединительная линия 240"/>
          <p:cNvCxnSpPr/>
          <p:nvPr/>
        </p:nvCxnSpPr>
        <p:spPr>
          <a:xfrm rot="10800000" flipV="1">
            <a:off x="2262188" y="3262313"/>
            <a:ext cx="109537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Полилиния 250"/>
          <p:cNvSpPr/>
          <p:nvPr/>
        </p:nvSpPr>
        <p:spPr>
          <a:xfrm>
            <a:off x="688975" y="3089275"/>
            <a:ext cx="2911475" cy="701675"/>
          </a:xfrm>
          <a:custGeom>
            <a:avLst/>
            <a:gdLst>
              <a:gd name="connsiteX0" fmla="*/ 0 w 2912004"/>
              <a:gd name="connsiteY0" fmla="*/ 666221 h 666221"/>
              <a:gd name="connsiteX1" fmla="*/ 12700 w 2912004"/>
              <a:gd name="connsiteY1" fmla="*/ 596371 h 666221"/>
              <a:gd name="connsiteX2" fmla="*/ 69850 w 2912004"/>
              <a:gd name="connsiteY2" fmla="*/ 539221 h 666221"/>
              <a:gd name="connsiteX3" fmla="*/ 123825 w 2912004"/>
              <a:gd name="connsiteY3" fmla="*/ 507471 h 666221"/>
              <a:gd name="connsiteX4" fmla="*/ 193675 w 2912004"/>
              <a:gd name="connsiteY4" fmla="*/ 472546 h 666221"/>
              <a:gd name="connsiteX5" fmla="*/ 285750 w 2912004"/>
              <a:gd name="connsiteY5" fmla="*/ 437621 h 666221"/>
              <a:gd name="connsiteX6" fmla="*/ 374650 w 2912004"/>
              <a:gd name="connsiteY6" fmla="*/ 399521 h 666221"/>
              <a:gd name="connsiteX7" fmla="*/ 485775 w 2912004"/>
              <a:gd name="connsiteY7" fmla="*/ 364596 h 666221"/>
              <a:gd name="connsiteX8" fmla="*/ 600075 w 2912004"/>
              <a:gd name="connsiteY8" fmla="*/ 329671 h 666221"/>
              <a:gd name="connsiteX9" fmla="*/ 727075 w 2912004"/>
              <a:gd name="connsiteY9" fmla="*/ 294746 h 666221"/>
              <a:gd name="connsiteX10" fmla="*/ 828675 w 2912004"/>
              <a:gd name="connsiteY10" fmla="*/ 272521 h 666221"/>
              <a:gd name="connsiteX11" fmla="*/ 984250 w 2912004"/>
              <a:gd name="connsiteY11" fmla="*/ 243946 h 666221"/>
              <a:gd name="connsiteX12" fmla="*/ 1111250 w 2912004"/>
              <a:gd name="connsiteY12" fmla="*/ 224896 h 666221"/>
              <a:gd name="connsiteX13" fmla="*/ 1276350 w 2912004"/>
              <a:gd name="connsiteY13" fmla="*/ 189971 h 666221"/>
              <a:gd name="connsiteX14" fmla="*/ 1406525 w 2912004"/>
              <a:gd name="connsiteY14" fmla="*/ 167746 h 666221"/>
              <a:gd name="connsiteX15" fmla="*/ 1508125 w 2912004"/>
              <a:gd name="connsiteY15" fmla="*/ 155046 h 666221"/>
              <a:gd name="connsiteX16" fmla="*/ 1581150 w 2912004"/>
              <a:gd name="connsiteY16" fmla="*/ 142346 h 666221"/>
              <a:gd name="connsiteX17" fmla="*/ 1638300 w 2912004"/>
              <a:gd name="connsiteY17" fmla="*/ 135996 h 666221"/>
              <a:gd name="connsiteX18" fmla="*/ 1746250 w 2912004"/>
              <a:gd name="connsiteY18" fmla="*/ 123296 h 666221"/>
              <a:gd name="connsiteX19" fmla="*/ 1752600 w 2912004"/>
              <a:gd name="connsiteY19" fmla="*/ 123296 h 666221"/>
              <a:gd name="connsiteX20" fmla="*/ 1879600 w 2912004"/>
              <a:gd name="connsiteY20" fmla="*/ 107421 h 666221"/>
              <a:gd name="connsiteX21" fmla="*/ 2003425 w 2912004"/>
              <a:gd name="connsiteY21" fmla="*/ 91546 h 666221"/>
              <a:gd name="connsiteX22" fmla="*/ 2162175 w 2912004"/>
              <a:gd name="connsiteY22" fmla="*/ 72496 h 666221"/>
              <a:gd name="connsiteX23" fmla="*/ 2308225 w 2912004"/>
              <a:gd name="connsiteY23" fmla="*/ 56621 h 666221"/>
              <a:gd name="connsiteX24" fmla="*/ 2473325 w 2912004"/>
              <a:gd name="connsiteY24" fmla="*/ 43921 h 666221"/>
              <a:gd name="connsiteX25" fmla="*/ 2603500 w 2912004"/>
              <a:gd name="connsiteY25" fmla="*/ 31221 h 666221"/>
              <a:gd name="connsiteX26" fmla="*/ 2771775 w 2912004"/>
              <a:gd name="connsiteY26" fmla="*/ 18521 h 666221"/>
              <a:gd name="connsiteX27" fmla="*/ 2892425 w 2912004"/>
              <a:gd name="connsiteY27" fmla="*/ 2646 h 666221"/>
              <a:gd name="connsiteX28" fmla="*/ 2889250 w 2912004"/>
              <a:gd name="connsiteY28" fmla="*/ 2646 h 666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12004" h="666221">
                <a:moveTo>
                  <a:pt x="0" y="666221"/>
                </a:moveTo>
                <a:cubicBezTo>
                  <a:pt x="529" y="641879"/>
                  <a:pt x="1058" y="617538"/>
                  <a:pt x="12700" y="596371"/>
                </a:cubicBezTo>
                <a:cubicBezTo>
                  <a:pt x="24342" y="575204"/>
                  <a:pt x="51329" y="554038"/>
                  <a:pt x="69850" y="539221"/>
                </a:cubicBezTo>
                <a:cubicBezTo>
                  <a:pt x="88371" y="524404"/>
                  <a:pt x="103188" y="518583"/>
                  <a:pt x="123825" y="507471"/>
                </a:cubicBezTo>
                <a:cubicBezTo>
                  <a:pt x="144462" y="496359"/>
                  <a:pt x="166688" y="484188"/>
                  <a:pt x="193675" y="472546"/>
                </a:cubicBezTo>
                <a:cubicBezTo>
                  <a:pt x="220662" y="460904"/>
                  <a:pt x="255588" y="449792"/>
                  <a:pt x="285750" y="437621"/>
                </a:cubicBezTo>
                <a:cubicBezTo>
                  <a:pt x="315912" y="425450"/>
                  <a:pt x="341313" y="411692"/>
                  <a:pt x="374650" y="399521"/>
                </a:cubicBezTo>
                <a:cubicBezTo>
                  <a:pt x="407987" y="387350"/>
                  <a:pt x="485775" y="364596"/>
                  <a:pt x="485775" y="364596"/>
                </a:cubicBezTo>
                <a:lnTo>
                  <a:pt x="600075" y="329671"/>
                </a:lnTo>
                <a:cubicBezTo>
                  <a:pt x="640292" y="318029"/>
                  <a:pt x="688975" y="304271"/>
                  <a:pt x="727075" y="294746"/>
                </a:cubicBezTo>
                <a:cubicBezTo>
                  <a:pt x="765175" y="285221"/>
                  <a:pt x="785813" y="280988"/>
                  <a:pt x="828675" y="272521"/>
                </a:cubicBezTo>
                <a:cubicBezTo>
                  <a:pt x="871537" y="264054"/>
                  <a:pt x="937154" y="251883"/>
                  <a:pt x="984250" y="243946"/>
                </a:cubicBezTo>
                <a:cubicBezTo>
                  <a:pt x="1031346" y="236009"/>
                  <a:pt x="1062567" y="233892"/>
                  <a:pt x="1111250" y="224896"/>
                </a:cubicBezTo>
                <a:cubicBezTo>
                  <a:pt x="1159933" y="215900"/>
                  <a:pt x="1227137" y="199496"/>
                  <a:pt x="1276350" y="189971"/>
                </a:cubicBezTo>
                <a:cubicBezTo>
                  <a:pt x="1325563" y="180446"/>
                  <a:pt x="1367896" y="173567"/>
                  <a:pt x="1406525" y="167746"/>
                </a:cubicBezTo>
                <a:cubicBezTo>
                  <a:pt x="1445154" y="161925"/>
                  <a:pt x="1479021" y="159279"/>
                  <a:pt x="1508125" y="155046"/>
                </a:cubicBezTo>
                <a:cubicBezTo>
                  <a:pt x="1537229" y="150813"/>
                  <a:pt x="1559454" y="145521"/>
                  <a:pt x="1581150" y="142346"/>
                </a:cubicBezTo>
                <a:cubicBezTo>
                  <a:pt x="1602846" y="139171"/>
                  <a:pt x="1638300" y="135996"/>
                  <a:pt x="1638300" y="135996"/>
                </a:cubicBezTo>
                <a:lnTo>
                  <a:pt x="1746250" y="123296"/>
                </a:lnTo>
                <a:cubicBezTo>
                  <a:pt x="1765300" y="121179"/>
                  <a:pt x="1752600" y="123296"/>
                  <a:pt x="1752600" y="123296"/>
                </a:cubicBezTo>
                <a:lnTo>
                  <a:pt x="1879600" y="107421"/>
                </a:lnTo>
                <a:lnTo>
                  <a:pt x="2003425" y="91546"/>
                </a:lnTo>
                <a:lnTo>
                  <a:pt x="2162175" y="72496"/>
                </a:lnTo>
                <a:lnTo>
                  <a:pt x="2308225" y="56621"/>
                </a:lnTo>
                <a:cubicBezTo>
                  <a:pt x="2360083" y="51859"/>
                  <a:pt x="2424113" y="48154"/>
                  <a:pt x="2473325" y="43921"/>
                </a:cubicBezTo>
                <a:cubicBezTo>
                  <a:pt x="2522538" y="39688"/>
                  <a:pt x="2603500" y="31221"/>
                  <a:pt x="2603500" y="31221"/>
                </a:cubicBezTo>
                <a:lnTo>
                  <a:pt x="2771775" y="18521"/>
                </a:lnTo>
                <a:cubicBezTo>
                  <a:pt x="2819929" y="13759"/>
                  <a:pt x="2872846" y="5292"/>
                  <a:pt x="2892425" y="2646"/>
                </a:cubicBezTo>
                <a:cubicBezTo>
                  <a:pt x="2912004" y="0"/>
                  <a:pt x="2900627" y="1323"/>
                  <a:pt x="2889250" y="2646"/>
                </a:cubicBezTo>
              </a:path>
            </a:pathLst>
          </a:cu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2" name="Овал 251"/>
          <p:cNvSpPr/>
          <p:nvPr/>
        </p:nvSpPr>
        <p:spPr>
          <a:xfrm>
            <a:off x="627063" y="3735388"/>
            <a:ext cx="111125" cy="111125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61" name="Прямая соединительная линия 260"/>
          <p:cNvCxnSpPr/>
          <p:nvPr/>
        </p:nvCxnSpPr>
        <p:spPr>
          <a:xfrm>
            <a:off x="2325688" y="3790950"/>
            <a:ext cx="1470025" cy="4763"/>
          </a:xfrm>
          <a:prstGeom prst="line">
            <a:avLst/>
          </a:pr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Овал 231"/>
          <p:cNvSpPr/>
          <p:nvPr/>
        </p:nvSpPr>
        <p:spPr>
          <a:xfrm>
            <a:off x="2263775" y="3730625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5" name="Text Box 25"/>
          <p:cNvSpPr txBox="1">
            <a:spLocks noChangeArrowheads="1"/>
          </p:cNvSpPr>
          <p:nvPr/>
        </p:nvSpPr>
        <p:spPr bwMode="auto">
          <a:xfrm>
            <a:off x="3433763" y="3827463"/>
            <a:ext cx="3000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7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105" name="Группа 104"/>
          <p:cNvGrpSpPr/>
          <p:nvPr/>
        </p:nvGrpSpPr>
        <p:grpSpPr>
          <a:xfrm>
            <a:off x="4560888" y="241300"/>
            <a:ext cx="4421187" cy="6364288"/>
            <a:chOff x="4560888" y="241300"/>
            <a:chExt cx="4421187" cy="6364288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4560888" y="241300"/>
              <a:ext cx="4421187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24" name="AutoShape 37"/>
            <p:cNvSpPr>
              <a:spLocks noChangeArrowheads="1"/>
            </p:cNvSpPr>
            <p:nvPr/>
          </p:nvSpPr>
          <p:spPr bwMode="auto">
            <a:xfrm>
              <a:off x="5145088" y="373063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dirty="0"/>
            </a:p>
          </p:txBody>
        </p:sp>
        <p:sp>
          <p:nvSpPr>
            <p:cNvPr id="125" name="Блок-схема: перфолента 124"/>
            <p:cNvSpPr/>
            <p:nvPr/>
          </p:nvSpPr>
          <p:spPr bwMode="auto">
            <a:xfrm>
              <a:off x="5143500" y="484188"/>
              <a:ext cx="1211263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Решение</a:t>
              </a: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sp>
          <p:nvSpPr>
            <p:cNvPr id="126" name="Rectangle 91"/>
            <p:cNvSpPr>
              <a:spLocks noChangeArrowheads="1"/>
            </p:cNvSpPr>
            <p:nvPr/>
          </p:nvSpPr>
          <p:spPr bwMode="auto">
            <a:xfrm>
              <a:off x="5370513" y="2925763"/>
              <a:ext cx="306387" cy="277812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2.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7" name="Rectangle 3"/>
            <p:cNvSpPr>
              <a:spLocks noChangeArrowheads="1"/>
            </p:cNvSpPr>
            <p:nvPr/>
          </p:nvSpPr>
          <p:spPr bwMode="auto">
            <a:xfrm>
              <a:off x="5375275" y="1206500"/>
              <a:ext cx="823913" cy="27781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так как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8" name="Rectangle 6"/>
            <p:cNvSpPr>
              <a:spLocks noChangeArrowheads="1"/>
            </p:cNvSpPr>
            <p:nvPr/>
          </p:nvSpPr>
          <p:spPr bwMode="auto">
            <a:xfrm>
              <a:off x="5364163" y="1539875"/>
              <a:ext cx="3319462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тогда исходную функцию можно записать: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9" name="Rectangle 9"/>
            <p:cNvSpPr>
              <a:spLocks noChangeArrowheads="1"/>
            </p:cNvSpPr>
            <p:nvPr/>
          </p:nvSpPr>
          <p:spPr bwMode="auto">
            <a:xfrm>
              <a:off x="5376863" y="2339975"/>
              <a:ext cx="252888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Рассмотрим каждую функцию: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30" name="Rectangle 91"/>
            <p:cNvSpPr>
              <a:spLocks noChangeArrowheads="1"/>
            </p:cNvSpPr>
            <p:nvPr/>
          </p:nvSpPr>
          <p:spPr bwMode="auto">
            <a:xfrm>
              <a:off x="5375275" y="2695575"/>
              <a:ext cx="306388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1.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9302" name="Прямоугольник 153"/>
            <p:cNvSpPr>
              <a:spLocks noChangeArrowheads="1"/>
            </p:cNvSpPr>
            <p:nvPr/>
          </p:nvSpPr>
          <p:spPr bwMode="auto">
            <a:xfrm>
              <a:off x="5389332" y="3315691"/>
              <a:ext cx="144142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Зададим таблицу:</a:t>
              </a:r>
            </a:p>
          </p:txBody>
        </p:sp>
        <p:pic>
          <p:nvPicPr>
            <p:cNvPr id="9303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87044" y="1163782"/>
              <a:ext cx="1571625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04" name="Picture 5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86400" y="1888176"/>
              <a:ext cx="16097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05" name="Picture 7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23906" y="2731324"/>
              <a:ext cx="4000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06" name="Picture 9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23907" y="2933205"/>
              <a:ext cx="77152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07" name="Прямоугольник 153"/>
            <p:cNvSpPr>
              <a:spLocks noChangeArrowheads="1"/>
            </p:cNvSpPr>
            <p:nvPr/>
          </p:nvSpPr>
          <p:spPr bwMode="auto">
            <a:xfrm>
              <a:off x="5489344" y="3620491"/>
              <a:ext cx="25840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x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08" name="Прямоугольник 153"/>
            <p:cNvSpPr>
              <a:spLocks noChangeArrowheads="1"/>
            </p:cNvSpPr>
            <p:nvPr/>
          </p:nvSpPr>
          <p:spPr bwMode="auto">
            <a:xfrm>
              <a:off x="5479820" y="3796704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y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09" name="Прямоугольник 153"/>
            <p:cNvSpPr>
              <a:spLocks noChangeArrowheads="1"/>
            </p:cNvSpPr>
            <p:nvPr/>
          </p:nvSpPr>
          <p:spPr bwMode="auto">
            <a:xfrm>
              <a:off x="5698894" y="3639542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-9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0" name="Прямоугольник 153"/>
            <p:cNvSpPr>
              <a:spLocks noChangeArrowheads="1"/>
            </p:cNvSpPr>
            <p:nvPr/>
          </p:nvSpPr>
          <p:spPr bwMode="auto">
            <a:xfrm>
              <a:off x="5727467" y="3815752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0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1" name="Прямоугольник 153"/>
            <p:cNvSpPr>
              <a:spLocks noChangeArrowheads="1"/>
            </p:cNvSpPr>
            <p:nvPr/>
          </p:nvSpPr>
          <p:spPr bwMode="auto">
            <a:xfrm>
              <a:off x="5960832" y="3634778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-8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2" name="Прямоугольник 153"/>
            <p:cNvSpPr>
              <a:spLocks noChangeArrowheads="1"/>
            </p:cNvSpPr>
            <p:nvPr/>
          </p:nvSpPr>
          <p:spPr bwMode="auto">
            <a:xfrm>
              <a:off x="6227530" y="3634778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-5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3" name="Прямоугольник 153"/>
            <p:cNvSpPr>
              <a:spLocks noChangeArrowheads="1"/>
            </p:cNvSpPr>
            <p:nvPr/>
          </p:nvSpPr>
          <p:spPr bwMode="auto">
            <a:xfrm>
              <a:off x="6253725" y="3813367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2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4" name="Прямоугольник 153"/>
            <p:cNvSpPr>
              <a:spLocks noChangeArrowheads="1"/>
            </p:cNvSpPr>
            <p:nvPr/>
          </p:nvSpPr>
          <p:spPr bwMode="auto">
            <a:xfrm>
              <a:off x="6529946" y="3634777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0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5" name="Прямоугольник 153"/>
            <p:cNvSpPr>
              <a:spLocks noChangeArrowheads="1"/>
            </p:cNvSpPr>
            <p:nvPr/>
          </p:nvSpPr>
          <p:spPr bwMode="auto">
            <a:xfrm>
              <a:off x="6515657" y="3813366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3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6" name="Прямоугольник 153"/>
            <p:cNvSpPr>
              <a:spLocks noChangeArrowheads="1"/>
            </p:cNvSpPr>
            <p:nvPr/>
          </p:nvSpPr>
          <p:spPr bwMode="auto">
            <a:xfrm>
              <a:off x="6789504" y="3634776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7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9317" name="Прямоугольник 153"/>
            <p:cNvSpPr>
              <a:spLocks noChangeArrowheads="1"/>
            </p:cNvSpPr>
            <p:nvPr/>
          </p:nvSpPr>
          <p:spPr bwMode="auto">
            <a:xfrm>
              <a:off x="6779981" y="3810992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4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cxnSp>
          <p:nvCxnSpPr>
            <p:cNvPr id="144" name="Прямая соединительная линия 143"/>
            <p:cNvCxnSpPr/>
            <p:nvPr/>
          </p:nvCxnSpPr>
          <p:spPr bwMode="auto">
            <a:xfrm flipV="1">
              <a:off x="5481638" y="3867150"/>
              <a:ext cx="1576387" cy="4763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 bwMode="auto">
            <a:xfrm rot="5400000">
              <a:off x="6878638" y="3873500"/>
              <a:ext cx="357188" cy="1587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20" name="Прямоугольник 153"/>
            <p:cNvSpPr>
              <a:spLocks noChangeArrowheads="1"/>
            </p:cNvSpPr>
            <p:nvPr/>
          </p:nvSpPr>
          <p:spPr bwMode="auto">
            <a:xfrm>
              <a:off x="5998930" y="3815754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cxnSp>
          <p:nvCxnSpPr>
            <p:cNvPr id="152" name="Прямая соединительная линия 151"/>
            <p:cNvCxnSpPr/>
            <p:nvPr/>
          </p:nvCxnSpPr>
          <p:spPr bwMode="auto">
            <a:xfrm rot="5400000">
              <a:off x="6094413" y="3870325"/>
              <a:ext cx="361950" cy="3175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 bwMode="auto">
            <a:xfrm flipV="1">
              <a:off x="5478463" y="4054475"/>
              <a:ext cx="1571625" cy="6350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 bwMode="auto">
            <a:xfrm>
              <a:off x="5486400" y="3689350"/>
              <a:ext cx="1558925" cy="6350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 bwMode="auto">
            <a:xfrm rot="5400000">
              <a:off x="5823744" y="3875882"/>
              <a:ext cx="371475" cy="1587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 bwMode="auto">
            <a:xfrm rot="5400000">
              <a:off x="5569744" y="3872707"/>
              <a:ext cx="365125" cy="1587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 bwMode="auto">
            <a:xfrm rot="5400000">
              <a:off x="5300662" y="3876676"/>
              <a:ext cx="366713" cy="4762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Прямая соединительная линия 152"/>
            <p:cNvCxnSpPr/>
            <p:nvPr/>
          </p:nvCxnSpPr>
          <p:spPr bwMode="auto">
            <a:xfrm rot="16200000" flipH="1">
              <a:off x="6354763" y="3875088"/>
              <a:ext cx="350837" cy="1587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 bwMode="auto">
            <a:xfrm rot="5400000">
              <a:off x="6616700" y="3875088"/>
              <a:ext cx="363538" cy="4762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9"/>
            <p:cNvSpPr>
              <a:spLocks noChangeArrowheads="1"/>
            </p:cNvSpPr>
            <p:nvPr/>
          </p:nvSpPr>
          <p:spPr bwMode="auto">
            <a:xfrm>
              <a:off x="5392738" y="4168775"/>
              <a:ext cx="3282950" cy="46037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По точкам, заданным в таблице, построим график функции с учетом того, что 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x&lt;0.</a:t>
              </a:r>
              <a:endParaRPr lang="ru-RU" dirty="0">
                <a:latin typeface="Arial" panose="020B0604020202020204" pitchFamily="34" charset="0"/>
              </a:endParaRPr>
            </a:p>
          </p:txBody>
        </p:sp>
      </p:grpSp>
      <p:pic>
        <p:nvPicPr>
          <p:cNvPr id="10352" name="Picture 1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2962" y="4724400"/>
            <a:ext cx="1105313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8" name="AutoShape 37"/>
          <p:cNvSpPr>
            <a:spLocks noChangeArrowheads="1"/>
          </p:cNvSpPr>
          <p:nvPr/>
        </p:nvSpPr>
        <p:spPr bwMode="auto">
          <a:xfrm>
            <a:off x="273050" y="4629150"/>
            <a:ext cx="1241425" cy="1462088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109" name="z3_Иванов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1695450" y="5743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" name="Полилиния 103"/>
          <p:cNvSpPr/>
          <p:nvPr/>
        </p:nvSpPr>
        <p:spPr>
          <a:xfrm>
            <a:off x="684213" y="3248025"/>
            <a:ext cx="1627187" cy="514350"/>
          </a:xfrm>
          <a:custGeom>
            <a:avLst/>
            <a:gdLst>
              <a:gd name="connsiteX0" fmla="*/ 2078 w 1718132"/>
              <a:gd name="connsiteY0" fmla="*/ 550687 h 550687"/>
              <a:gd name="connsiteX1" fmla="*/ 87803 w 1718132"/>
              <a:gd name="connsiteY1" fmla="*/ 436387 h 550687"/>
              <a:gd name="connsiteX2" fmla="*/ 573578 w 1718132"/>
              <a:gd name="connsiteY2" fmla="*/ 226837 h 550687"/>
              <a:gd name="connsiteX3" fmla="*/ 1611803 w 1718132"/>
              <a:gd name="connsiteY3" fmla="*/ 17287 h 550687"/>
              <a:gd name="connsiteX4" fmla="*/ 1630853 w 1718132"/>
              <a:gd name="connsiteY4" fmla="*/ 26812 h 55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8132" h="550687">
                <a:moveTo>
                  <a:pt x="2078" y="550687"/>
                </a:moveTo>
                <a:cubicBezTo>
                  <a:pt x="-2685" y="520524"/>
                  <a:pt x="-7447" y="490362"/>
                  <a:pt x="87803" y="436387"/>
                </a:cubicBezTo>
                <a:cubicBezTo>
                  <a:pt x="183053" y="382412"/>
                  <a:pt x="319578" y="296687"/>
                  <a:pt x="573578" y="226837"/>
                </a:cubicBezTo>
                <a:cubicBezTo>
                  <a:pt x="827578" y="156987"/>
                  <a:pt x="1435591" y="50624"/>
                  <a:pt x="1611803" y="17287"/>
                </a:cubicBezTo>
                <a:cubicBezTo>
                  <a:pt x="1788015" y="-16050"/>
                  <a:pt x="1709434" y="5381"/>
                  <a:pt x="1630853" y="26812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246" name="Овал 245"/>
          <p:cNvSpPr/>
          <p:nvPr/>
        </p:nvSpPr>
        <p:spPr>
          <a:xfrm>
            <a:off x="2259013" y="3182938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22" name="Группа 121"/>
          <p:cNvGrpSpPr/>
          <p:nvPr/>
        </p:nvGrpSpPr>
        <p:grpSpPr>
          <a:xfrm>
            <a:off x="0" y="360000"/>
            <a:ext cx="4496122" cy="6234112"/>
            <a:chOff x="0" y="360000"/>
            <a:chExt cx="4496122" cy="6234112"/>
          </a:xfrm>
        </p:grpSpPr>
        <p:sp>
          <p:nvSpPr>
            <p:cNvPr id="114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115" name="AutoShape 37"/>
            <p:cNvSpPr>
              <a:spLocks noChangeArrowheads="1"/>
            </p:cNvSpPr>
            <p:nvPr/>
          </p:nvSpPr>
          <p:spPr bwMode="auto">
            <a:xfrm flipH="1">
              <a:off x="268288" y="457200"/>
              <a:ext cx="3813175" cy="57848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18" name="Text Box 15"/>
            <p:cNvSpPr txBox="1">
              <a:spLocks noChangeArrowheads="1"/>
            </p:cNvSpPr>
            <p:nvPr/>
          </p:nvSpPr>
          <p:spPr bwMode="auto">
            <a:xfrm>
              <a:off x="0" y="957263"/>
              <a:ext cx="4010025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i="1" dirty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Постройте график функции:</a:t>
              </a:r>
            </a:p>
          </p:txBody>
        </p:sp>
        <p:sp>
          <p:nvSpPr>
            <p:cNvPr id="119" name="Блок-схема: перфолента 118"/>
            <p:cNvSpPr/>
            <p:nvPr/>
          </p:nvSpPr>
          <p:spPr>
            <a:xfrm flipH="1">
              <a:off x="2735263" y="590550"/>
              <a:ext cx="1341437" cy="428625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Задание   </a:t>
              </a:r>
              <a:endParaRPr lang="ru-RU" dirty="0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3683000" y="625475"/>
              <a:ext cx="387350" cy="3683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4</a:t>
              </a:r>
              <a:endPara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pic>
          <p:nvPicPr>
            <p:cNvPr id="121" name="Picture 1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09750" y="1311275"/>
              <a:ext cx="87630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64" name="Picture 23" descr="скрепки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000"/>
                            </p:stCondLst>
                            <p:childTnLst>
                              <p:par>
                                <p:cTn id="8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0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0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54938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audio>
              <p:cMediaNode>
                <p:cTn id="1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</p:childTnLst>
        </p:cTn>
      </p:par>
    </p:tnLst>
    <p:bldLst>
      <p:bldP spid="224" grpId="0" autoUpdateAnimBg="0"/>
      <p:bldP spid="225" grpId="0" autoUpdateAnimBg="0"/>
      <p:bldP spid="227" grpId="0" animBg="1"/>
      <p:bldP spid="227" grpId="1" animBg="1"/>
      <p:bldP spid="228" grpId="0" animBg="1"/>
      <p:bldP spid="228" grpId="1" animBg="1"/>
      <p:bldP spid="229" grpId="0"/>
      <p:bldP spid="237" grpId="0"/>
      <p:bldP spid="238" grpId="0"/>
      <p:bldP spid="239" grpId="0"/>
      <p:bldP spid="240" grpId="0"/>
      <p:bldP spid="252" grpId="0" animBg="1"/>
      <p:bldP spid="232" grpId="0" animBg="1"/>
      <p:bldP spid="265" grpId="0"/>
      <p:bldP spid="108" grpId="0" animBg="1"/>
      <p:bldP spid="104" grpId="0" animBg="1"/>
      <p:bldP spid="2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0246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47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48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0249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0253" name="AutoShape 10"/>
          <p:cNvSpPr>
            <a:spLocks noChangeArrowheads="1"/>
          </p:cNvSpPr>
          <p:nvPr/>
        </p:nvSpPr>
        <p:spPr bwMode="auto">
          <a:xfrm flipH="1">
            <a:off x="179388" y="303213"/>
            <a:ext cx="4344987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rot="10800000">
            <a:off x="2147888" y="3741738"/>
            <a:ext cx="15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7" name="AutoShape 49"/>
          <p:cNvSpPr>
            <a:spLocks noChangeArrowheads="1"/>
          </p:cNvSpPr>
          <p:nvPr/>
        </p:nvSpPr>
        <p:spPr bwMode="auto">
          <a:xfrm flipH="1">
            <a:off x="237600" y="360000"/>
            <a:ext cx="4258522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38" name="AutoShape 37"/>
          <p:cNvSpPr>
            <a:spLocks noChangeArrowheads="1"/>
          </p:cNvSpPr>
          <p:nvPr/>
        </p:nvSpPr>
        <p:spPr bwMode="auto">
          <a:xfrm flipH="1">
            <a:off x="268288" y="457200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3" name="Text Box 15"/>
          <p:cNvSpPr txBox="1">
            <a:spLocks noChangeArrowheads="1"/>
          </p:cNvSpPr>
          <p:nvPr/>
        </p:nvSpPr>
        <p:spPr bwMode="auto">
          <a:xfrm>
            <a:off x="0" y="957263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Постройте график функции:</a:t>
            </a:r>
          </a:p>
        </p:txBody>
      </p:sp>
      <p:sp>
        <p:nvSpPr>
          <p:cNvPr id="116" name="Блок-схема: перфолента 115"/>
          <p:cNvSpPr/>
          <p:nvPr/>
        </p:nvSpPr>
        <p:spPr>
          <a:xfrm flipH="1">
            <a:off x="2735263" y="590550"/>
            <a:ext cx="1341437" cy="428625"/>
          </a:xfrm>
          <a:prstGeom prst="flowChartPunchedTape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  </a:t>
            </a:r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3683000" y="625475"/>
            <a:ext cx="3873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4</a:t>
            </a:r>
            <a:endParaRPr lang="ru-RU" b="1" i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itchFamily="34" charset="0"/>
            </a:endParaRPr>
          </a:p>
        </p:txBody>
      </p:sp>
      <p:cxnSp>
        <p:nvCxnSpPr>
          <p:cNvPr id="223" name="Прямая со стрелкой 222"/>
          <p:cNvCxnSpPr/>
          <p:nvPr/>
        </p:nvCxnSpPr>
        <p:spPr>
          <a:xfrm flipV="1">
            <a:off x="623888" y="3792538"/>
            <a:ext cx="3341687" cy="3175"/>
          </a:xfrm>
          <a:prstGeom prst="straightConnector1">
            <a:avLst/>
          </a:prstGeom>
          <a:ln w="22225" cap="rnd">
            <a:solidFill>
              <a:srgbClr val="5855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 Box 15"/>
          <p:cNvSpPr txBox="1">
            <a:spLocks noChangeArrowheads="1"/>
          </p:cNvSpPr>
          <p:nvPr/>
        </p:nvSpPr>
        <p:spPr bwMode="auto">
          <a:xfrm>
            <a:off x="3382963" y="3798888"/>
            <a:ext cx="66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x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225" name="Text Box 15"/>
          <p:cNvSpPr txBox="1">
            <a:spLocks noChangeArrowheads="1"/>
          </p:cNvSpPr>
          <p:nvPr/>
        </p:nvSpPr>
        <p:spPr bwMode="auto">
          <a:xfrm>
            <a:off x="1584325" y="1912938"/>
            <a:ext cx="661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y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cxnSp>
        <p:nvCxnSpPr>
          <p:cNvPr id="226" name="Прямая со стрелкой 225"/>
          <p:cNvCxnSpPr/>
          <p:nvPr/>
        </p:nvCxnSpPr>
        <p:spPr>
          <a:xfrm rot="16200000" flipV="1">
            <a:off x="582612" y="3773488"/>
            <a:ext cx="3470275" cy="0"/>
          </a:xfrm>
          <a:prstGeom prst="straightConnector1">
            <a:avLst/>
          </a:prstGeom>
          <a:ln w="22225" cap="rnd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Прямоугольник 226"/>
          <p:cNvSpPr/>
          <p:nvPr/>
        </p:nvSpPr>
        <p:spPr>
          <a:xfrm>
            <a:off x="2328862" y="2005013"/>
            <a:ext cx="1128713" cy="366712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8" name="Прямоугольник 227"/>
          <p:cNvSpPr/>
          <p:nvPr/>
        </p:nvSpPr>
        <p:spPr>
          <a:xfrm flipH="1">
            <a:off x="1552574" y="2005012"/>
            <a:ext cx="766762" cy="367188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30" name="Прямая соединительная линия 229"/>
          <p:cNvCxnSpPr/>
          <p:nvPr/>
        </p:nvCxnSpPr>
        <p:spPr>
          <a:xfrm rot="5400000">
            <a:off x="3522662" y="3808413"/>
            <a:ext cx="100013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>
            <a:off x="2271713" y="5257800"/>
            <a:ext cx="114300" cy="4763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/>
          <p:nvPr/>
        </p:nvCxnSpPr>
        <p:spPr>
          <a:xfrm rot="5400000">
            <a:off x="1908175" y="378936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 Box 25"/>
          <p:cNvSpPr txBox="1">
            <a:spLocks noChangeArrowheads="1"/>
          </p:cNvSpPr>
          <p:nvPr/>
        </p:nvSpPr>
        <p:spPr bwMode="auto">
          <a:xfrm>
            <a:off x="2343150" y="5137150"/>
            <a:ext cx="3381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-8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39" name="Text Box 25"/>
          <p:cNvSpPr txBox="1">
            <a:spLocks noChangeArrowheads="1"/>
          </p:cNvSpPr>
          <p:nvPr/>
        </p:nvSpPr>
        <p:spPr bwMode="auto">
          <a:xfrm>
            <a:off x="1776413" y="3841750"/>
            <a:ext cx="33337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</a:t>
            </a: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  <p:sp>
        <p:nvSpPr>
          <p:cNvPr id="240" name="Text Box 25"/>
          <p:cNvSpPr txBox="1">
            <a:spLocks noChangeArrowheads="1"/>
          </p:cNvSpPr>
          <p:nvPr/>
        </p:nvSpPr>
        <p:spPr bwMode="auto">
          <a:xfrm>
            <a:off x="2119316" y="3803650"/>
            <a:ext cx="3000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0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cxnSp>
        <p:nvCxnSpPr>
          <p:cNvPr id="241" name="Прямая соединительная линия 240"/>
          <p:cNvCxnSpPr/>
          <p:nvPr/>
        </p:nvCxnSpPr>
        <p:spPr>
          <a:xfrm rot="10800000" flipV="1">
            <a:off x="2276475" y="3181350"/>
            <a:ext cx="109538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Полилиния 250"/>
          <p:cNvSpPr/>
          <p:nvPr/>
        </p:nvSpPr>
        <p:spPr>
          <a:xfrm rot="5178098" flipV="1">
            <a:off x="1251744" y="4491831"/>
            <a:ext cx="1752600" cy="446088"/>
          </a:xfrm>
          <a:custGeom>
            <a:avLst/>
            <a:gdLst>
              <a:gd name="connsiteX0" fmla="*/ 0 w 2912004"/>
              <a:gd name="connsiteY0" fmla="*/ 666221 h 666221"/>
              <a:gd name="connsiteX1" fmla="*/ 12700 w 2912004"/>
              <a:gd name="connsiteY1" fmla="*/ 596371 h 666221"/>
              <a:gd name="connsiteX2" fmla="*/ 69850 w 2912004"/>
              <a:gd name="connsiteY2" fmla="*/ 539221 h 666221"/>
              <a:gd name="connsiteX3" fmla="*/ 123825 w 2912004"/>
              <a:gd name="connsiteY3" fmla="*/ 507471 h 666221"/>
              <a:gd name="connsiteX4" fmla="*/ 193675 w 2912004"/>
              <a:gd name="connsiteY4" fmla="*/ 472546 h 666221"/>
              <a:gd name="connsiteX5" fmla="*/ 285750 w 2912004"/>
              <a:gd name="connsiteY5" fmla="*/ 437621 h 666221"/>
              <a:gd name="connsiteX6" fmla="*/ 374650 w 2912004"/>
              <a:gd name="connsiteY6" fmla="*/ 399521 h 666221"/>
              <a:gd name="connsiteX7" fmla="*/ 485775 w 2912004"/>
              <a:gd name="connsiteY7" fmla="*/ 364596 h 666221"/>
              <a:gd name="connsiteX8" fmla="*/ 600075 w 2912004"/>
              <a:gd name="connsiteY8" fmla="*/ 329671 h 666221"/>
              <a:gd name="connsiteX9" fmla="*/ 727075 w 2912004"/>
              <a:gd name="connsiteY9" fmla="*/ 294746 h 666221"/>
              <a:gd name="connsiteX10" fmla="*/ 828675 w 2912004"/>
              <a:gd name="connsiteY10" fmla="*/ 272521 h 666221"/>
              <a:gd name="connsiteX11" fmla="*/ 984250 w 2912004"/>
              <a:gd name="connsiteY11" fmla="*/ 243946 h 666221"/>
              <a:gd name="connsiteX12" fmla="*/ 1111250 w 2912004"/>
              <a:gd name="connsiteY12" fmla="*/ 224896 h 666221"/>
              <a:gd name="connsiteX13" fmla="*/ 1276350 w 2912004"/>
              <a:gd name="connsiteY13" fmla="*/ 189971 h 666221"/>
              <a:gd name="connsiteX14" fmla="*/ 1406525 w 2912004"/>
              <a:gd name="connsiteY14" fmla="*/ 167746 h 666221"/>
              <a:gd name="connsiteX15" fmla="*/ 1508125 w 2912004"/>
              <a:gd name="connsiteY15" fmla="*/ 155046 h 666221"/>
              <a:gd name="connsiteX16" fmla="*/ 1581150 w 2912004"/>
              <a:gd name="connsiteY16" fmla="*/ 142346 h 666221"/>
              <a:gd name="connsiteX17" fmla="*/ 1638300 w 2912004"/>
              <a:gd name="connsiteY17" fmla="*/ 135996 h 666221"/>
              <a:gd name="connsiteX18" fmla="*/ 1746250 w 2912004"/>
              <a:gd name="connsiteY18" fmla="*/ 123296 h 666221"/>
              <a:gd name="connsiteX19" fmla="*/ 1752600 w 2912004"/>
              <a:gd name="connsiteY19" fmla="*/ 123296 h 666221"/>
              <a:gd name="connsiteX20" fmla="*/ 1879600 w 2912004"/>
              <a:gd name="connsiteY20" fmla="*/ 107421 h 666221"/>
              <a:gd name="connsiteX21" fmla="*/ 2003425 w 2912004"/>
              <a:gd name="connsiteY21" fmla="*/ 91546 h 666221"/>
              <a:gd name="connsiteX22" fmla="*/ 2162175 w 2912004"/>
              <a:gd name="connsiteY22" fmla="*/ 72496 h 666221"/>
              <a:gd name="connsiteX23" fmla="*/ 2308225 w 2912004"/>
              <a:gd name="connsiteY23" fmla="*/ 56621 h 666221"/>
              <a:gd name="connsiteX24" fmla="*/ 2473325 w 2912004"/>
              <a:gd name="connsiteY24" fmla="*/ 43921 h 666221"/>
              <a:gd name="connsiteX25" fmla="*/ 2603500 w 2912004"/>
              <a:gd name="connsiteY25" fmla="*/ 31221 h 666221"/>
              <a:gd name="connsiteX26" fmla="*/ 2771775 w 2912004"/>
              <a:gd name="connsiteY26" fmla="*/ 18521 h 666221"/>
              <a:gd name="connsiteX27" fmla="*/ 2892425 w 2912004"/>
              <a:gd name="connsiteY27" fmla="*/ 2646 h 666221"/>
              <a:gd name="connsiteX28" fmla="*/ 2889250 w 2912004"/>
              <a:gd name="connsiteY28" fmla="*/ 2646 h 666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12004" h="666221">
                <a:moveTo>
                  <a:pt x="0" y="666221"/>
                </a:moveTo>
                <a:cubicBezTo>
                  <a:pt x="529" y="641879"/>
                  <a:pt x="1058" y="617538"/>
                  <a:pt x="12700" y="596371"/>
                </a:cubicBezTo>
                <a:cubicBezTo>
                  <a:pt x="24342" y="575204"/>
                  <a:pt x="51329" y="554038"/>
                  <a:pt x="69850" y="539221"/>
                </a:cubicBezTo>
                <a:cubicBezTo>
                  <a:pt x="88371" y="524404"/>
                  <a:pt x="103188" y="518583"/>
                  <a:pt x="123825" y="507471"/>
                </a:cubicBezTo>
                <a:cubicBezTo>
                  <a:pt x="144462" y="496359"/>
                  <a:pt x="166688" y="484188"/>
                  <a:pt x="193675" y="472546"/>
                </a:cubicBezTo>
                <a:cubicBezTo>
                  <a:pt x="220662" y="460904"/>
                  <a:pt x="255588" y="449792"/>
                  <a:pt x="285750" y="437621"/>
                </a:cubicBezTo>
                <a:cubicBezTo>
                  <a:pt x="315912" y="425450"/>
                  <a:pt x="341313" y="411692"/>
                  <a:pt x="374650" y="399521"/>
                </a:cubicBezTo>
                <a:cubicBezTo>
                  <a:pt x="407987" y="387350"/>
                  <a:pt x="485775" y="364596"/>
                  <a:pt x="485775" y="364596"/>
                </a:cubicBezTo>
                <a:lnTo>
                  <a:pt x="600075" y="329671"/>
                </a:lnTo>
                <a:cubicBezTo>
                  <a:pt x="640292" y="318029"/>
                  <a:pt x="688975" y="304271"/>
                  <a:pt x="727075" y="294746"/>
                </a:cubicBezTo>
                <a:cubicBezTo>
                  <a:pt x="765175" y="285221"/>
                  <a:pt x="785813" y="280988"/>
                  <a:pt x="828675" y="272521"/>
                </a:cubicBezTo>
                <a:cubicBezTo>
                  <a:pt x="871537" y="264054"/>
                  <a:pt x="937154" y="251883"/>
                  <a:pt x="984250" y="243946"/>
                </a:cubicBezTo>
                <a:cubicBezTo>
                  <a:pt x="1031346" y="236009"/>
                  <a:pt x="1062567" y="233892"/>
                  <a:pt x="1111250" y="224896"/>
                </a:cubicBezTo>
                <a:cubicBezTo>
                  <a:pt x="1159933" y="215900"/>
                  <a:pt x="1227137" y="199496"/>
                  <a:pt x="1276350" y="189971"/>
                </a:cubicBezTo>
                <a:cubicBezTo>
                  <a:pt x="1325563" y="180446"/>
                  <a:pt x="1367896" y="173567"/>
                  <a:pt x="1406525" y="167746"/>
                </a:cubicBezTo>
                <a:cubicBezTo>
                  <a:pt x="1445154" y="161925"/>
                  <a:pt x="1479021" y="159279"/>
                  <a:pt x="1508125" y="155046"/>
                </a:cubicBezTo>
                <a:cubicBezTo>
                  <a:pt x="1537229" y="150813"/>
                  <a:pt x="1559454" y="145521"/>
                  <a:pt x="1581150" y="142346"/>
                </a:cubicBezTo>
                <a:cubicBezTo>
                  <a:pt x="1602846" y="139171"/>
                  <a:pt x="1638300" y="135996"/>
                  <a:pt x="1638300" y="135996"/>
                </a:cubicBezTo>
                <a:lnTo>
                  <a:pt x="1746250" y="123296"/>
                </a:lnTo>
                <a:cubicBezTo>
                  <a:pt x="1765300" y="121179"/>
                  <a:pt x="1752600" y="123296"/>
                  <a:pt x="1752600" y="123296"/>
                </a:cubicBezTo>
                <a:lnTo>
                  <a:pt x="1879600" y="107421"/>
                </a:lnTo>
                <a:lnTo>
                  <a:pt x="2003425" y="91546"/>
                </a:lnTo>
                <a:lnTo>
                  <a:pt x="2162175" y="72496"/>
                </a:lnTo>
                <a:lnTo>
                  <a:pt x="2308225" y="56621"/>
                </a:lnTo>
                <a:cubicBezTo>
                  <a:pt x="2360083" y="51859"/>
                  <a:pt x="2424113" y="48154"/>
                  <a:pt x="2473325" y="43921"/>
                </a:cubicBezTo>
                <a:cubicBezTo>
                  <a:pt x="2522538" y="39688"/>
                  <a:pt x="2603500" y="31221"/>
                  <a:pt x="2603500" y="31221"/>
                </a:cubicBezTo>
                <a:lnTo>
                  <a:pt x="2771775" y="18521"/>
                </a:lnTo>
                <a:cubicBezTo>
                  <a:pt x="2819929" y="13759"/>
                  <a:pt x="2872846" y="5292"/>
                  <a:pt x="2892425" y="2646"/>
                </a:cubicBezTo>
                <a:cubicBezTo>
                  <a:pt x="2912004" y="0"/>
                  <a:pt x="2900627" y="1323"/>
                  <a:pt x="2889250" y="2646"/>
                </a:cubicBezTo>
              </a:path>
            </a:pathLst>
          </a:cu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5" name="Text Box 25"/>
          <p:cNvSpPr txBox="1">
            <a:spLocks noChangeArrowheads="1"/>
          </p:cNvSpPr>
          <p:nvPr/>
        </p:nvSpPr>
        <p:spPr bwMode="auto">
          <a:xfrm>
            <a:off x="3433763" y="3827463"/>
            <a:ext cx="3000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7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pic>
        <p:nvPicPr>
          <p:cNvPr id="10304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09750" y="1311275"/>
            <a:ext cx="8763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201" name="Полилиния 200"/>
          <p:cNvSpPr/>
          <p:nvPr/>
        </p:nvSpPr>
        <p:spPr>
          <a:xfrm rot="15967055" flipV="1">
            <a:off x="1633538" y="2635250"/>
            <a:ext cx="1754188" cy="496887"/>
          </a:xfrm>
          <a:custGeom>
            <a:avLst/>
            <a:gdLst>
              <a:gd name="connsiteX0" fmla="*/ 0 w 2912004"/>
              <a:gd name="connsiteY0" fmla="*/ 666221 h 666221"/>
              <a:gd name="connsiteX1" fmla="*/ 12700 w 2912004"/>
              <a:gd name="connsiteY1" fmla="*/ 596371 h 666221"/>
              <a:gd name="connsiteX2" fmla="*/ 69850 w 2912004"/>
              <a:gd name="connsiteY2" fmla="*/ 539221 h 666221"/>
              <a:gd name="connsiteX3" fmla="*/ 123825 w 2912004"/>
              <a:gd name="connsiteY3" fmla="*/ 507471 h 666221"/>
              <a:gd name="connsiteX4" fmla="*/ 193675 w 2912004"/>
              <a:gd name="connsiteY4" fmla="*/ 472546 h 666221"/>
              <a:gd name="connsiteX5" fmla="*/ 285750 w 2912004"/>
              <a:gd name="connsiteY5" fmla="*/ 437621 h 666221"/>
              <a:gd name="connsiteX6" fmla="*/ 374650 w 2912004"/>
              <a:gd name="connsiteY6" fmla="*/ 399521 h 666221"/>
              <a:gd name="connsiteX7" fmla="*/ 485775 w 2912004"/>
              <a:gd name="connsiteY7" fmla="*/ 364596 h 666221"/>
              <a:gd name="connsiteX8" fmla="*/ 600075 w 2912004"/>
              <a:gd name="connsiteY8" fmla="*/ 329671 h 666221"/>
              <a:gd name="connsiteX9" fmla="*/ 727075 w 2912004"/>
              <a:gd name="connsiteY9" fmla="*/ 294746 h 666221"/>
              <a:gd name="connsiteX10" fmla="*/ 828675 w 2912004"/>
              <a:gd name="connsiteY10" fmla="*/ 272521 h 666221"/>
              <a:gd name="connsiteX11" fmla="*/ 984250 w 2912004"/>
              <a:gd name="connsiteY11" fmla="*/ 243946 h 666221"/>
              <a:gd name="connsiteX12" fmla="*/ 1111250 w 2912004"/>
              <a:gd name="connsiteY12" fmla="*/ 224896 h 666221"/>
              <a:gd name="connsiteX13" fmla="*/ 1276350 w 2912004"/>
              <a:gd name="connsiteY13" fmla="*/ 189971 h 666221"/>
              <a:gd name="connsiteX14" fmla="*/ 1406525 w 2912004"/>
              <a:gd name="connsiteY14" fmla="*/ 167746 h 666221"/>
              <a:gd name="connsiteX15" fmla="*/ 1508125 w 2912004"/>
              <a:gd name="connsiteY15" fmla="*/ 155046 h 666221"/>
              <a:gd name="connsiteX16" fmla="*/ 1581150 w 2912004"/>
              <a:gd name="connsiteY16" fmla="*/ 142346 h 666221"/>
              <a:gd name="connsiteX17" fmla="*/ 1638300 w 2912004"/>
              <a:gd name="connsiteY17" fmla="*/ 135996 h 666221"/>
              <a:gd name="connsiteX18" fmla="*/ 1746250 w 2912004"/>
              <a:gd name="connsiteY18" fmla="*/ 123296 h 666221"/>
              <a:gd name="connsiteX19" fmla="*/ 1752600 w 2912004"/>
              <a:gd name="connsiteY19" fmla="*/ 123296 h 666221"/>
              <a:gd name="connsiteX20" fmla="*/ 1879600 w 2912004"/>
              <a:gd name="connsiteY20" fmla="*/ 107421 h 666221"/>
              <a:gd name="connsiteX21" fmla="*/ 2003425 w 2912004"/>
              <a:gd name="connsiteY21" fmla="*/ 91546 h 666221"/>
              <a:gd name="connsiteX22" fmla="*/ 2162175 w 2912004"/>
              <a:gd name="connsiteY22" fmla="*/ 72496 h 666221"/>
              <a:gd name="connsiteX23" fmla="*/ 2308225 w 2912004"/>
              <a:gd name="connsiteY23" fmla="*/ 56621 h 666221"/>
              <a:gd name="connsiteX24" fmla="*/ 2473325 w 2912004"/>
              <a:gd name="connsiteY24" fmla="*/ 43921 h 666221"/>
              <a:gd name="connsiteX25" fmla="*/ 2603500 w 2912004"/>
              <a:gd name="connsiteY25" fmla="*/ 31221 h 666221"/>
              <a:gd name="connsiteX26" fmla="*/ 2771775 w 2912004"/>
              <a:gd name="connsiteY26" fmla="*/ 18521 h 666221"/>
              <a:gd name="connsiteX27" fmla="*/ 2892425 w 2912004"/>
              <a:gd name="connsiteY27" fmla="*/ 2646 h 666221"/>
              <a:gd name="connsiteX28" fmla="*/ 2889250 w 2912004"/>
              <a:gd name="connsiteY28" fmla="*/ 2646 h 666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12004" h="666221">
                <a:moveTo>
                  <a:pt x="0" y="666221"/>
                </a:moveTo>
                <a:cubicBezTo>
                  <a:pt x="529" y="641879"/>
                  <a:pt x="1058" y="617538"/>
                  <a:pt x="12700" y="596371"/>
                </a:cubicBezTo>
                <a:cubicBezTo>
                  <a:pt x="24342" y="575204"/>
                  <a:pt x="51329" y="554038"/>
                  <a:pt x="69850" y="539221"/>
                </a:cubicBezTo>
                <a:cubicBezTo>
                  <a:pt x="88371" y="524404"/>
                  <a:pt x="103188" y="518583"/>
                  <a:pt x="123825" y="507471"/>
                </a:cubicBezTo>
                <a:cubicBezTo>
                  <a:pt x="144462" y="496359"/>
                  <a:pt x="166688" y="484188"/>
                  <a:pt x="193675" y="472546"/>
                </a:cubicBezTo>
                <a:cubicBezTo>
                  <a:pt x="220662" y="460904"/>
                  <a:pt x="255588" y="449792"/>
                  <a:pt x="285750" y="437621"/>
                </a:cubicBezTo>
                <a:cubicBezTo>
                  <a:pt x="315912" y="425450"/>
                  <a:pt x="341313" y="411692"/>
                  <a:pt x="374650" y="399521"/>
                </a:cubicBezTo>
                <a:cubicBezTo>
                  <a:pt x="407987" y="387350"/>
                  <a:pt x="485775" y="364596"/>
                  <a:pt x="485775" y="364596"/>
                </a:cubicBezTo>
                <a:lnTo>
                  <a:pt x="600075" y="329671"/>
                </a:lnTo>
                <a:cubicBezTo>
                  <a:pt x="640292" y="318029"/>
                  <a:pt x="688975" y="304271"/>
                  <a:pt x="727075" y="294746"/>
                </a:cubicBezTo>
                <a:cubicBezTo>
                  <a:pt x="765175" y="285221"/>
                  <a:pt x="785813" y="280988"/>
                  <a:pt x="828675" y="272521"/>
                </a:cubicBezTo>
                <a:cubicBezTo>
                  <a:pt x="871537" y="264054"/>
                  <a:pt x="937154" y="251883"/>
                  <a:pt x="984250" y="243946"/>
                </a:cubicBezTo>
                <a:cubicBezTo>
                  <a:pt x="1031346" y="236009"/>
                  <a:pt x="1062567" y="233892"/>
                  <a:pt x="1111250" y="224896"/>
                </a:cubicBezTo>
                <a:cubicBezTo>
                  <a:pt x="1159933" y="215900"/>
                  <a:pt x="1227137" y="199496"/>
                  <a:pt x="1276350" y="189971"/>
                </a:cubicBezTo>
                <a:cubicBezTo>
                  <a:pt x="1325563" y="180446"/>
                  <a:pt x="1367896" y="173567"/>
                  <a:pt x="1406525" y="167746"/>
                </a:cubicBezTo>
                <a:cubicBezTo>
                  <a:pt x="1445154" y="161925"/>
                  <a:pt x="1479021" y="159279"/>
                  <a:pt x="1508125" y="155046"/>
                </a:cubicBezTo>
                <a:cubicBezTo>
                  <a:pt x="1537229" y="150813"/>
                  <a:pt x="1559454" y="145521"/>
                  <a:pt x="1581150" y="142346"/>
                </a:cubicBezTo>
                <a:cubicBezTo>
                  <a:pt x="1602846" y="139171"/>
                  <a:pt x="1638300" y="135996"/>
                  <a:pt x="1638300" y="135996"/>
                </a:cubicBezTo>
                <a:lnTo>
                  <a:pt x="1746250" y="123296"/>
                </a:lnTo>
                <a:cubicBezTo>
                  <a:pt x="1765300" y="121179"/>
                  <a:pt x="1752600" y="123296"/>
                  <a:pt x="1752600" y="123296"/>
                </a:cubicBezTo>
                <a:lnTo>
                  <a:pt x="1879600" y="107421"/>
                </a:lnTo>
                <a:lnTo>
                  <a:pt x="2003425" y="91546"/>
                </a:lnTo>
                <a:lnTo>
                  <a:pt x="2162175" y="72496"/>
                </a:lnTo>
                <a:lnTo>
                  <a:pt x="2308225" y="56621"/>
                </a:lnTo>
                <a:cubicBezTo>
                  <a:pt x="2360083" y="51859"/>
                  <a:pt x="2424113" y="48154"/>
                  <a:pt x="2473325" y="43921"/>
                </a:cubicBezTo>
                <a:cubicBezTo>
                  <a:pt x="2522538" y="39688"/>
                  <a:pt x="2603500" y="31221"/>
                  <a:pt x="2603500" y="31221"/>
                </a:cubicBezTo>
                <a:lnTo>
                  <a:pt x="2771775" y="18521"/>
                </a:lnTo>
                <a:cubicBezTo>
                  <a:pt x="2819929" y="13759"/>
                  <a:pt x="2872846" y="5292"/>
                  <a:pt x="2892425" y="2646"/>
                </a:cubicBezTo>
                <a:cubicBezTo>
                  <a:pt x="2912004" y="0"/>
                  <a:pt x="2900627" y="1323"/>
                  <a:pt x="2889250" y="2646"/>
                </a:cubicBezTo>
              </a:path>
            </a:pathLst>
          </a:cu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03" name="Прямая соединительная линия 202"/>
          <p:cNvCxnSpPr/>
          <p:nvPr/>
        </p:nvCxnSpPr>
        <p:spPr>
          <a:xfrm rot="5400000" flipH="1" flipV="1">
            <a:off x="1200150" y="2419350"/>
            <a:ext cx="2490788" cy="24907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Прямая соединительная линия 260"/>
          <p:cNvCxnSpPr/>
          <p:nvPr/>
        </p:nvCxnSpPr>
        <p:spPr>
          <a:xfrm flipV="1">
            <a:off x="2325688" y="2776538"/>
            <a:ext cx="1017587" cy="1014412"/>
          </a:xfrm>
          <a:prstGeom prst="line">
            <a:avLst/>
          </a:pr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Прямая соединительная линия 214"/>
          <p:cNvCxnSpPr/>
          <p:nvPr/>
        </p:nvCxnSpPr>
        <p:spPr>
          <a:xfrm>
            <a:off x="2266950" y="2343150"/>
            <a:ext cx="114300" cy="4763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Text Box 25"/>
          <p:cNvSpPr txBox="1">
            <a:spLocks noChangeArrowheads="1"/>
          </p:cNvSpPr>
          <p:nvPr/>
        </p:nvSpPr>
        <p:spPr bwMode="auto">
          <a:xfrm>
            <a:off x="2352675" y="2236788"/>
            <a:ext cx="3381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8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cxnSp>
        <p:nvCxnSpPr>
          <p:cNvPr id="217" name="Прямая соединительная линия 216"/>
          <p:cNvCxnSpPr/>
          <p:nvPr/>
        </p:nvCxnSpPr>
        <p:spPr>
          <a:xfrm rot="5400000">
            <a:off x="2441575" y="378936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 Box 25"/>
          <p:cNvSpPr txBox="1">
            <a:spLocks noChangeArrowheads="1"/>
          </p:cNvSpPr>
          <p:nvPr/>
        </p:nvSpPr>
        <p:spPr bwMode="auto">
          <a:xfrm>
            <a:off x="2352675" y="3808413"/>
            <a:ext cx="3000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cxnSp>
        <p:nvCxnSpPr>
          <p:cNvPr id="219" name="Прямая соединительная линия 218"/>
          <p:cNvCxnSpPr/>
          <p:nvPr/>
        </p:nvCxnSpPr>
        <p:spPr>
          <a:xfrm rot="5400000">
            <a:off x="2617788" y="3794125"/>
            <a:ext cx="100012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Text Box 25"/>
          <p:cNvSpPr txBox="1">
            <a:spLocks noChangeArrowheads="1"/>
          </p:cNvSpPr>
          <p:nvPr/>
        </p:nvSpPr>
        <p:spPr bwMode="auto">
          <a:xfrm>
            <a:off x="2528888" y="3813175"/>
            <a:ext cx="3000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  <p:pic>
        <p:nvPicPr>
          <p:cNvPr id="221" name="Picture 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5338" y="3040063"/>
            <a:ext cx="1714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" name="Rectangle 3"/>
          <p:cNvSpPr>
            <a:spLocks noChangeArrowheads="1"/>
          </p:cNvSpPr>
          <p:nvPr/>
        </p:nvSpPr>
        <p:spPr bwMode="auto">
          <a:xfrm>
            <a:off x="7739063" y="1192213"/>
            <a:ext cx="196850" cy="277812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200" i="1" dirty="0">
                <a:solidFill>
                  <a:srgbClr val="4F6228"/>
                </a:solidFill>
                <a:latin typeface="Cambria Math" pitchFamily="18" charset="0"/>
                <a:cs typeface="Times New Roman" pitchFamily="18" charset="0"/>
              </a:rPr>
              <a:t>,</a:t>
            </a:r>
            <a:endParaRPr lang="ru-RU" dirty="0">
              <a:latin typeface="Arial" panose="020B0604020202020204" pitchFamily="34" charset="0"/>
            </a:endParaRPr>
          </a:p>
        </p:txBody>
      </p:sp>
      <p:grpSp>
        <p:nvGrpSpPr>
          <p:cNvPr id="136" name="Группа 135"/>
          <p:cNvGrpSpPr/>
          <p:nvPr/>
        </p:nvGrpSpPr>
        <p:grpSpPr>
          <a:xfrm>
            <a:off x="4560888" y="241300"/>
            <a:ext cx="4421187" cy="6364288"/>
            <a:chOff x="4560888" y="241300"/>
            <a:chExt cx="4421187" cy="6364288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4560888" y="241300"/>
              <a:ext cx="4421187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24" name="AutoShape 37"/>
            <p:cNvSpPr>
              <a:spLocks noChangeArrowheads="1"/>
            </p:cNvSpPr>
            <p:nvPr/>
          </p:nvSpPr>
          <p:spPr bwMode="auto">
            <a:xfrm>
              <a:off x="5145088" y="373063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dirty="0"/>
            </a:p>
          </p:txBody>
        </p:sp>
        <p:sp>
          <p:nvSpPr>
            <p:cNvPr id="125" name="Блок-схема: перфолента 124"/>
            <p:cNvSpPr/>
            <p:nvPr/>
          </p:nvSpPr>
          <p:spPr bwMode="auto">
            <a:xfrm>
              <a:off x="5143500" y="484188"/>
              <a:ext cx="1211263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Решение</a:t>
              </a: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sp>
          <p:nvSpPr>
            <p:cNvPr id="126" name="Rectangle 91"/>
            <p:cNvSpPr>
              <a:spLocks noChangeArrowheads="1"/>
            </p:cNvSpPr>
            <p:nvPr/>
          </p:nvSpPr>
          <p:spPr bwMode="auto">
            <a:xfrm>
              <a:off x="5399088" y="3673475"/>
              <a:ext cx="306387" cy="27781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2.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7" name="Rectangle 3"/>
            <p:cNvSpPr>
              <a:spLocks noChangeArrowheads="1"/>
            </p:cNvSpPr>
            <p:nvPr/>
          </p:nvSpPr>
          <p:spPr bwMode="auto">
            <a:xfrm>
              <a:off x="5375275" y="1206500"/>
              <a:ext cx="823913" cy="27781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так как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8" name="Rectangle 6"/>
            <p:cNvSpPr>
              <a:spLocks noChangeArrowheads="1"/>
            </p:cNvSpPr>
            <p:nvPr/>
          </p:nvSpPr>
          <p:spPr bwMode="auto">
            <a:xfrm>
              <a:off x="5364163" y="1539875"/>
              <a:ext cx="3319462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тогда исходную функцию можно записать: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9" name="Rectangle 9"/>
            <p:cNvSpPr>
              <a:spLocks noChangeArrowheads="1"/>
            </p:cNvSpPr>
            <p:nvPr/>
          </p:nvSpPr>
          <p:spPr bwMode="auto">
            <a:xfrm>
              <a:off x="5376863" y="2339975"/>
              <a:ext cx="252888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Рассмотрим каждую функцию: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30" name="Rectangle 91"/>
            <p:cNvSpPr>
              <a:spLocks noChangeArrowheads="1"/>
            </p:cNvSpPr>
            <p:nvPr/>
          </p:nvSpPr>
          <p:spPr bwMode="auto">
            <a:xfrm>
              <a:off x="5375275" y="2695575"/>
              <a:ext cx="306388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marL="228600" indent="-228600"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1.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0337" name="Прямоугольник 153"/>
            <p:cNvSpPr>
              <a:spLocks noChangeArrowheads="1"/>
            </p:cNvSpPr>
            <p:nvPr/>
          </p:nvSpPr>
          <p:spPr bwMode="auto">
            <a:xfrm>
              <a:off x="5379807" y="4106266"/>
              <a:ext cx="144142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Зададим таблицу:</a:t>
              </a:r>
            </a:p>
          </p:txBody>
        </p:sp>
        <p:sp>
          <p:nvSpPr>
            <p:cNvPr id="10338" name="Прямоугольник 153"/>
            <p:cNvSpPr>
              <a:spLocks noChangeArrowheads="1"/>
            </p:cNvSpPr>
            <p:nvPr/>
          </p:nvSpPr>
          <p:spPr bwMode="auto">
            <a:xfrm>
              <a:off x="5496487" y="4518221"/>
              <a:ext cx="25840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x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39" name="Прямоугольник 153"/>
            <p:cNvSpPr>
              <a:spLocks noChangeArrowheads="1"/>
            </p:cNvSpPr>
            <p:nvPr/>
          </p:nvSpPr>
          <p:spPr bwMode="auto">
            <a:xfrm>
              <a:off x="5496488" y="4739682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y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40" name="Прямоугольник 153"/>
            <p:cNvSpPr>
              <a:spLocks noChangeArrowheads="1"/>
            </p:cNvSpPr>
            <p:nvPr/>
          </p:nvSpPr>
          <p:spPr bwMode="auto">
            <a:xfrm>
              <a:off x="5732232" y="4534892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-2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41" name="Прямоугольник 153"/>
            <p:cNvSpPr>
              <a:spLocks noChangeArrowheads="1"/>
            </p:cNvSpPr>
            <p:nvPr/>
          </p:nvSpPr>
          <p:spPr bwMode="auto">
            <a:xfrm>
              <a:off x="5722703" y="4768246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-8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42" name="Прямоугольник 153"/>
            <p:cNvSpPr>
              <a:spLocks noChangeArrowheads="1"/>
            </p:cNvSpPr>
            <p:nvPr/>
          </p:nvSpPr>
          <p:spPr bwMode="auto">
            <a:xfrm>
              <a:off x="7103833" y="4761111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8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43" name="Прямоугольник 153"/>
            <p:cNvSpPr>
              <a:spLocks noChangeArrowheads="1"/>
            </p:cNvSpPr>
            <p:nvPr/>
          </p:nvSpPr>
          <p:spPr bwMode="auto">
            <a:xfrm>
              <a:off x="7106213" y="4544411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2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44" name="Прямоугольник 153"/>
            <p:cNvSpPr>
              <a:spLocks noChangeArrowheads="1"/>
            </p:cNvSpPr>
            <p:nvPr/>
          </p:nvSpPr>
          <p:spPr bwMode="auto">
            <a:xfrm>
              <a:off x="6289440" y="4539651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0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45" name="Прямоугольник 153"/>
            <p:cNvSpPr>
              <a:spLocks noChangeArrowheads="1"/>
            </p:cNvSpPr>
            <p:nvPr/>
          </p:nvSpPr>
          <p:spPr bwMode="auto">
            <a:xfrm>
              <a:off x="5996550" y="4534891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</a:t>
              </a:r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pic>
          <p:nvPicPr>
            <p:cNvPr id="10346" name="Picture 3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81725" y="1190625"/>
              <a:ext cx="1571625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7" name="Picture 5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76875" y="1924050"/>
              <a:ext cx="1314450" cy="36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8" name="Picture 9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43575" y="2752725"/>
              <a:ext cx="4095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Rectangle 9"/>
            <p:cNvSpPr>
              <a:spLocks noChangeArrowheads="1"/>
            </p:cNvSpPr>
            <p:nvPr/>
          </p:nvSpPr>
          <p:spPr bwMode="auto">
            <a:xfrm>
              <a:off x="6129338" y="2682875"/>
              <a:ext cx="252888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- </a:t>
              </a: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прямая пропорциональность, 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2" name="Rectangle 9"/>
            <p:cNvSpPr>
              <a:spLocks noChangeArrowheads="1"/>
            </p:cNvSpPr>
            <p:nvPr/>
          </p:nvSpPr>
          <p:spPr bwMode="auto">
            <a:xfrm>
              <a:off x="5634038" y="2892425"/>
              <a:ext cx="3071812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график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- </a:t>
              </a: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прямая, проходящая через  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3" name="Rectangle 9"/>
            <p:cNvSpPr>
              <a:spLocks noChangeArrowheads="1"/>
            </p:cNvSpPr>
            <p:nvPr/>
          </p:nvSpPr>
          <p:spPr bwMode="auto">
            <a:xfrm>
              <a:off x="5614988" y="3121025"/>
              <a:ext cx="3071812" cy="46196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О(0;0) (биссектриса первого координатного угла, так как 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x&gt;0</a:t>
              </a: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) ; 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pic>
          <p:nvPicPr>
            <p:cNvPr id="10352" name="Picture 11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57862" y="3714750"/>
              <a:ext cx="4762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6" name="Rectangle 9"/>
            <p:cNvSpPr>
              <a:spLocks noChangeArrowheads="1"/>
            </p:cNvSpPr>
            <p:nvPr/>
          </p:nvSpPr>
          <p:spPr bwMode="auto">
            <a:xfrm>
              <a:off x="6205538" y="3659188"/>
              <a:ext cx="20859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- </a:t>
              </a: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кубическая парабола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0354" name="Прямоугольник 153"/>
            <p:cNvSpPr>
              <a:spLocks noChangeArrowheads="1"/>
            </p:cNvSpPr>
            <p:nvPr/>
          </p:nvSpPr>
          <p:spPr bwMode="auto">
            <a:xfrm>
              <a:off x="6570430" y="4542037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55" name="Прямоугольник 153"/>
            <p:cNvSpPr>
              <a:spLocks noChangeArrowheads="1"/>
            </p:cNvSpPr>
            <p:nvPr/>
          </p:nvSpPr>
          <p:spPr bwMode="auto">
            <a:xfrm>
              <a:off x="6287060" y="4775394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0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56" name="Прямоугольник 153"/>
            <p:cNvSpPr>
              <a:spLocks noChangeArrowheads="1"/>
            </p:cNvSpPr>
            <p:nvPr/>
          </p:nvSpPr>
          <p:spPr bwMode="auto">
            <a:xfrm>
              <a:off x="6560906" y="4770637"/>
              <a:ext cx="2696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57" name="Прямоугольник 153"/>
            <p:cNvSpPr>
              <a:spLocks noChangeArrowheads="1"/>
            </p:cNvSpPr>
            <p:nvPr/>
          </p:nvSpPr>
          <p:spPr bwMode="auto">
            <a:xfrm>
              <a:off x="5991789" y="4770632"/>
              <a:ext cx="3209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-</a:t>
              </a:r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endParaRPr lang="ru-RU" altLang="ru-RU" sz="1200" i="1">
                <a:solidFill>
                  <a:srgbClr val="4F6228"/>
                </a:solidFill>
                <a:latin typeface="Cambria Math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0358" name="Прямоугольник 153"/>
            <p:cNvSpPr>
              <a:spLocks noChangeArrowheads="1"/>
            </p:cNvSpPr>
            <p:nvPr/>
          </p:nvSpPr>
          <p:spPr bwMode="auto">
            <a:xfrm>
              <a:off x="6770459" y="4544418"/>
              <a:ext cx="38664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,5</a:t>
              </a:r>
            </a:p>
          </p:txBody>
        </p:sp>
        <p:pic>
          <p:nvPicPr>
            <p:cNvPr id="10359" name="Picture 1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99840" y="4787842"/>
              <a:ext cx="170091" cy="276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5" name="Прямая соединительная линия 144"/>
            <p:cNvCxnSpPr/>
            <p:nvPr/>
          </p:nvCxnSpPr>
          <p:spPr bwMode="auto">
            <a:xfrm>
              <a:off x="5483225" y="4591050"/>
              <a:ext cx="1901825" cy="1588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 bwMode="auto">
            <a:xfrm rot="5400000">
              <a:off x="7147719" y="4839494"/>
              <a:ext cx="468312" cy="0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 bwMode="auto">
            <a:xfrm rot="5400000">
              <a:off x="6881812" y="4835526"/>
              <a:ext cx="466725" cy="0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 bwMode="auto">
            <a:xfrm rot="5400000">
              <a:off x="6611938" y="4840288"/>
              <a:ext cx="466725" cy="3175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 bwMode="auto">
            <a:xfrm rot="5400000">
              <a:off x="6333331" y="4839494"/>
              <a:ext cx="479425" cy="1588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 bwMode="auto">
            <a:xfrm rot="5400000">
              <a:off x="6058694" y="4836319"/>
              <a:ext cx="477837" cy="3175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 bwMode="auto">
            <a:xfrm rot="5400000">
              <a:off x="5788819" y="4836319"/>
              <a:ext cx="484187" cy="3175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 bwMode="auto">
            <a:xfrm rot="5400000">
              <a:off x="5518150" y="4830763"/>
              <a:ext cx="479425" cy="6350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 bwMode="auto">
            <a:xfrm rot="5400000">
              <a:off x="5241925" y="4832350"/>
              <a:ext cx="485775" cy="3175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 bwMode="auto">
            <a:xfrm>
              <a:off x="5486400" y="4765675"/>
              <a:ext cx="1897063" cy="12700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 bwMode="auto">
            <a:xfrm flipV="1">
              <a:off x="5486400" y="5068888"/>
              <a:ext cx="1895475" cy="7937"/>
            </a:xfrm>
            <a:prstGeom prst="line">
              <a:avLst/>
            </a:prstGeom>
            <a:ln w="19050" cap="rnd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ectangle 9"/>
            <p:cNvSpPr>
              <a:spLocks noChangeArrowheads="1"/>
            </p:cNvSpPr>
            <p:nvPr/>
          </p:nvSpPr>
          <p:spPr bwMode="auto">
            <a:xfrm>
              <a:off x="5392738" y="5135563"/>
              <a:ext cx="3282950" cy="461962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По точкам, заданным в таблице, построим график функции с учетом того, что 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cs typeface="Times New Roman" pitchFamily="18" charset="0"/>
                </a:rPr>
                <a:t>x&lt;0.</a:t>
              </a:r>
              <a:endParaRPr lang="ru-RU" dirty="0">
                <a:latin typeface="Arial" panose="020B0604020202020204" pitchFamily="34" charset="0"/>
              </a:endParaRPr>
            </a:p>
          </p:txBody>
        </p:sp>
      </p:grpSp>
      <p:pic>
        <p:nvPicPr>
          <p:cNvPr id="10371" name="Picture 13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3850" y="4757738"/>
            <a:ext cx="1181100" cy="132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" name="AutoShape 37"/>
          <p:cNvSpPr>
            <a:spLocks noChangeArrowheads="1"/>
          </p:cNvSpPr>
          <p:nvPr/>
        </p:nvSpPr>
        <p:spPr bwMode="auto">
          <a:xfrm>
            <a:off x="273050" y="4657725"/>
            <a:ext cx="1241425" cy="1462088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134" name="z4_Илларионов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1704975" y="5715000"/>
            <a:ext cx="304800" cy="304800"/>
          </a:xfrm>
          <a:prstGeom prst="rect">
            <a:avLst/>
          </a:prstGeom>
        </p:spPr>
      </p:pic>
      <p:sp>
        <p:nvSpPr>
          <p:cNvPr id="135" name="Полилиния 134"/>
          <p:cNvSpPr/>
          <p:nvPr/>
        </p:nvSpPr>
        <p:spPr>
          <a:xfrm>
            <a:off x="1951038" y="3817938"/>
            <a:ext cx="354012" cy="1790700"/>
          </a:xfrm>
          <a:custGeom>
            <a:avLst/>
            <a:gdLst>
              <a:gd name="connsiteX0" fmla="*/ 0 w 353523"/>
              <a:gd name="connsiteY0" fmla="*/ 1791408 h 1791408"/>
              <a:gd name="connsiteX1" fmla="*/ 61187 w 353523"/>
              <a:gd name="connsiteY1" fmla="*/ 860012 h 1791408"/>
              <a:gd name="connsiteX2" fmla="*/ 139370 w 353523"/>
              <a:gd name="connsiteY2" fmla="*/ 387515 h 1791408"/>
              <a:gd name="connsiteX3" fmla="*/ 224351 w 353523"/>
              <a:gd name="connsiteY3" fmla="*/ 105377 h 1791408"/>
              <a:gd name="connsiteX4" fmla="*/ 353523 w 353523"/>
              <a:gd name="connsiteY4" fmla="*/ 0 h 179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523" h="1791408">
                <a:moveTo>
                  <a:pt x="0" y="1791408"/>
                </a:moveTo>
                <a:cubicBezTo>
                  <a:pt x="18979" y="1442701"/>
                  <a:pt x="37959" y="1093994"/>
                  <a:pt x="61187" y="860012"/>
                </a:cubicBezTo>
                <a:cubicBezTo>
                  <a:pt x="84415" y="626030"/>
                  <a:pt x="112176" y="513287"/>
                  <a:pt x="139370" y="387515"/>
                </a:cubicBezTo>
                <a:cubicBezTo>
                  <a:pt x="166564" y="261743"/>
                  <a:pt x="188659" y="169963"/>
                  <a:pt x="224351" y="105377"/>
                </a:cubicBezTo>
                <a:cubicBezTo>
                  <a:pt x="260043" y="40791"/>
                  <a:pt x="306783" y="20395"/>
                  <a:pt x="353523" y="0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2" name="Овал 231"/>
          <p:cNvSpPr/>
          <p:nvPr/>
        </p:nvSpPr>
        <p:spPr>
          <a:xfrm>
            <a:off x="2263775" y="3730625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90" name="Группа 189"/>
          <p:cNvGrpSpPr/>
          <p:nvPr/>
        </p:nvGrpSpPr>
        <p:grpSpPr>
          <a:xfrm>
            <a:off x="0" y="360000"/>
            <a:ext cx="4496122" cy="6234112"/>
            <a:chOff x="0" y="360000"/>
            <a:chExt cx="4496122" cy="6234112"/>
          </a:xfrm>
        </p:grpSpPr>
        <p:sp>
          <p:nvSpPr>
            <p:cNvPr id="184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185" name="AutoShape 37"/>
            <p:cNvSpPr>
              <a:spLocks noChangeArrowheads="1"/>
            </p:cNvSpPr>
            <p:nvPr/>
          </p:nvSpPr>
          <p:spPr bwMode="auto">
            <a:xfrm flipH="1">
              <a:off x="268288" y="457200"/>
              <a:ext cx="3813175" cy="57848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86" name="Text Box 15"/>
            <p:cNvSpPr txBox="1">
              <a:spLocks noChangeArrowheads="1"/>
            </p:cNvSpPr>
            <p:nvPr/>
          </p:nvSpPr>
          <p:spPr bwMode="auto">
            <a:xfrm>
              <a:off x="0" y="957263"/>
              <a:ext cx="4010025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i="1" dirty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Постройте график функции:</a:t>
              </a:r>
            </a:p>
          </p:txBody>
        </p:sp>
        <p:sp>
          <p:nvSpPr>
            <p:cNvPr id="187" name="Блок-схема: перфолента 186"/>
            <p:cNvSpPr/>
            <p:nvPr/>
          </p:nvSpPr>
          <p:spPr>
            <a:xfrm flipH="1">
              <a:off x="2735263" y="590550"/>
              <a:ext cx="1341437" cy="428625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Задание   </a:t>
              </a:r>
              <a:endParaRPr lang="ru-RU" dirty="0"/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3683000" y="625475"/>
              <a:ext cx="387350" cy="3683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5</a:t>
              </a:r>
              <a:endPara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pic>
          <p:nvPicPr>
            <p:cNvPr id="189" name="Picture 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7750" y="1295400"/>
              <a:ext cx="23923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24" name="Picture 23" descr="скрепки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1000"/>
                            </p:stCondLst>
                            <p:childTnLst>
                              <p:par>
                                <p:cTn id="9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1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56424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audio>
              <p:cMediaNode>
                <p:cTn id="1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4"/>
                </p:tgtEl>
              </p:cMediaNode>
            </p:audio>
          </p:childTnLst>
        </p:cTn>
      </p:par>
    </p:tnLst>
    <p:bldLst>
      <p:bldP spid="224" grpId="0" autoUpdateAnimBg="0"/>
      <p:bldP spid="225" grpId="0" autoUpdateAnimBg="0"/>
      <p:bldP spid="227" grpId="0" animBg="1"/>
      <p:bldP spid="227" grpId="1" animBg="1"/>
      <p:bldP spid="228" grpId="0" animBg="1"/>
      <p:bldP spid="228" grpId="1" animBg="1"/>
      <p:bldP spid="238" grpId="0"/>
      <p:bldP spid="239" grpId="0"/>
      <p:bldP spid="240" grpId="0"/>
      <p:bldP spid="265" grpId="0"/>
      <p:bldP spid="216" grpId="0"/>
      <p:bldP spid="218" grpId="0"/>
      <p:bldP spid="220" grpId="0"/>
      <p:bldP spid="133" grpId="0" animBg="1" autoUpdateAnimBg="0"/>
      <p:bldP spid="135" grpId="0" animBg="1"/>
      <p:bldP spid="2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1270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1271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1272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1273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1277" name="AutoShape 10"/>
          <p:cNvSpPr>
            <a:spLocks noChangeArrowheads="1"/>
          </p:cNvSpPr>
          <p:nvPr/>
        </p:nvSpPr>
        <p:spPr bwMode="auto">
          <a:xfrm flipH="1">
            <a:off x="179388" y="303213"/>
            <a:ext cx="4344987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rot="10800000">
            <a:off x="2147888" y="3741738"/>
            <a:ext cx="15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1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7" name="AutoShape 49"/>
          <p:cNvSpPr>
            <a:spLocks noChangeArrowheads="1"/>
          </p:cNvSpPr>
          <p:nvPr/>
        </p:nvSpPr>
        <p:spPr bwMode="auto">
          <a:xfrm flipH="1">
            <a:off x="237600" y="360000"/>
            <a:ext cx="4258522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38" name="AutoShape 37"/>
          <p:cNvSpPr>
            <a:spLocks noChangeArrowheads="1"/>
          </p:cNvSpPr>
          <p:nvPr/>
        </p:nvSpPr>
        <p:spPr bwMode="auto">
          <a:xfrm flipH="1">
            <a:off x="268288" y="457200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3" name="Text Box 15"/>
          <p:cNvSpPr txBox="1">
            <a:spLocks noChangeArrowheads="1"/>
          </p:cNvSpPr>
          <p:nvPr/>
        </p:nvSpPr>
        <p:spPr bwMode="auto">
          <a:xfrm>
            <a:off x="0" y="957263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Постройте график функции:</a:t>
            </a:r>
          </a:p>
        </p:txBody>
      </p:sp>
      <p:sp>
        <p:nvSpPr>
          <p:cNvPr id="116" name="Блок-схема: перфолента 115"/>
          <p:cNvSpPr/>
          <p:nvPr/>
        </p:nvSpPr>
        <p:spPr>
          <a:xfrm flipH="1">
            <a:off x="2735263" y="590550"/>
            <a:ext cx="1341437" cy="428625"/>
          </a:xfrm>
          <a:prstGeom prst="flowChartPunchedTape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  </a:t>
            </a:r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3683000" y="625475"/>
            <a:ext cx="3873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5</a:t>
            </a:r>
            <a:endParaRPr lang="ru-RU" b="1" i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itchFamily="34" charset="0"/>
            </a:endParaRPr>
          </a:p>
        </p:txBody>
      </p:sp>
      <p:cxnSp>
        <p:nvCxnSpPr>
          <p:cNvPr id="223" name="Прямая со стрелкой 222"/>
          <p:cNvCxnSpPr/>
          <p:nvPr/>
        </p:nvCxnSpPr>
        <p:spPr>
          <a:xfrm flipV="1">
            <a:off x="623888" y="3792538"/>
            <a:ext cx="3341687" cy="3175"/>
          </a:xfrm>
          <a:prstGeom prst="straightConnector1">
            <a:avLst/>
          </a:prstGeom>
          <a:ln w="22225" cap="rnd">
            <a:solidFill>
              <a:srgbClr val="5855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 Box 15"/>
          <p:cNvSpPr txBox="1">
            <a:spLocks noChangeArrowheads="1"/>
          </p:cNvSpPr>
          <p:nvPr/>
        </p:nvSpPr>
        <p:spPr bwMode="auto">
          <a:xfrm>
            <a:off x="3382963" y="3798888"/>
            <a:ext cx="66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x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225" name="Text Box 15"/>
          <p:cNvSpPr txBox="1">
            <a:spLocks noChangeArrowheads="1"/>
          </p:cNvSpPr>
          <p:nvPr/>
        </p:nvSpPr>
        <p:spPr bwMode="auto">
          <a:xfrm>
            <a:off x="1584325" y="1912938"/>
            <a:ext cx="661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>
                <a:solidFill>
                  <a:srgbClr val="585532"/>
                </a:solidFill>
                <a:cs typeface="Arial" charset="0"/>
              </a:rPr>
              <a:t>y</a:t>
            </a:r>
            <a:endParaRPr lang="ru-RU" altLang="ru-RU" b="1" i="1">
              <a:solidFill>
                <a:srgbClr val="585532"/>
              </a:solidFill>
              <a:cs typeface="Arial" charset="0"/>
            </a:endParaRPr>
          </a:p>
        </p:txBody>
      </p:sp>
      <p:cxnSp>
        <p:nvCxnSpPr>
          <p:cNvPr id="226" name="Прямая со стрелкой 225"/>
          <p:cNvCxnSpPr/>
          <p:nvPr/>
        </p:nvCxnSpPr>
        <p:spPr>
          <a:xfrm rot="16200000" flipV="1">
            <a:off x="582612" y="3773488"/>
            <a:ext cx="3470275" cy="0"/>
          </a:xfrm>
          <a:prstGeom prst="straightConnector1">
            <a:avLst/>
          </a:prstGeom>
          <a:ln w="22225" cap="rnd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Прямоугольник 226"/>
          <p:cNvSpPr/>
          <p:nvPr/>
        </p:nvSpPr>
        <p:spPr>
          <a:xfrm>
            <a:off x="1962151" y="1871662"/>
            <a:ext cx="357188" cy="3867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8" name="Прямоугольник 227"/>
          <p:cNvSpPr/>
          <p:nvPr/>
        </p:nvSpPr>
        <p:spPr>
          <a:xfrm flipH="1">
            <a:off x="1538287" y="1881187"/>
            <a:ext cx="423862" cy="384810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30" name="Прямая соединительная линия 229"/>
          <p:cNvCxnSpPr/>
          <p:nvPr/>
        </p:nvCxnSpPr>
        <p:spPr>
          <a:xfrm rot="5400000">
            <a:off x="3522662" y="3808413"/>
            <a:ext cx="100013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>
            <a:off x="2252663" y="4171950"/>
            <a:ext cx="114300" cy="4763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/>
          <p:nvPr/>
        </p:nvCxnSpPr>
        <p:spPr>
          <a:xfrm rot="5400000">
            <a:off x="1908175" y="378936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Text Box 25"/>
          <p:cNvSpPr txBox="1">
            <a:spLocks noChangeArrowheads="1"/>
          </p:cNvSpPr>
          <p:nvPr/>
        </p:nvSpPr>
        <p:spPr bwMode="auto">
          <a:xfrm>
            <a:off x="1776413" y="3803650"/>
            <a:ext cx="33337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</a:t>
            </a: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  <p:sp>
        <p:nvSpPr>
          <p:cNvPr id="240" name="Text Box 25"/>
          <p:cNvSpPr txBox="1">
            <a:spLocks noChangeArrowheads="1"/>
          </p:cNvSpPr>
          <p:nvPr/>
        </p:nvSpPr>
        <p:spPr bwMode="auto">
          <a:xfrm>
            <a:off x="2085975" y="3803650"/>
            <a:ext cx="3000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0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65" name="Text Box 25"/>
          <p:cNvSpPr txBox="1">
            <a:spLocks noChangeArrowheads="1"/>
          </p:cNvSpPr>
          <p:nvPr/>
        </p:nvSpPr>
        <p:spPr bwMode="auto">
          <a:xfrm>
            <a:off x="3433763" y="3827463"/>
            <a:ext cx="3000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7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215" name="Прямая соединительная линия 214"/>
          <p:cNvCxnSpPr/>
          <p:nvPr/>
        </p:nvCxnSpPr>
        <p:spPr>
          <a:xfrm>
            <a:off x="2257425" y="3629025"/>
            <a:ext cx="114300" cy="4763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Text Box 25"/>
          <p:cNvSpPr txBox="1">
            <a:spLocks noChangeArrowheads="1"/>
          </p:cNvSpPr>
          <p:nvPr/>
        </p:nvSpPr>
        <p:spPr bwMode="auto">
          <a:xfrm>
            <a:off x="2043113" y="3517900"/>
            <a:ext cx="25717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cxnSp>
        <p:nvCxnSpPr>
          <p:cNvPr id="217" name="Прямая соединительная линия 216"/>
          <p:cNvCxnSpPr/>
          <p:nvPr/>
        </p:nvCxnSpPr>
        <p:spPr>
          <a:xfrm rot="5400000">
            <a:off x="2441575" y="378936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 Box 25"/>
          <p:cNvSpPr txBox="1">
            <a:spLocks noChangeArrowheads="1"/>
          </p:cNvSpPr>
          <p:nvPr/>
        </p:nvSpPr>
        <p:spPr bwMode="auto">
          <a:xfrm>
            <a:off x="2352675" y="3808413"/>
            <a:ext cx="3000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cxnSp>
        <p:nvCxnSpPr>
          <p:cNvPr id="219" name="Прямая соединительная линия 218"/>
          <p:cNvCxnSpPr/>
          <p:nvPr/>
        </p:nvCxnSpPr>
        <p:spPr>
          <a:xfrm rot="5400000">
            <a:off x="2808288" y="3794125"/>
            <a:ext cx="100012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Text Box 25"/>
          <p:cNvSpPr txBox="1">
            <a:spLocks noChangeArrowheads="1"/>
          </p:cNvSpPr>
          <p:nvPr/>
        </p:nvSpPr>
        <p:spPr bwMode="auto">
          <a:xfrm>
            <a:off x="2728913" y="3813175"/>
            <a:ext cx="3000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3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1343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7750" y="1295400"/>
            <a:ext cx="239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14" name="Picture 24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71674" y="3963715"/>
            <a:ext cx="1133474" cy="1765763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pic>
        <p:nvPicPr>
          <p:cNvPr id="222" name="Picture 24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33572" y="4001806"/>
            <a:ext cx="1128734" cy="1765763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sp>
        <p:nvSpPr>
          <p:cNvPr id="238" name="Text Box 25"/>
          <p:cNvSpPr txBox="1">
            <a:spLocks noChangeArrowheads="1"/>
          </p:cNvSpPr>
          <p:nvPr/>
        </p:nvSpPr>
        <p:spPr bwMode="auto">
          <a:xfrm>
            <a:off x="2295525" y="4051300"/>
            <a:ext cx="3381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</a:t>
            </a: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  <p:pic>
        <p:nvPicPr>
          <p:cNvPr id="244" name="Picture 24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1935934" y="2253945"/>
            <a:ext cx="1128734" cy="1765763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sp>
        <p:nvSpPr>
          <p:cNvPr id="246" name="Прямоугольник 245"/>
          <p:cNvSpPr/>
          <p:nvPr/>
        </p:nvSpPr>
        <p:spPr>
          <a:xfrm flipH="1">
            <a:off x="2319338" y="1862137"/>
            <a:ext cx="533400" cy="385762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49" name="Picture 24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1940674" y="1896760"/>
            <a:ext cx="1128734" cy="1765763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sp>
        <p:nvSpPr>
          <p:cNvPr id="250" name="Прямоугольник 249"/>
          <p:cNvSpPr/>
          <p:nvPr/>
        </p:nvSpPr>
        <p:spPr>
          <a:xfrm flipH="1">
            <a:off x="2862262" y="1857391"/>
            <a:ext cx="576263" cy="3867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5" name="Полилиния 254"/>
          <p:cNvSpPr/>
          <p:nvPr/>
        </p:nvSpPr>
        <p:spPr>
          <a:xfrm>
            <a:off x="2855913" y="1897063"/>
            <a:ext cx="193675" cy="1006475"/>
          </a:xfrm>
          <a:custGeom>
            <a:avLst/>
            <a:gdLst>
              <a:gd name="connsiteX0" fmla="*/ 0 w 195262"/>
              <a:gd name="connsiteY0" fmla="*/ 1004888 h 1004888"/>
              <a:gd name="connsiteX1" fmla="*/ 26194 w 195262"/>
              <a:gd name="connsiteY1" fmla="*/ 902494 h 1004888"/>
              <a:gd name="connsiteX2" fmla="*/ 35719 w 195262"/>
              <a:gd name="connsiteY2" fmla="*/ 866775 h 1004888"/>
              <a:gd name="connsiteX3" fmla="*/ 40481 w 195262"/>
              <a:gd name="connsiteY3" fmla="*/ 842963 h 1004888"/>
              <a:gd name="connsiteX4" fmla="*/ 45244 w 195262"/>
              <a:gd name="connsiteY4" fmla="*/ 816769 h 1004888"/>
              <a:gd name="connsiteX5" fmla="*/ 59531 w 195262"/>
              <a:gd name="connsiteY5" fmla="*/ 762000 h 1004888"/>
              <a:gd name="connsiteX6" fmla="*/ 73819 w 195262"/>
              <a:gd name="connsiteY6" fmla="*/ 688182 h 1004888"/>
              <a:gd name="connsiteX7" fmla="*/ 85725 w 195262"/>
              <a:gd name="connsiteY7" fmla="*/ 633413 h 1004888"/>
              <a:gd name="connsiteX8" fmla="*/ 100012 w 195262"/>
              <a:gd name="connsiteY8" fmla="*/ 535782 h 1004888"/>
              <a:gd name="connsiteX9" fmla="*/ 119062 w 195262"/>
              <a:gd name="connsiteY9" fmla="*/ 423863 h 1004888"/>
              <a:gd name="connsiteX10" fmla="*/ 133350 w 195262"/>
              <a:gd name="connsiteY10" fmla="*/ 347663 h 1004888"/>
              <a:gd name="connsiteX11" fmla="*/ 147637 w 195262"/>
              <a:gd name="connsiteY11" fmla="*/ 280988 h 1004888"/>
              <a:gd name="connsiteX12" fmla="*/ 157162 w 195262"/>
              <a:gd name="connsiteY12" fmla="*/ 207169 h 1004888"/>
              <a:gd name="connsiteX13" fmla="*/ 173831 w 195262"/>
              <a:gd name="connsiteY13" fmla="*/ 121444 h 1004888"/>
              <a:gd name="connsiteX14" fmla="*/ 185737 w 195262"/>
              <a:gd name="connsiteY14" fmla="*/ 47625 h 1004888"/>
              <a:gd name="connsiteX15" fmla="*/ 195262 w 195262"/>
              <a:gd name="connsiteY15" fmla="*/ 0 h 100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5262" h="1004888">
                <a:moveTo>
                  <a:pt x="0" y="1004888"/>
                </a:moveTo>
                <a:cubicBezTo>
                  <a:pt x="10120" y="965200"/>
                  <a:pt x="20241" y="925513"/>
                  <a:pt x="26194" y="902494"/>
                </a:cubicBezTo>
                <a:cubicBezTo>
                  <a:pt x="32147" y="879475"/>
                  <a:pt x="33338" y="876697"/>
                  <a:pt x="35719" y="866775"/>
                </a:cubicBezTo>
                <a:cubicBezTo>
                  <a:pt x="38100" y="856853"/>
                  <a:pt x="38894" y="851297"/>
                  <a:pt x="40481" y="842963"/>
                </a:cubicBezTo>
                <a:cubicBezTo>
                  <a:pt x="42068" y="834629"/>
                  <a:pt x="42069" y="830263"/>
                  <a:pt x="45244" y="816769"/>
                </a:cubicBezTo>
                <a:cubicBezTo>
                  <a:pt x="48419" y="803275"/>
                  <a:pt x="54769" y="783431"/>
                  <a:pt x="59531" y="762000"/>
                </a:cubicBezTo>
                <a:cubicBezTo>
                  <a:pt x="64293" y="740569"/>
                  <a:pt x="69453" y="709613"/>
                  <a:pt x="73819" y="688182"/>
                </a:cubicBezTo>
                <a:cubicBezTo>
                  <a:pt x="78185" y="666751"/>
                  <a:pt x="81360" y="658813"/>
                  <a:pt x="85725" y="633413"/>
                </a:cubicBezTo>
                <a:cubicBezTo>
                  <a:pt x="90090" y="608013"/>
                  <a:pt x="94456" y="570707"/>
                  <a:pt x="100012" y="535782"/>
                </a:cubicBezTo>
                <a:cubicBezTo>
                  <a:pt x="105568" y="500857"/>
                  <a:pt x="113506" y="455216"/>
                  <a:pt x="119062" y="423863"/>
                </a:cubicBezTo>
                <a:cubicBezTo>
                  <a:pt x="124618" y="392510"/>
                  <a:pt x="128588" y="371475"/>
                  <a:pt x="133350" y="347663"/>
                </a:cubicBezTo>
                <a:cubicBezTo>
                  <a:pt x="138112" y="323851"/>
                  <a:pt x="143668" y="304404"/>
                  <a:pt x="147637" y="280988"/>
                </a:cubicBezTo>
                <a:cubicBezTo>
                  <a:pt x="151606" y="257572"/>
                  <a:pt x="152796" y="233760"/>
                  <a:pt x="157162" y="207169"/>
                </a:cubicBezTo>
                <a:cubicBezTo>
                  <a:pt x="161528" y="180578"/>
                  <a:pt x="169069" y="148034"/>
                  <a:pt x="173831" y="121444"/>
                </a:cubicBezTo>
                <a:cubicBezTo>
                  <a:pt x="178593" y="94854"/>
                  <a:pt x="182165" y="67866"/>
                  <a:pt x="185737" y="47625"/>
                </a:cubicBezTo>
                <a:cubicBezTo>
                  <a:pt x="189309" y="27384"/>
                  <a:pt x="192285" y="13692"/>
                  <a:pt x="195262" y="0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 dirty="0"/>
          </a:p>
        </p:txBody>
      </p:sp>
      <p:sp>
        <p:nvSpPr>
          <p:cNvPr id="248" name="Овал 247"/>
          <p:cNvSpPr/>
          <p:nvPr/>
        </p:nvSpPr>
        <p:spPr>
          <a:xfrm>
            <a:off x="2800350" y="2846388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442" name="Picture 15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6" y="4728081"/>
            <a:ext cx="1095374" cy="1360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7" name="AutoShape 37"/>
          <p:cNvSpPr>
            <a:spLocks noChangeArrowheads="1"/>
          </p:cNvSpPr>
          <p:nvPr/>
        </p:nvSpPr>
        <p:spPr bwMode="auto">
          <a:xfrm>
            <a:off x="273050" y="4648200"/>
            <a:ext cx="1241425" cy="1462088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149" name="z5_Корчагин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590675" y="579596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19" name="Rectangle 1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21" name="Rectangle 1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23" name="Rectangle 1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25" name="Rectangle 1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2" name="Полилиния 151"/>
          <p:cNvSpPr/>
          <p:nvPr/>
        </p:nvSpPr>
        <p:spPr>
          <a:xfrm>
            <a:off x="1587500" y="4178300"/>
            <a:ext cx="357188" cy="1535113"/>
          </a:xfrm>
          <a:custGeom>
            <a:avLst/>
            <a:gdLst>
              <a:gd name="connsiteX0" fmla="*/ 0 w 356922"/>
              <a:gd name="connsiteY0" fmla="*/ 1536464 h 1536464"/>
              <a:gd name="connsiteX1" fmla="*/ 129172 w 356922"/>
              <a:gd name="connsiteY1" fmla="*/ 832818 h 1536464"/>
              <a:gd name="connsiteX2" fmla="*/ 217552 w 356922"/>
              <a:gd name="connsiteY2" fmla="*/ 448702 h 1536464"/>
              <a:gd name="connsiteX3" fmla="*/ 356922 w 356922"/>
              <a:gd name="connsiteY3" fmla="*/ 0 h 153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22" h="1536464">
                <a:moveTo>
                  <a:pt x="0" y="1536464"/>
                </a:moveTo>
                <a:cubicBezTo>
                  <a:pt x="46456" y="1275288"/>
                  <a:pt x="92913" y="1014112"/>
                  <a:pt x="129172" y="832818"/>
                </a:cubicBezTo>
                <a:cubicBezTo>
                  <a:pt x="165431" y="651524"/>
                  <a:pt x="179594" y="587505"/>
                  <a:pt x="217552" y="448702"/>
                </a:cubicBezTo>
                <a:cubicBezTo>
                  <a:pt x="255510" y="309899"/>
                  <a:pt x="306216" y="154949"/>
                  <a:pt x="356922" y="0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232" name="Овал 231"/>
          <p:cNvSpPr/>
          <p:nvPr/>
        </p:nvSpPr>
        <p:spPr>
          <a:xfrm>
            <a:off x="1897063" y="4121150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" name="Полилиния 152"/>
          <p:cNvSpPr/>
          <p:nvPr/>
        </p:nvSpPr>
        <p:spPr>
          <a:xfrm>
            <a:off x="1946275" y="4168775"/>
            <a:ext cx="381000" cy="1550988"/>
          </a:xfrm>
          <a:custGeom>
            <a:avLst/>
            <a:gdLst>
              <a:gd name="connsiteX0" fmla="*/ 0 w 381361"/>
              <a:gd name="connsiteY0" fmla="*/ 1551446 h 1551446"/>
              <a:gd name="connsiteX1" fmla="*/ 91006 w 381361"/>
              <a:gd name="connsiteY1" fmla="*/ 1044409 h 1551446"/>
              <a:gd name="connsiteX2" fmla="*/ 190680 w 381361"/>
              <a:gd name="connsiteY2" fmla="*/ 589376 h 1551446"/>
              <a:gd name="connsiteX3" fmla="*/ 294688 w 381361"/>
              <a:gd name="connsiteY3" fmla="*/ 199347 h 1551446"/>
              <a:gd name="connsiteX4" fmla="*/ 381361 w 381361"/>
              <a:gd name="connsiteY4" fmla="*/ 0 h 155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361" h="1551446">
                <a:moveTo>
                  <a:pt x="0" y="1551446"/>
                </a:moveTo>
                <a:cubicBezTo>
                  <a:pt x="29613" y="1378100"/>
                  <a:pt x="59226" y="1204754"/>
                  <a:pt x="91006" y="1044409"/>
                </a:cubicBezTo>
                <a:cubicBezTo>
                  <a:pt x="122786" y="884064"/>
                  <a:pt x="156733" y="730220"/>
                  <a:pt x="190680" y="589376"/>
                </a:cubicBezTo>
                <a:cubicBezTo>
                  <a:pt x="224627" y="448532"/>
                  <a:pt x="262908" y="297576"/>
                  <a:pt x="294688" y="199347"/>
                </a:cubicBezTo>
                <a:cubicBezTo>
                  <a:pt x="326468" y="101118"/>
                  <a:pt x="353914" y="50559"/>
                  <a:pt x="381361" y="0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242" name="Овал 241"/>
          <p:cNvSpPr/>
          <p:nvPr/>
        </p:nvSpPr>
        <p:spPr>
          <a:xfrm>
            <a:off x="2265363" y="4113213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5" name="Полилиния 154"/>
          <p:cNvSpPr/>
          <p:nvPr/>
        </p:nvSpPr>
        <p:spPr>
          <a:xfrm>
            <a:off x="2309812" y="3276600"/>
            <a:ext cx="546100" cy="731837"/>
          </a:xfrm>
          <a:custGeom>
            <a:avLst/>
            <a:gdLst>
              <a:gd name="connsiteX0" fmla="*/ 0 w 546040"/>
              <a:gd name="connsiteY0" fmla="*/ 524371 h 732616"/>
              <a:gd name="connsiteX1" fmla="*/ 65004 w 546040"/>
              <a:gd name="connsiteY1" fmla="*/ 654381 h 732616"/>
              <a:gd name="connsiteX2" fmla="*/ 169012 w 546040"/>
              <a:gd name="connsiteY2" fmla="*/ 732386 h 732616"/>
              <a:gd name="connsiteX3" fmla="*/ 277353 w 546040"/>
              <a:gd name="connsiteY3" fmla="*/ 671715 h 732616"/>
              <a:gd name="connsiteX4" fmla="*/ 385695 w 546040"/>
              <a:gd name="connsiteY4" fmla="*/ 498369 h 732616"/>
              <a:gd name="connsiteX5" fmla="*/ 446366 w 546040"/>
              <a:gd name="connsiteY5" fmla="*/ 329357 h 732616"/>
              <a:gd name="connsiteX6" fmla="*/ 546040 w 546040"/>
              <a:gd name="connsiteY6" fmla="*/ 0 h 73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040" h="732616">
                <a:moveTo>
                  <a:pt x="0" y="524371"/>
                </a:moveTo>
                <a:cubicBezTo>
                  <a:pt x="18417" y="572041"/>
                  <a:pt x="36835" y="619712"/>
                  <a:pt x="65004" y="654381"/>
                </a:cubicBezTo>
                <a:cubicBezTo>
                  <a:pt x="93173" y="689050"/>
                  <a:pt x="133621" y="729497"/>
                  <a:pt x="169012" y="732386"/>
                </a:cubicBezTo>
                <a:cubicBezTo>
                  <a:pt x="204403" y="735275"/>
                  <a:pt x="241239" y="710718"/>
                  <a:pt x="277353" y="671715"/>
                </a:cubicBezTo>
                <a:cubicBezTo>
                  <a:pt x="313467" y="632712"/>
                  <a:pt x="357526" y="555429"/>
                  <a:pt x="385695" y="498369"/>
                </a:cubicBezTo>
                <a:cubicBezTo>
                  <a:pt x="413864" y="441309"/>
                  <a:pt x="419642" y="412418"/>
                  <a:pt x="446366" y="329357"/>
                </a:cubicBezTo>
                <a:cubicBezTo>
                  <a:pt x="473090" y="246296"/>
                  <a:pt x="546040" y="0"/>
                  <a:pt x="546040" y="0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143" name="Овал 142"/>
          <p:cNvSpPr/>
          <p:nvPr/>
        </p:nvSpPr>
        <p:spPr>
          <a:xfrm>
            <a:off x="2254250" y="3735388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3" name="Овал 242"/>
          <p:cNvSpPr/>
          <p:nvPr/>
        </p:nvSpPr>
        <p:spPr>
          <a:xfrm>
            <a:off x="2797175" y="3209925"/>
            <a:ext cx="111125" cy="111125"/>
          </a:xfrm>
          <a:prstGeom prst="ellipse">
            <a:avLst/>
          </a:prstGeom>
          <a:solidFill>
            <a:schemeClr val="bg1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69" name="Группа 268"/>
          <p:cNvGrpSpPr/>
          <p:nvPr/>
        </p:nvGrpSpPr>
        <p:grpSpPr>
          <a:xfrm>
            <a:off x="4560888" y="241300"/>
            <a:ext cx="4421187" cy="6364288"/>
            <a:chOff x="4560888" y="241300"/>
            <a:chExt cx="4421187" cy="6364288"/>
          </a:xfrm>
        </p:grpSpPr>
        <p:sp>
          <p:nvSpPr>
            <p:cNvPr id="159" name="AutoShape 12"/>
            <p:cNvSpPr>
              <a:spLocks noChangeArrowheads="1"/>
            </p:cNvSpPr>
            <p:nvPr/>
          </p:nvSpPr>
          <p:spPr bwMode="auto">
            <a:xfrm>
              <a:off x="4560888" y="241300"/>
              <a:ext cx="4421187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0" name="AutoShape 37"/>
            <p:cNvSpPr>
              <a:spLocks noChangeArrowheads="1"/>
            </p:cNvSpPr>
            <p:nvPr/>
          </p:nvSpPr>
          <p:spPr bwMode="auto">
            <a:xfrm>
              <a:off x="5145088" y="373063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ru-RU" dirty="0"/>
                <a:t> </a:t>
              </a:r>
              <a:endParaRPr lang="ru-RU" altLang="ru-RU" dirty="0"/>
            </a:p>
          </p:txBody>
        </p:sp>
        <p:sp>
          <p:nvSpPr>
            <p:cNvPr id="163" name="Блок-схема: перфолента 162"/>
            <p:cNvSpPr/>
            <p:nvPr/>
          </p:nvSpPr>
          <p:spPr bwMode="auto">
            <a:xfrm>
              <a:off x="5143500" y="484188"/>
              <a:ext cx="1211263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Решение</a:t>
              </a: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sp>
          <p:nvSpPr>
            <p:cNvPr id="165" name="Rectangle 3"/>
            <p:cNvSpPr>
              <a:spLocks noChangeArrowheads="1"/>
            </p:cNvSpPr>
            <p:nvPr/>
          </p:nvSpPr>
          <p:spPr bwMode="auto">
            <a:xfrm>
              <a:off x="5286375" y="966788"/>
              <a:ext cx="317182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dirty="0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Составим таблицу со знаками раскрытия</a:t>
              </a:r>
              <a:endParaRPr lang="ru-RU" altLang="ru-RU" dirty="0" smtClean="0"/>
            </a:p>
          </p:txBody>
        </p:sp>
        <p:sp>
          <p:nvSpPr>
            <p:cNvPr id="166" name="Rectangle 3"/>
            <p:cNvSpPr>
              <a:spLocks noChangeArrowheads="1"/>
            </p:cNvSpPr>
            <p:nvPr/>
          </p:nvSpPr>
          <p:spPr bwMode="auto">
            <a:xfrm>
              <a:off x="5286375" y="1111250"/>
              <a:ext cx="1085850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dirty="0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модулей</a:t>
              </a:r>
              <a:endParaRPr lang="ru-RU" altLang="ru-RU" dirty="0" smtClean="0"/>
            </a:p>
          </p:txBody>
        </p:sp>
        <p:cxnSp>
          <p:nvCxnSpPr>
            <p:cNvPr id="167" name="Прямая со стрелкой 166"/>
            <p:cNvCxnSpPr/>
            <p:nvPr/>
          </p:nvCxnSpPr>
          <p:spPr>
            <a:xfrm>
              <a:off x="5476875" y="1562100"/>
              <a:ext cx="1828800" cy="0"/>
            </a:xfrm>
            <a:prstGeom prst="straightConnector1">
              <a:avLst/>
            </a:prstGeom>
            <a:ln w="22225" cap="rnd">
              <a:solidFill>
                <a:srgbClr val="58553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 Box 25"/>
            <p:cNvSpPr txBox="1">
              <a:spLocks noChangeArrowheads="1"/>
            </p:cNvSpPr>
            <p:nvPr/>
          </p:nvSpPr>
          <p:spPr bwMode="auto">
            <a:xfrm>
              <a:off x="5476875" y="1298575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−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cxnSp>
          <p:nvCxnSpPr>
            <p:cNvPr id="169" name="Прямая со стрелкой 168"/>
            <p:cNvCxnSpPr/>
            <p:nvPr/>
          </p:nvCxnSpPr>
          <p:spPr>
            <a:xfrm>
              <a:off x="5476875" y="1785938"/>
              <a:ext cx="1828800" cy="0"/>
            </a:xfrm>
            <a:prstGeom prst="straightConnector1">
              <a:avLst/>
            </a:prstGeom>
            <a:ln w="22225" cap="rnd">
              <a:solidFill>
                <a:srgbClr val="58553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 стрелкой 170"/>
            <p:cNvCxnSpPr/>
            <p:nvPr/>
          </p:nvCxnSpPr>
          <p:spPr>
            <a:xfrm>
              <a:off x="5481638" y="2019300"/>
              <a:ext cx="1828800" cy="0"/>
            </a:xfrm>
            <a:prstGeom prst="straightConnector1">
              <a:avLst/>
            </a:prstGeom>
            <a:ln w="22225" cap="rnd">
              <a:solidFill>
                <a:srgbClr val="58553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Text Box 25"/>
            <p:cNvSpPr txBox="1">
              <a:spLocks noChangeArrowheads="1"/>
            </p:cNvSpPr>
            <p:nvPr/>
          </p:nvSpPr>
          <p:spPr bwMode="auto">
            <a:xfrm>
              <a:off x="6786563" y="1296988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+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cxnSp>
          <p:nvCxnSpPr>
            <p:cNvPr id="173" name="Прямая соединительная линия 172"/>
            <p:cNvCxnSpPr/>
            <p:nvPr/>
          </p:nvCxnSpPr>
          <p:spPr>
            <a:xfrm rot="5400000">
              <a:off x="5455444" y="1796257"/>
              <a:ext cx="757237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Овал 173"/>
            <p:cNvSpPr/>
            <p:nvPr/>
          </p:nvSpPr>
          <p:spPr>
            <a:xfrm>
              <a:off x="5778500" y="150495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855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5" name="Rectangle 4"/>
            <p:cNvSpPr>
              <a:spLocks noChangeArrowheads="1"/>
            </p:cNvSpPr>
            <p:nvPr/>
          </p:nvSpPr>
          <p:spPr bwMode="auto">
            <a:xfrm>
              <a:off x="5372100" y="2124075"/>
              <a:ext cx="229552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Используя таблицу, получим:</a:t>
              </a:r>
              <a:endParaRPr lang="ru-RU" altLang="ru-RU" smtClean="0"/>
            </a:p>
          </p:txBody>
        </p:sp>
        <p:pic>
          <p:nvPicPr>
            <p:cNvPr id="177" name="Picture 5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29263" y="2366963"/>
              <a:ext cx="2600325" cy="84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8" name="Rectangle 97"/>
            <p:cNvSpPr>
              <a:spLocks noChangeArrowheads="1"/>
            </p:cNvSpPr>
            <p:nvPr/>
          </p:nvSpPr>
          <p:spPr bwMode="auto">
            <a:xfrm>
              <a:off x="5507038" y="3360738"/>
              <a:ext cx="2711450" cy="387350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графиком является парабола, ветви направлены вниз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;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79" name="Прямоугольник 153"/>
            <p:cNvSpPr>
              <a:spLocks noChangeArrowheads="1"/>
            </p:cNvSpPr>
            <p:nvPr/>
          </p:nvSpPr>
          <p:spPr bwMode="auto">
            <a:xfrm>
              <a:off x="6869113" y="3179763"/>
              <a:ext cx="18891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квадратичная функция, </a:t>
              </a:r>
            </a:p>
          </p:txBody>
        </p:sp>
        <p:sp>
          <p:nvSpPr>
            <p:cNvPr id="180" name="Прямоугольник 153"/>
            <p:cNvSpPr>
              <a:spLocks noChangeArrowheads="1"/>
            </p:cNvSpPr>
            <p:nvPr/>
          </p:nvSpPr>
          <p:spPr bwMode="auto">
            <a:xfrm>
              <a:off x="5502275" y="3632200"/>
              <a:ext cx="30861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(-1;-1)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  <p:sp>
          <p:nvSpPr>
            <p:cNvPr id="181" name="Прямоугольник 153"/>
            <p:cNvSpPr>
              <a:spLocks noChangeArrowheads="1"/>
            </p:cNvSpPr>
            <p:nvPr/>
          </p:nvSpPr>
          <p:spPr bwMode="auto">
            <a:xfrm>
              <a:off x="5378450" y="3208338"/>
              <a:ext cx="303213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1.</a:t>
              </a:r>
            </a:p>
          </p:txBody>
        </p:sp>
        <p:pic>
          <p:nvPicPr>
            <p:cNvPr id="183" name="Picture 9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29275" y="3243263"/>
              <a:ext cx="12477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" name="Rectangle 97"/>
            <p:cNvSpPr>
              <a:spLocks noChangeArrowheads="1"/>
            </p:cNvSpPr>
            <p:nvPr/>
          </p:nvSpPr>
          <p:spPr bwMode="auto">
            <a:xfrm>
              <a:off x="5521326" y="3960813"/>
              <a:ext cx="2711450" cy="387350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графиком является парабола, ветви направлены вниз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;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85" name="Прямоугольник 153"/>
            <p:cNvSpPr>
              <a:spLocks noChangeArrowheads="1"/>
            </p:cNvSpPr>
            <p:nvPr/>
          </p:nvSpPr>
          <p:spPr bwMode="auto">
            <a:xfrm>
              <a:off x="6883401" y="3779838"/>
              <a:ext cx="18891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квадратичная функция, </a:t>
              </a:r>
            </a:p>
          </p:txBody>
        </p:sp>
        <p:sp>
          <p:nvSpPr>
            <p:cNvPr id="186" name="Прямоугольник 153"/>
            <p:cNvSpPr>
              <a:spLocks noChangeArrowheads="1"/>
            </p:cNvSpPr>
            <p:nvPr/>
          </p:nvSpPr>
          <p:spPr bwMode="auto">
            <a:xfrm>
              <a:off x="5507038" y="4217986"/>
              <a:ext cx="30861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(1;-1)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  <p:sp>
          <p:nvSpPr>
            <p:cNvPr id="188" name="Прямоугольник 153"/>
            <p:cNvSpPr>
              <a:spLocks noChangeArrowheads="1"/>
            </p:cNvSpPr>
            <p:nvPr/>
          </p:nvSpPr>
          <p:spPr bwMode="auto">
            <a:xfrm>
              <a:off x="5383213" y="3808413"/>
              <a:ext cx="30321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2</a:t>
              </a:r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</a:p>
          </p:txBody>
        </p:sp>
        <p:sp>
          <p:nvSpPr>
            <p:cNvPr id="189" name="Rectangle 97"/>
            <p:cNvSpPr>
              <a:spLocks noChangeArrowheads="1"/>
            </p:cNvSpPr>
            <p:nvPr/>
          </p:nvSpPr>
          <p:spPr bwMode="auto">
            <a:xfrm>
              <a:off x="5511800" y="4541838"/>
              <a:ext cx="2711450" cy="387350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графиком является парабола, ветви направлены вверх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;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90" name="Прямоугольник 153"/>
            <p:cNvSpPr>
              <a:spLocks noChangeArrowheads="1"/>
            </p:cNvSpPr>
            <p:nvPr/>
          </p:nvSpPr>
          <p:spPr bwMode="auto">
            <a:xfrm>
              <a:off x="6821482" y="4360863"/>
              <a:ext cx="18891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квадратичная функция, </a:t>
              </a:r>
            </a:p>
          </p:txBody>
        </p:sp>
        <p:sp>
          <p:nvSpPr>
            <p:cNvPr id="191" name="Прямоугольник 153"/>
            <p:cNvSpPr>
              <a:spLocks noChangeArrowheads="1"/>
            </p:cNvSpPr>
            <p:nvPr/>
          </p:nvSpPr>
          <p:spPr bwMode="auto">
            <a:xfrm>
              <a:off x="5507038" y="4813300"/>
              <a:ext cx="30861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(1;-1)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  <p:sp>
          <p:nvSpPr>
            <p:cNvPr id="197" name="Прямоугольник 153"/>
            <p:cNvSpPr>
              <a:spLocks noChangeArrowheads="1"/>
            </p:cNvSpPr>
            <p:nvPr/>
          </p:nvSpPr>
          <p:spPr bwMode="auto">
            <a:xfrm>
              <a:off x="5383213" y="4389438"/>
              <a:ext cx="3016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3</a:t>
              </a:r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</a:p>
          </p:txBody>
        </p:sp>
        <p:sp>
          <p:nvSpPr>
            <p:cNvPr id="201" name="Rectangle 97"/>
            <p:cNvSpPr>
              <a:spLocks noChangeArrowheads="1"/>
            </p:cNvSpPr>
            <p:nvPr/>
          </p:nvSpPr>
          <p:spPr bwMode="auto">
            <a:xfrm>
              <a:off x="5516562" y="5132388"/>
              <a:ext cx="2711450" cy="387350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графиком является парабола, ветви направлены вверх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;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203" name="Прямоугольник 153"/>
            <p:cNvSpPr>
              <a:spLocks noChangeArrowheads="1"/>
            </p:cNvSpPr>
            <p:nvPr/>
          </p:nvSpPr>
          <p:spPr bwMode="auto">
            <a:xfrm>
              <a:off x="6797666" y="4951413"/>
              <a:ext cx="18891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квадратичная функция, </a:t>
              </a:r>
            </a:p>
          </p:txBody>
        </p:sp>
        <p:sp>
          <p:nvSpPr>
            <p:cNvPr id="207" name="Прямоугольник 153"/>
            <p:cNvSpPr>
              <a:spLocks noChangeArrowheads="1"/>
            </p:cNvSpPr>
            <p:nvPr/>
          </p:nvSpPr>
          <p:spPr bwMode="auto">
            <a:xfrm>
              <a:off x="5511799" y="5403850"/>
              <a:ext cx="2941638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(1;1)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  <p:sp>
          <p:nvSpPr>
            <p:cNvPr id="213" name="Прямоугольник 153"/>
            <p:cNvSpPr>
              <a:spLocks noChangeArrowheads="1"/>
            </p:cNvSpPr>
            <p:nvPr/>
          </p:nvSpPr>
          <p:spPr bwMode="auto">
            <a:xfrm>
              <a:off x="5397500" y="4979988"/>
              <a:ext cx="303213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4</a:t>
              </a:r>
              <a:r>
                <a:rPr lang="ru-RU" altLang="ru-RU" sz="1200" i="1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</a:p>
          </p:txBody>
        </p:sp>
        <p:cxnSp>
          <p:nvCxnSpPr>
            <p:cNvPr id="221" name="Прямая соединительная линия 220"/>
            <p:cNvCxnSpPr/>
            <p:nvPr/>
          </p:nvCxnSpPr>
          <p:spPr>
            <a:xfrm rot="5400000">
              <a:off x="5819775" y="1801813"/>
              <a:ext cx="7556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Овал 228"/>
            <p:cNvSpPr/>
            <p:nvPr/>
          </p:nvSpPr>
          <p:spPr>
            <a:xfrm>
              <a:off x="6145213" y="1730375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855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31" name="Прямая соединительная линия 230"/>
            <p:cNvCxnSpPr/>
            <p:nvPr/>
          </p:nvCxnSpPr>
          <p:spPr>
            <a:xfrm rot="5400000">
              <a:off x="6370638" y="1797050"/>
              <a:ext cx="7556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Text Box 25"/>
            <p:cNvSpPr txBox="1">
              <a:spLocks noChangeArrowheads="1"/>
            </p:cNvSpPr>
            <p:nvPr/>
          </p:nvSpPr>
          <p:spPr bwMode="auto">
            <a:xfrm>
              <a:off x="5635625" y="1574800"/>
              <a:ext cx="333375" cy="249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ru-RU" altLang="ru-RU" sz="1200" b="1" i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-2</a:t>
              </a:r>
            </a:p>
          </p:txBody>
        </p:sp>
        <p:sp>
          <p:nvSpPr>
            <p:cNvPr id="237" name="Rectangle 13"/>
            <p:cNvSpPr>
              <a:spLocks noChangeArrowheads="1"/>
            </p:cNvSpPr>
            <p:nvPr/>
          </p:nvSpPr>
          <p:spPr bwMode="auto">
            <a:xfrm>
              <a:off x="7391400" y="1400175"/>
              <a:ext cx="46672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b="1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𝑥+2</a:t>
              </a:r>
              <a:endParaRPr lang="ru-RU" altLang="ru-RU" b="1" smtClean="0"/>
            </a:p>
          </p:txBody>
        </p:sp>
        <p:sp>
          <p:nvSpPr>
            <p:cNvPr id="241" name="Rectangle 13"/>
            <p:cNvSpPr>
              <a:spLocks noChangeArrowheads="1"/>
            </p:cNvSpPr>
            <p:nvPr/>
          </p:nvSpPr>
          <p:spPr bwMode="auto">
            <a:xfrm>
              <a:off x="7400925" y="1625600"/>
              <a:ext cx="265113" cy="277813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b="1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𝑥</a:t>
              </a:r>
              <a:endParaRPr lang="ru-RU" altLang="ru-RU" b="1" smtClean="0"/>
            </a:p>
          </p:txBody>
        </p:sp>
        <p:sp>
          <p:nvSpPr>
            <p:cNvPr id="251" name="Rectangle 13"/>
            <p:cNvSpPr>
              <a:spLocks noChangeArrowheads="1"/>
            </p:cNvSpPr>
            <p:nvPr/>
          </p:nvSpPr>
          <p:spPr bwMode="auto">
            <a:xfrm>
              <a:off x="7391400" y="1868488"/>
              <a:ext cx="398463" cy="277812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b="1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𝑥-3</a:t>
              </a:r>
              <a:endParaRPr lang="ru-RU" altLang="ru-RU" b="1" smtClean="0"/>
            </a:p>
          </p:txBody>
        </p:sp>
        <p:sp>
          <p:nvSpPr>
            <p:cNvPr id="252" name="Text Box 25"/>
            <p:cNvSpPr txBox="1">
              <a:spLocks noChangeArrowheads="1"/>
            </p:cNvSpPr>
            <p:nvPr/>
          </p:nvSpPr>
          <p:spPr bwMode="auto">
            <a:xfrm>
              <a:off x="6784975" y="1511300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+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53" name="Text Box 25"/>
            <p:cNvSpPr txBox="1">
              <a:spLocks noChangeArrowheads="1"/>
            </p:cNvSpPr>
            <p:nvPr/>
          </p:nvSpPr>
          <p:spPr bwMode="auto">
            <a:xfrm>
              <a:off x="6784975" y="1746250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+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54" name="Text Box 25"/>
            <p:cNvSpPr txBox="1">
              <a:spLocks noChangeArrowheads="1"/>
            </p:cNvSpPr>
            <p:nvPr/>
          </p:nvSpPr>
          <p:spPr bwMode="auto">
            <a:xfrm>
              <a:off x="6313488" y="1292225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+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56" name="Text Box 25"/>
            <p:cNvSpPr txBox="1">
              <a:spLocks noChangeArrowheads="1"/>
            </p:cNvSpPr>
            <p:nvPr/>
          </p:nvSpPr>
          <p:spPr bwMode="auto">
            <a:xfrm>
              <a:off x="6315075" y="1512888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+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57" name="Text Box 25"/>
            <p:cNvSpPr txBox="1">
              <a:spLocks noChangeArrowheads="1"/>
            </p:cNvSpPr>
            <p:nvPr/>
          </p:nvSpPr>
          <p:spPr bwMode="auto">
            <a:xfrm>
              <a:off x="5846763" y="1293813"/>
              <a:ext cx="333375" cy="328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+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58" name="Text Box 25"/>
            <p:cNvSpPr txBox="1">
              <a:spLocks noChangeArrowheads="1"/>
            </p:cNvSpPr>
            <p:nvPr/>
          </p:nvSpPr>
          <p:spPr bwMode="auto">
            <a:xfrm>
              <a:off x="5473700" y="1509713"/>
              <a:ext cx="333375" cy="328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−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59" name="Text Box 25"/>
            <p:cNvSpPr txBox="1">
              <a:spLocks noChangeArrowheads="1"/>
            </p:cNvSpPr>
            <p:nvPr/>
          </p:nvSpPr>
          <p:spPr bwMode="auto">
            <a:xfrm>
              <a:off x="5476875" y="1747838"/>
              <a:ext cx="333375" cy="328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−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60" name="Text Box 25"/>
            <p:cNvSpPr txBox="1">
              <a:spLocks noChangeArrowheads="1"/>
            </p:cNvSpPr>
            <p:nvPr/>
          </p:nvSpPr>
          <p:spPr bwMode="auto">
            <a:xfrm>
              <a:off x="5849938" y="1508125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−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61" name="Text Box 25"/>
            <p:cNvSpPr txBox="1">
              <a:spLocks noChangeArrowheads="1"/>
            </p:cNvSpPr>
            <p:nvPr/>
          </p:nvSpPr>
          <p:spPr bwMode="auto">
            <a:xfrm>
              <a:off x="5854700" y="1751013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−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62" name="Text Box 25"/>
            <p:cNvSpPr txBox="1">
              <a:spLocks noChangeArrowheads="1"/>
            </p:cNvSpPr>
            <p:nvPr/>
          </p:nvSpPr>
          <p:spPr bwMode="auto">
            <a:xfrm>
              <a:off x="6056313" y="1803400"/>
              <a:ext cx="333375" cy="25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sz="1200" b="1" i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0</a:t>
              </a:r>
              <a:endPara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263" name="Text Box 25"/>
            <p:cNvSpPr txBox="1">
              <a:spLocks noChangeArrowheads="1"/>
            </p:cNvSpPr>
            <p:nvPr/>
          </p:nvSpPr>
          <p:spPr bwMode="auto">
            <a:xfrm>
              <a:off x="6321425" y="1751013"/>
              <a:ext cx="333375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b="1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−</a:t>
              </a:r>
              <a:endParaRPr lang="ru-RU" alt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endParaRPr>
            </a:p>
          </p:txBody>
        </p:sp>
        <p:pic>
          <p:nvPicPr>
            <p:cNvPr id="264" name="Picture 154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43559" y="3843339"/>
              <a:ext cx="1247775" cy="209550"/>
            </a:xfrm>
            <a:prstGeom prst="rect">
              <a:avLst/>
            </a:prstGeom>
            <a:noFill/>
          </p:spPr>
        </p:pic>
        <p:pic>
          <p:nvPicPr>
            <p:cNvPr id="266" name="Picture 158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38792" y="5029200"/>
              <a:ext cx="1133475" cy="209550"/>
            </a:xfrm>
            <a:prstGeom prst="rect">
              <a:avLst/>
            </a:prstGeom>
            <a:noFill/>
          </p:spPr>
        </p:pic>
        <p:pic>
          <p:nvPicPr>
            <p:cNvPr id="267" name="Picture 160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43558" y="4424363"/>
              <a:ext cx="1133475" cy="209550"/>
            </a:xfrm>
            <a:prstGeom prst="rect">
              <a:avLst/>
            </a:prstGeom>
            <a:noFill/>
          </p:spPr>
        </p:pic>
        <p:sp>
          <p:nvSpPr>
            <p:cNvPr id="194" name="Овал 193"/>
            <p:cNvSpPr/>
            <p:nvPr/>
          </p:nvSpPr>
          <p:spPr>
            <a:xfrm>
              <a:off x="6694488" y="1957388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855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1" name="Text Box 25"/>
            <p:cNvSpPr txBox="1">
              <a:spLocks noChangeArrowheads="1"/>
            </p:cNvSpPr>
            <p:nvPr/>
          </p:nvSpPr>
          <p:spPr bwMode="auto">
            <a:xfrm>
              <a:off x="6535743" y="2012950"/>
              <a:ext cx="333375" cy="249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5000"/>
                </a:lnSpc>
                <a:buClr>
                  <a:srgbClr val="993300"/>
                </a:buClr>
                <a:buFont typeface="Wingdings" pitchFamily="2" charset="2"/>
                <a:buNone/>
                <a:defRPr/>
              </a:pPr>
              <a:r>
                <a:rPr lang="en-US" altLang="ru-RU" sz="1200" b="1" i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3</a:t>
              </a:r>
              <a:endPara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</p:grpSp>
      <p:grpSp>
        <p:nvGrpSpPr>
          <p:cNvPr id="294" name="Группа 293"/>
          <p:cNvGrpSpPr/>
          <p:nvPr/>
        </p:nvGrpSpPr>
        <p:grpSpPr>
          <a:xfrm>
            <a:off x="0" y="360000"/>
            <a:ext cx="4496122" cy="6234112"/>
            <a:chOff x="0" y="360000"/>
            <a:chExt cx="4496122" cy="6234112"/>
          </a:xfrm>
        </p:grpSpPr>
        <p:sp>
          <p:nvSpPr>
            <p:cNvPr id="286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287" name="AutoShape 37"/>
            <p:cNvSpPr>
              <a:spLocks noChangeArrowheads="1"/>
            </p:cNvSpPr>
            <p:nvPr/>
          </p:nvSpPr>
          <p:spPr bwMode="auto">
            <a:xfrm flipH="1">
              <a:off x="273051" y="466725"/>
              <a:ext cx="3813175" cy="57848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88" name="Text Box 15"/>
            <p:cNvSpPr txBox="1">
              <a:spLocks noChangeArrowheads="1"/>
            </p:cNvSpPr>
            <p:nvPr/>
          </p:nvSpPr>
          <p:spPr bwMode="auto">
            <a:xfrm>
              <a:off x="0" y="957263"/>
              <a:ext cx="4010025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i="1" dirty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Сколько корней имеет  уравнение</a:t>
              </a:r>
            </a:p>
          </p:txBody>
        </p:sp>
        <p:sp>
          <p:nvSpPr>
            <p:cNvPr id="289" name="Блок-схема: перфолента 288"/>
            <p:cNvSpPr/>
            <p:nvPr/>
          </p:nvSpPr>
          <p:spPr>
            <a:xfrm flipH="1">
              <a:off x="2735263" y="590550"/>
              <a:ext cx="1341437" cy="428625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Задание   </a:t>
              </a:r>
              <a:endParaRPr lang="ru-RU" dirty="0"/>
            </a:p>
          </p:txBody>
        </p:sp>
        <p:sp>
          <p:nvSpPr>
            <p:cNvPr id="290" name="Прямоугольник 289"/>
            <p:cNvSpPr/>
            <p:nvPr/>
          </p:nvSpPr>
          <p:spPr>
            <a:xfrm>
              <a:off x="3683000" y="625475"/>
              <a:ext cx="387350" cy="3683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291" name="Text Box 15"/>
            <p:cNvSpPr txBox="1">
              <a:spLocks noChangeArrowheads="1"/>
            </p:cNvSpPr>
            <p:nvPr/>
          </p:nvSpPr>
          <p:spPr bwMode="auto">
            <a:xfrm>
              <a:off x="0" y="1462088"/>
              <a:ext cx="4010025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i="1" dirty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в зависимости от </a:t>
              </a:r>
              <a:r>
                <a:rPr lang="ru-RU" altLang="ru-RU" sz="1400" i="1" dirty="0" smtClean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параметра? </a:t>
              </a:r>
              <a:endPara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endParaRPr>
            </a:p>
          </p:txBody>
        </p:sp>
        <p:pic>
          <p:nvPicPr>
            <p:cNvPr id="292" name="Picture 1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66850" y="1247775"/>
              <a:ext cx="1584325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341" name="Picture 23" descr="скрепки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500"/>
                            </p:stCondLst>
                            <p:childTnLst>
                              <p:par>
                                <p:cTn id="8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0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4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10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50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7500"/>
                            </p:stCondLst>
                            <p:childTnLst>
                              <p:par>
                                <p:cTn id="14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500"/>
                            </p:stCondLst>
                            <p:childTnLst>
                              <p:par>
                                <p:cTn id="15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9500"/>
                            </p:stCondLst>
                            <p:childTnLst>
                              <p:par>
                                <p:cTn id="16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utoUpdateAnimBg="0"/>
      <p:bldP spid="225" grpId="0" autoUpdateAnimBg="0"/>
      <p:bldP spid="227" grpId="0" animBg="1" autoUpdateAnimBg="0"/>
      <p:bldP spid="227" grpId="1" animBg="1"/>
      <p:bldP spid="228" grpId="0" animBg="1" autoUpdateAnimBg="0"/>
      <p:bldP spid="228" grpId="1" animBg="1"/>
      <p:bldP spid="239" grpId="0" autoUpdateAnimBg="0"/>
      <p:bldP spid="240" grpId="0" autoUpdateAnimBg="0"/>
      <p:bldP spid="265" grpId="0" autoUpdateAnimBg="0"/>
      <p:bldP spid="216" grpId="0" autoUpdateAnimBg="0"/>
      <p:bldP spid="218" grpId="0" autoUpdateAnimBg="0"/>
      <p:bldP spid="220" grpId="0" autoUpdateAnimBg="0"/>
      <p:bldP spid="238" grpId="0" autoUpdateAnimBg="0"/>
      <p:bldP spid="246" grpId="0" animBg="1" autoUpdateAnimBg="0"/>
      <p:bldP spid="246" grpId="1" animBg="1"/>
      <p:bldP spid="250" grpId="0" animBg="1" autoUpdateAnimBg="0"/>
      <p:bldP spid="250" grpId="1" animBg="1"/>
      <p:bldP spid="255" grpId="0" animBg="1" autoUpdateAnimBg="0"/>
      <p:bldP spid="248" grpId="0" animBg="1" autoUpdateAnimBg="0"/>
      <p:bldP spid="147" grpId="0" animBg="1" autoUpdateAnimBg="0"/>
      <p:bldP spid="152" grpId="0" animBg="1"/>
      <p:bldP spid="232" grpId="0" animBg="1" autoUpdateAnimBg="0"/>
      <p:bldP spid="153" grpId="0" animBg="1"/>
      <p:bldP spid="242" grpId="0" animBg="1" autoUpdateAnimBg="0"/>
      <p:bldP spid="155" grpId="0" animBg="1"/>
      <p:bldP spid="143" grpId="1" animBg="1"/>
      <p:bldP spid="24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2294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2295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2296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2297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2301" name="AutoShape 10"/>
          <p:cNvSpPr>
            <a:spLocks noChangeArrowheads="1"/>
          </p:cNvSpPr>
          <p:nvPr/>
        </p:nvSpPr>
        <p:spPr bwMode="auto">
          <a:xfrm flipH="1">
            <a:off x="179388" y="303213"/>
            <a:ext cx="4344987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rot="10800000">
            <a:off x="2147888" y="3741738"/>
            <a:ext cx="15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1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7" name="AutoShape 49"/>
          <p:cNvSpPr>
            <a:spLocks noChangeArrowheads="1"/>
          </p:cNvSpPr>
          <p:nvPr/>
        </p:nvSpPr>
        <p:spPr bwMode="auto">
          <a:xfrm flipH="1">
            <a:off x="237600" y="360000"/>
            <a:ext cx="4258522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38" name="AutoShape 37"/>
          <p:cNvSpPr>
            <a:spLocks noChangeArrowheads="1"/>
          </p:cNvSpPr>
          <p:nvPr/>
        </p:nvSpPr>
        <p:spPr bwMode="auto">
          <a:xfrm flipH="1">
            <a:off x="273051" y="466725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3" name="Text Box 15"/>
          <p:cNvSpPr txBox="1">
            <a:spLocks noChangeArrowheads="1"/>
          </p:cNvSpPr>
          <p:nvPr/>
        </p:nvSpPr>
        <p:spPr bwMode="auto">
          <a:xfrm>
            <a:off x="0" y="957263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Сколько корней имеет  уравнение</a:t>
            </a:r>
          </a:p>
        </p:txBody>
      </p:sp>
      <p:sp>
        <p:nvSpPr>
          <p:cNvPr id="116" name="Блок-схема: перфолента 115"/>
          <p:cNvSpPr/>
          <p:nvPr/>
        </p:nvSpPr>
        <p:spPr>
          <a:xfrm flipH="1">
            <a:off x="2735263" y="590550"/>
            <a:ext cx="1341437" cy="428625"/>
          </a:xfrm>
          <a:prstGeom prst="flowChartPunchedTape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  </a:t>
            </a:r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3683000" y="625475"/>
            <a:ext cx="3873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6</a:t>
            </a:r>
          </a:p>
        </p:txBody>
      </p:sp>
      <p:cxnSp>
        <p:nvCxnSpPr>
          <p:cNvPr id="223" name="Прямая со стрелкой 222"/>
          <p:cNvCxnSpPr/>
          <p:nvPr/>
        </p:nvCxnSpPr>
        <p:spPr>
          <a:xfrm flipV="1">
            <a:off x="623888" y="3792538"/>
            <a:ext cx="3341687" cy="3175"/>
          </a:xfrm>
          <a:prstGeom prst="straightConnector1">
            <a:avLst/>
          </a:prstGeom>
          <a:ln w="22225" cap="rnd">
            <a:solidFill>
              <a:srgbClr val="5855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 Box 15"/>
          <p:cNvSpPr txBox="1">
            <a:spLocks noChangeArrowheads="1"/>
          </p:cNvSpPr>
          <p:nvPr/>
        </p:nvSpPr>
        <p:spPr bwMode="auto">
          <a:xfrm>
            <a:off x="3382963" y="3798888"/>
            <a:ext cx="66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 dirty="0">
                <a:solidFill>
                  <a:srgbClr val="585532"/>
                </a:solidFill>
                <a:cs typeface="Arial" charset="0"/>
              </a:rPr>
              <a:t>x</a:t>
            </a:r>
            <a:endParaRPr lang="ru-RU" altLang="ru-RU" b="1" i="1" dirty="0">
              <a:solidFill>
                <a:srgbClr val="585532"/>
              </a:solidFill>
              <a:cs typeface="Arial" charset="0"/>
            </a:endParaRPr>
          </a:p>
        </p:txBody>
      </p:sp>
      <p:sp>
        <p:nvSpPr>
          <p:cNvPr id="225" name="Text Box 15"/>
          <p:cNvSpPr txBox="1">
            <a:spLocks noChangeArrowheads="1"/>
          </p:cNvSpPr>
          <p:nvPr/>
        </p:nvSpPr>
        <p:spPr bwMode="auto">
          <a:xfrm>
            <a:off x="1584325" y="1912938"/>
            <a:ext cx="661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b="1" i="1" dirty="0">
                <a:solidFill>
                  <a:srgbClr val="585532"/>
                </a:solidFill>
                <a:cs typeface="Arial" charset="0"/>
              </a:rPr>
              <a:t>y</a:t>
            </a:r>
            <a:endParaRPr lang="ru-RU" altLang="ru-RU" b="1" i="1" dirty="0">
              <a:solidFill>
                <a:srgbClr val="585532"/>
              </a:solidFill>
              <a:cs typeface="Arial" charset="0"/>
            </a:endParaRPr>
          </a:p>
        </p:txBody>
      </p:sp>
      <p:cxnSp>
        <p:nvCxnSpPr>
          <p:cNvPr id="226" name="Прямая со стрелкой 225"/>
          <p:cNvCxnSpPr/>
          <p:nvPr/>
        </p:nvCxnSpPr>
        <p:spPr>
          <a:xfrm rot="16200000" flipV="1">
            <a:off x="582612" y="3773488"/>
            <a:ext cx="3470275" cy="0"/>
          </a:xfrm>
          <a:prstGeom prst="straightConnector1">
            <a:avLst/>
          </a:prstGeom>
          <a:ln w="22225" cap="rnd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 rot="5400000" flipH="1">
            <a:off x="1719263" y="2614613"/>
            <a:ext cx="1119187" cy="34909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35" name="Прямая соединительная линия 234"/>
          <p:cNvCxnSpPr/>
          <p:nvPr/>
        </p:nvCxnSpPr>
        <p:spPr>
          <a:xfrm>
            <a:off x="2257425" y="4538663"/>
            <a:ext cx="114300" cy="4762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/>
          <p:nvPr/>
        </p:nvCxnSpPr>
        <p:spPr>
          <a:xfrm rot="5400000">
            <a:off x="2084387" y="3789363"/>
            <a:ext cx="100013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Text Box 25"/>
          <p:cNvSpPr txBox="1">
            <a:spLocks noChangeArrowheads="1"/>
          </p:cNvSpPr>
          <p:nvPr/>
        </p:nvSpPr>
        <p:spPr bwMode="auto">
          <a:xfrm>
            <a:off x="1957388" y="3803650"/>
            <a:ext cx="33337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</a:t>
            </a: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sp>
        <p:nvSpPr>
          <p:cNvPr id="240" name="Text Box 25"/>
          <p:cNvSpPr txBox="1">
            <a:spLocks noChangeArrowheads="1"/>
          </p:cNvSpPr>
          <p:nvPr/>
        </p:nvSpPr>
        <p:spPr bwMode="auto">
          <a:xfrm>
            <a:off x="2100263" y="3589338"/>
            <a:ext cx="3000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US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0</a:t>
            </a:r>
            <a:endParaRPr lang="ru-RU" altLang="ru-RU" sz="12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216" name="Text Box 25"/>
          <p:cNvSpPr txBox="1">
            <a:spLocks noChangeArrowheads="1"/>
          </p:cNvSpPr>
          <p:nvPr/>
        </p:nvSpPr>
        <p:spPr bwMode="auto">
          <a:xfrm>
            <a:off x="2047875" y="2974975"/>
            <a:ext cx="25717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4</a:t>
            </a:r>
          </a:p>
        </p:txBody>
      </p:sp>
      <p:cxnSp>
        <p:nvCxnSpPr>
          <p:cNvPr id="217" name="Прямая соединительная линия 216"/>
          <p:cNvCxnSpPr/>
          <p:nvPr/>
        </p:nvCxnSpPr>
        <p:spPr>
          <a:xfrm rot="5400000">
            <a:off x="2441575" y="3789363"/>
            <a:ext cx="100013" cy="1587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 Box 25"/>
          <p:cNvSpPr txBox="1">
            <a:spLocks noChangeArrowheads="1"/>
          </p:cNvSpPr>
          <p:nvPr/>
        </p:nvSpPr>
        <p:spPr bwMode="auto">
          <a:xfrm>
            <a:off x="2352675" y="3808413"/>
            <a:ext cx="3000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1</a:t>
            </a:r>
          </a:p>
        </p:txBody>
      </p:sp>
      <p:cxnSp>
        <p:nvCxnSpPr>
          <p:cNvPr id="219" name="Прямая соединительная линия 218"/>
          <p:cNvCxnSpPr/>
          <p:nvPr/>
        </p:nvCxnSpPr>
        <p:spPr>
          <a:xfrm rot="5400000">
            <a:off x="2808288" y="3794125"/>
            <a:ext cx="100012" cy="1588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Text Box 25"/>
          <p:cNvSpPr txBox="1">
            <a:spLocks noChangeArrowheads="1"/>
          </p:cNvSpPr>
          <p:nvPr/>
        </p:nvSpPr>
        <p:spPr bwMode="auto">
          <a:xfrm>
            <a:off x="2728913" y="3813175"/>
            <a:ext cx="3000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3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44" name="Picture 24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1938336" y="2809874"/>
            <a:ext cx="1121432" cy="1757549"/>
          </a:xfrm>
          <a:prstGeom prst="rect">
            <a:avLst/>
          </a:prstGeom>
          <a:noFill/>
          <a:ln w="0" cap="rnd">
            <a:noFill/>
            <a:bevel/>
            <a:headEnd/>
            <a:tailEnd/>
          </a:ln>
        </p:spPr>
      </p:pic>
      <p:sp>
        <p:nvSpPr>
          <p:cNvPr id="145" name="Text Box 15"/>
          <p:cNvSpPr txBox="1">
            <a:spLocks noChangeArrowheads="1"/>
          </p:cNvSpPr>
          <p:nvPr/>
        </p:nvSpPr>
        <p:spPr bwMode="auto">
          <a:xfrm>
            <a:off x="0" y="1462088"/>
            <a:ext cx="401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в зависимости от параметра 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2374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6850" y="1247775"/>
            <a:ext cx="15843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2376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9950" y="1477963"/>
            <a:ext cx="1238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" name="Text Box 15"/>
          <p:cNvSpPr txBox="1">
            <a:spLocks noChangeArrowheads="1"/>
          </p:cNvSpPr>
          <p:nvPr/>
        </p:nvSpPr>
        <p:spPr bwMode="auto">
          <a:xfrm>
            <a:off x="152400" y="1614488"/>
            <a:ext cx="571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  <a:defRPr/>
            </a:pPr>
            <a:r>
              <a:rPr lang="ru-RU" altLang="ru-RU" sz="1400" b="1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</a:p>
        </p:txBody>
      </p:sp>
      <p:sp>
        <p:nvSpPr>
          <p:cNvPr id="151" name="Text Box 25"/>
          <p:cNvSpPr txBox="1">
            <a:spLocks noChangeArrowheads="1"/>
          </p:cNvSpPr>
          <p:nvPr/>
        </p:nvSpPr>
        <p:spPr bwMode="auto">
          <a:xfrm>
            <a:off x="3462338" y="1493838"/>
            <a:ext cx="3000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?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cxnSp>
        <p:nvCxnSpPr>
          <p:cNvPr id="229" name="Прямая соединительная линия 228"/>
          <p:cNvCxnSpPr/>
          <p:nvPr/>
        </p:nvCxnSpPr>
        <p:spPr>
          <a:xfrm>
            <a:off x="2262188" y="3081338"/>
            <a:ext cx="114300" cy="4762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Text Box 25"/>
          <p:cNvSpPr txBox="1">
            <a:spLocks noChangeArrowheads="1"/>
          </p:cNvSpPr>
          <p:nvPr/>
        </p:nvSpPr>
        <p:spPr bwMode="auto">
          <a:xfrm>
            <a:off x="1985963" y="4422775"/>
            <a:ext cx="352425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ru-RU" altLang="ru-RU" sz="12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-4</a:t>
            </a:r>
          </a:p>
        </p:txBody>
      </p:sp>
      <p:cxnSp>
        <p:nvCxnSpPr>
          <p:cNvPr id="233" name="Прямая со стрелкой 232"/>
          <p:cNvCxnSpPr/>
          <p:nvPr/>
        </p:nvCxnSpPr>
        <p:spPr>
          <a:xfrm flipV="1">
            <a:off x="585788" y="3792538"/>
            <a:ext cx="3341687" cy="3175"/>
          </a:xfrm>
          <a:prstGeom prst="straightConnector1">
            <a:avLst/>
          </a:prstGeom>
          <a:ln w="22225" cap="rnd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436" name="Picture 12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9088" y="4691063"/>
            <a:ext cx="1124373" cy="135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0" name="AutoShape 37"/>
          <p:cNvSpPr>
            <a:spLocks noChangeArrowheads="1"/>
          </p:cNvSpPr>
          <p:nvPr/>
        </p:nvSpPr>
        <p:spPr bwMode="auto">
          <a:xfrm>
            <a:off x="273050" y="4648200"/>
            <a:ext cx="1241425" cy="1462088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121" name="z6_Ципота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657350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13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415" name="Rectangle 1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41" name="Группа 140"/>
          <p:cNvGrpSpPr/>
          <p:nvPr/>
        </p:nvGrpSpPr>
        <p:grpSpPr>
          <a:xfrm>
            <a:off x="4560888" y="241300"/>
            <a:ext cx="4421187" cy="6364288"/>
            <a:chOff x="4560888" y="241300"/>
            <a:chExt cx="4421187" cy="6364288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4560888" y="241300"/>
              <a:ext cx="4421187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24" name="AutoShape 37"/>
            <p:cNvSpPr>
              <a:spLocks noChangeArrowheads="1"/>
            </p:cNvSpPr>
            <p:nvPr/>
          </p:nvSpPr>
          <p:spPr bwMode="auto">
            <a:xfrm>
              <a:off x="5145088" y="363538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ru-RU" dirty="0"/>
                <a:t> </a:t>
              </a:r>
              <a:endParaRPr lang="ru-RU" altLang="ru-RU" dirty="0"/>
            </a:p>
          </p:txBody>
        </p:sp>
        <p:sp>
          <p:nvSpPr>
            <p:cNvPr id="125" name="Блок-схема: перфолента 124"/>
            <p:cNvSpPr/>
            <p:nvPr/>
          </p:nvSpPr>
          <p:spPr bwMode="auto">
            <a:xfrm>
              <a:off x="5143500" y="484188"/>
              <a:ext cx="1211263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Решение</a:t>
              </a:r>
              <a:r>
                <a:rPr lang="en-US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5410200" y="1333500"/>
              <a:ext cx="22002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dirty="0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Построим график функции</a:t>
              </a:r>
              <a:endParaRPr lang="ru-RU" altLang="ru-RU" dirty="0" smtClean="0"/>
            </a:p>
          </p:txBody>
        </p:sp>
        <p:sp>
          <p:nvSpPr>
            <p:cNvPr id="170" name="Rectangle 97"/>
            <p:cNvSpPr>
              <a:spLocks noChangeArrowheads="1"/>
            </p:cNvSpPr>
            <p:nvPr/>
          </p:nvSpPr>
          <p:spPr bwMode="auto">
            <a:xfrm>
              <a:off x="5430838" y="1979613"/>
              <a:ext cx="2711450" cy="482600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графиком является парабола, ветви направлены вниз</a:t>
              </a:r>
              <a:r>
                <a:rPr lang="en-US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pitchFamily="34" charset="0"/>
                </a:rPr>
                <a:t>;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369" name="Прямоугольник 153"/>
            <p:cNvSpPr>
              <a:spLocks noChangeArrowheads="1"/>
            </p:cNvSpPr>
            <p:nvPr/>
          </p:nvSpPr>
          <p:spPr bwMode="auto">
            <a:xfrm>
              <a:off x="6640496" y="1774827"/>
              <a:ext cx="18891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квадратичная функция, </a:t>
              </a:r>
            </a:p>
          </p:txBody>
        </p:sp>
        <p:sp>
          <p:nvSpPr>
            <p:cNvPr id="41989" name="Rectangle 5"/>
            <p:cNvSpPr>
              <a:spLocks noChangeArrowheads="1"/>
            </p:cNvSpPr>
            <p:nvPr/>
          </p:nvSpPr>
          <p:spPr bwMode="auto">
            <a:xfrm>
              <a:off x="5400675" y="1076325"/>
              <a:ext cx="2400300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Решим уравнение графически:</a:t>
              </a:r>
              <a:endParaRPr lang="ru-RU" altLang="ru-RU" smtClean="0"/>
            </a:p>
          </p:txBody>
        </p:sp>
        <p:pic>
          <p:nvPicPr>
            <p:cNvPr id="12381" name="Picture 6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3550" y="1628775"/>
              <a:ext cx="106680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82" name="Прямоугольник 153"/>
            <p:cNvSpPr>
              <a:spLocks noChangeArrowheads="1"/>
            </p:cNvSpPr>
            <p:nvPr/>
          </p:nvSpPr>
          <p:spPr bwMode="auto">
            <a:xfrm>
              <a:off x="5435600" y="2374900"/>
              <a:ext cx="3043238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(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1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;-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4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)  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координаты вершины параболы</a:t>
              </a:r>
              <a:r>
                <a:rPr lang="en-US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.</a:t>
              </a:r>
              <a:r>
                <a:rPr lang="ru-RU" alt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Arial" charset="0"/>
                </a:rPr>
                <a:t> </a:t>
              </a:r>
            </a:p>
          </p:txBody>
        </p:sp>
        <p:sp>
          <p:nvSpPr>
            <p:cNvPr id="41993" name="Rectangle 9"/>
            <p:cNvSpPr>
              <a:spLocks noChangeArrowheads="1"/>
            </p:cNvSpPr>
            <p:nvPr/>
          </p:nvSpPr>
          <p:spPr bwMode="auto">
            <a:xfrm>
              <a:off x="5448300" y="2638425"/>
              <a:ext cx="2647950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Для того, чтобы построить график </a:t>
              </a:r>
              <a:endParaRPr lang="ru-RU" altLang="ru-RU" smtClean="0"/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5429250" y="3086100"/>
              <a:ext cx="3114675" cy="1107996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ru-RU" altLang="ru-RU" sz="1200" i="1" dirty="0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графика функции, находящуюся в верхней полуплоскости, сохранить, а часть графика, находящуюся в нижней полуплоскости, симметрично отразить в верхнюю полуплоскость.</a:t>
              </a:r>
              <a:endParaRPr lang="ru-RU" altLang="ru-RU" dirty="0" smtClean="0"/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6605569" y="2867024"/>
              <a:ext cx="1657350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defRPr/>
              </a:pPr>
              <a:r>
                <a:rPr lang="ru-RU" altLang="ru-RU" sz="1200" i="1" dirty="0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необходимо часть   </a:t>
              </a:r>
              <a:endParaRPr lang="ru-RU" altLang="ru-RU" dirty="0" smtClean="0"/>
            </a:p>
          </p:txBody>
        </p:sp>
        <p:pic>
          <p:nvPicPr>
            <p:cNvPr id="12387" name="Picture 16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62775" y="4229100"/>
              <a:ext cx="11620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88" name="Picture 15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76925" y="4438650"/>
              <a:ext cx="3714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89" name="Picture 14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86450" y="4686300"/>
              <a:ext cx="62865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90" name="Picture 13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76925" y="4924425"/>
              <a:ext cx="3714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91" name="Picture 12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57875" y="5172075"/>
              <a:ext cx="7905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92" name="Picture 11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53113" y="5414963"/>
              <a:ext cx="7905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1" name="Rectangle 17"/>
            <p:cNvSpPr>
              <a:spLocks noChangeArrowheads="1"/>
            </p:cNvSpPr>
            <p:nvPr/>
          </p:nvSpPr>
          <p:spPr bwMode="auto">
            <a:xfrm>
              <a:off x="5410200" y="4162425"/>
              <a:ext cx="7143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Ответ</a:t>
              </a:r>
              <a:r>
                <a:rPr lang="en-US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:</a:t>
              </a:r>
              <a:endParaRPr lang="ru-RU" altLang="ru-RU" sz="900" smtClean="0"/>
            </a:p>
          </p:txBody>
        </p:sp>
        <p:sp>
          <p:nvSpPr>
            <p:cNvPr id="42002" name="Rectangle 18"/>
            <p:cNvSpPr>
              <a:spLocks noChangeArrowheads="1"/>
            </p:cNvSpPr>
            <p:nvPr/>
          </p:nvSpPr>
          <p:spPr bwMode="auto">
            <a:xfrm>
              <a:off x="8039100" y="4162425"/>
              <a:ext cx="6381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если</a:t>
              </a:r>
              <a:endParaRPr lang="ru-RU" altLang="ru-RU" sz="900" smtClean="0"/>
            </a:p>
          </p:txBody>
        </p:sp>
        <p:sp>
          <p:nvSpPr>
            <p:cNvPr id="42003" name="Rectangle 19"/>
            <p:cNvSpPr>
              <a:spLocks noChangeArrowheads="1"/>
            </p:cNvSpPr>
            <p:nvPr/>
          </p:nvSpPr>
          <p:spPr bwMode="auto">
            <a:xfrm>
              <a:off x="6162675" y="4376738"/>
              <a:ext cx="130492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то 2 корня</a:t>
              </a:r>
              <a:r>
                <a:rPr lang="en-US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;</a:t>
              </a:r>
              <a:endParaRPr lang="ru-RU" altLang="ru-RU" sz="900" smtClean="0"/>
            </a:p>
          </p:txBody>
        </p:sp>
        <p:sp>
          <p:nvSpPr>
            <p:cNvPr id="42004" name="Rectangle 20"/>
            <p:cNvSpPr>
              <a:spLocks noChangeArrowheads="1"/>
            </p:cNvSpPr>
            <p:nvPr/>
          </p:nvSpPr>
          <p:spPr bwMode="auto">
            <a:xfrm>
              <a:off x="6429375" y="4619625"/>
              <a:ext cx="119062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то 4 корня;</a:t>
              </a:r>
              <a:endParaRPr lang="ru-RU" altLang="ru-RU" sz="900" smtClean="0"/>
            </a:p>
          </p:txBody>
        </p:sp>
        <p:sp>
          <p:nvSpPr>
            <p:cNvPr id="42005" name="Rectangle 21"/>
            <p:cNvSpPr>
              <a:spLocks noChangeArrowheads="1"/>
            </p:cNvSpPr>
            <p:nvPr/>
          </p:nvSpPr>
          <p:spPr bwMode="auto">
            <a:xfrm>
              <a:off x="6167438" y="4857750"/>
              <a:ext cx="1047750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то </a:t>
              </a:r>
              <a:r>
                <a:rPr lang="en-US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3</a:t>
              </a: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 корня</a:t>
              </a:r>
              <a:r>
                <a:rPr lang="en-US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;</a:t>
              </a:r>
              <a:endParaRPr lang="ru-RU" altLang="ru-RU" smtClean="0"/>
            </a:p>
          </p:txBody>
        </p:sp>
        <p:sp>
          <p:nvSpPr>
            <p:cNvPr id="42006" name="Rectangle 22"/>
            <p:cNvSpPr>
              <a:spLocks noChangeArrowheads="1"/>
            </p:cNvSpPr>
            <p:nvPr/>
          </p:nvSpPr>
          <p:spPr bwMode="auto">
            <a:xfrm>
              <a:off x="6557963" y="5110163"/>
              <a:ext cx="1042987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то </a:t>
              </a:r>
              <a:r>
                <a:rPr lang="en-US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2</a:t>
              </a: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 корня;</a:t>
              </a:r>
              <a:endParaRPr lang="ru-RU" altLang="ru-RU" smtClean="0"/>
            </a:p>
          </p:txBody>
        </p:sp>
        <p:sp>
          <p:nvSpPr>
            <p:cNvPr id="42007" name="Rectangle 23"/>
            <p:cNvSpPr>
              <a:spLocks noChangeArrowheads="1"/>
            </p:cNvSpPr>
            <p:nvPr/>
          </p:nvSpPr>
          <p:spPr bwMode="auto">
            <a:xfrm>
              <a:off x="6545263" y="5343525"/>
              <a:ext cx="1274762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, то</a:t>
              </a:r>
              <a:r>
                <a:rPr lang="en-US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корней нет.</a:t>
              </a:r>
              <a:endParaRPr lang="ru-RU" altLang="ru-RU" smtClean="0"/>
            </a:p>
          </p:txBody>
        </p:sp>
        <p:sp>
          <p:nvSpPr>
            <p:cNvPr id="178" name="Rectangle 17"/>
            <p:cNvSpPr>
              <a:spLocks noChangeArrowheads="1"/>
            </p:cNvSpPr>
            <p:nvPr/>
          </p:nvSpPr>
          <p:spPr bwMode="auto">
            <a:xfrm>
              <a:off x="5972175" y="4162425"/>
              <a:ext cx="111442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200" i="1" smtClean="0">
                  <a:solidFill>
                    <a:srgbClr val="4F6228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rPr>
                <a:t>в уравнении</a:t>
              </a:r>
              <a:endParaRPr lang="ru-RU" altLang="ru-RU" smtClean="0"/>
            </a:p>
          </p:txBody>
        </p:sp>
        <p:sp>
          <p:nvSpPr>
            <p:cNvPr id="191" name="Rectangle 19"/>
            <p:cNvSpPr>
              <a:spLocks noChangeArrowheads="1"/>
            </p:cNvSpPr>
            <p:nvPr/>
          </p:nvSpPr>
          <p:spPr bwMode="auto">
            <a:xfrm>
              <a:off x="5619750" y="4391025"/>
              <a:ext cx="3333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1.</a:t>
              </a:r>
              <a:endParaRPr lang="ru-RU" sz="900" dirty="0">
                <a:latin typeface="Arial" panose="020B0604020202020204" pitchFamily="34" charset="0"/>
              </a:endParaRPr>
            </a:p>
          </p:txBody>
        </p:sp>
        <p:sp>
          <p:nvSpPr>
            <p:cNvPr id="197" name="Rectangle 19"/>
            <p:cNvSpPr>
              <a:spLocks noChangeArrowheads="1"/>
            </p:cNvSpPr>
            <p:nvPr/>
          </p:nvSpPr>
          <p:spPr bwMode="auto">
            <a:xfrm>
              <a:off x="5610225" y="4872038"/>
              <a:ext cx="3333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3.</a:t>
              </a:r>
              <a:endParaRPr lang="ru-RU" sz="900" dirty="0">
                <a:latin typeface="Arial" panose="020B0604020202020204" pitchFamily="34" charset="0"/>
              </a:endParaRPr>
            </a:p>
          </p:txBody>
        </p:sp>
        <p:sp>
          <p:nvSpPr>
            <p:cNvPr id="201" name="Rectangle 19"/>
            <p:cNvSpPr>
              <a:spLocks noChangeArrowheads="1"/>
            </p:cNvSpPr>
            <p:nvPr/>
          </p:nvSpPr>
          <p:spPr bwMode="auto">
            <a:xfrm>
              <a:off x="5619750" y="4629150"/>
              <a:ext cx="3333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2.</a:t>
              </a:r>
              <a:endParaRPr lang="ru-RU" sz="900" dirty="0">
                <a:latin typeface="Arial" panose="020B0604020202020204" pitchFamily="34" charset="0"/>
              </a:endParaRPr>
            </a:p>
          </p:txBody>
        </p:sp>
        <p:sp>
          <p:nvSpPr>
            <p:cNvPr id="203" name="Rectangle 19"/>
            <p:cNvSpPr>
              <a:spLocks noChangeArrowheads="1"/>
            </p:cNvSpPr>
            <p:nvPr/>
          </p:nvSpPr>
          <p:spPr bwMode="auto">
            <a:xfrm>
              <a:off x="5605463" y="5114925"/>
              <a:ext cx="3333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4.</a:t>
              </a:r>
              <a:endParaRPr lang="ru-RU" sz="900" dirty="0">
                <a:latin typeface="Arial" panose="020B0604020202020204" pitchFamily="34" charset="0"/>
              </a:endParaRPr>
            </a:p>
          </p:txBody>
        </p:sp>
        <p:sp>
          <p:nvSpPr>
            <p:cNvPr id="207" name="Rectangle 19"/>
            <p:cNvSpPr>
              <a:spLocks noChangeArrowheads="1"/>
            </p:cNvSpPr>
            <p:nvPr/>
          </p:nvSpPr>
          <p:spPr bwMode="auto">
            <a:xfrm>
              <a:off x="5610225" y="5357813"/>
              <a:ext cx="333375" cy="27622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5.</a:t>
              </a:r>
              <a:endParaRPr lang="ru-RU" sz="900" dirty="0">
                <a:latin typeface="Arial" panose="020B0604020202020204" pitchFamily="34" charset="0"/>
              </a:endParaRPr>
            </a:p>
          </p:txBody>
        </p:sp>
        <p:pic>
          <p:nvPicPr>
            <p:cNvPr id="12412" name="Picture 124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8316" y="1847849"/>
              <a:ext cx="1095375" cy="209550"/>
            </a:xfrm>
            <a:prstGeom prst="rect">
              <a:avLst/>
            </a:prstGeom>
            <a:noFill/>
          </p:spPr>
        </p:pic>
        <p:pic>
          <p:nvPicPr>
            <p:cNvPr id="12414" name="Picture 126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34025" y="2933700"/>
              <a:ext cx="1162050" cy="209550"/>
            </a:xfrm>
            <a:prstGeom prst="rect">
              <a:avLst/>
            </a:prstGeom>
            <a:noFill/>
          </p:spPr>
        </p:pic>
      </p:grpSp>
      <p:cxnSp>
        <p:nvCxnSpPr>
          <p:cNvPr id="118" name="Прямая со стрелкой 117"/>
          <p:cNvCxnSpPr/>
          <p:nvPr/>
        </p:nvCxnSpPr>
        <p:spPr>
          <a:xfrm flipV="1">
            <a:off x="566738" y="3092451"/>
            <a:ext cx="3341687" cy="3175"/>
          </a:xfrm>
          <a:prstGeom prst="straightConnector1">
            <a:avLst/>
          </a:prstGeom>
          <a:ln w="22225" cap="rnd">
            <a:solidFill>
              <a:srgbClr val="99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Полилиния 126"/>
          <p:cNvSpPr/>
          <p:nvPr/>
        </p:nvSpPr>
        <p:spPr>
          <a:xfrm>
            <a:off x="1949450" y="2813050"/>
            <a:ext cx="187325" cy="982663"/>
          </a:xfrm>
          <a:custGeom>
            <a:avLst/>
            <a:gdLst>
              <a:gd name="connsiteX0" fmla="*/ 0 w 186347"/>
              <a:gd name="connsiteY0" fmla="*/ 0 h 983739"/>
              <a:gd name="connsiteX1" fmla="*/ 121342 w 186347"/>
              <a:gd name="connsiteY1" fmla="*/ 663049 h 983739"/>
              <a:gd name="connsiteX2" fmla="*/ 186347 w 186347"/>
              <a:gd name="connsiteY2" fmla="*/ 983739 h 983739"/>
              <a:gd name="connsiteX3" fmla="*/ 186347 w 186347"/>
              <a:gd name="connsiteY3" fmla="*/ 983739 h 983739"/>
              <a:gd name="connsiteX4" fmla="*/ 186347 w 186347"/>
              <a:gd name="connsiteY4" fmla="*/ 983739 h 983739"/>
              <a:gd name="connsiteX5" fmla="*/ 186347 w 186347"/>
              <a:gd name="connsiteY5" fmla="*/ 979405 h 98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347" h="983739">
                <a:moveTo>
                  <a:pt x="0" y="0"/>
                </a:moveTo>
                <a:cubicBezTo>
                  <a:pt x="45142" y="249546"/>
                  <a:pt x="90284" y="499093"/>
                  <a:pt x="121342" y="663049"/>
                </a:cubicBezTo>
                <a:cubicBezTo>
                  <a:pt x="152400" y="827005"/>
                  <a:pt x="186347" y="983739"/>
                  <a:pt x="186347" y="983739"/>
                </a:cubicBezTo>
                <a:lnTo>
                  <a:pt x="186347" y="983739"/>
                </a:lnTo>
                <a:lnTo>
                  <a:pt x="186347" y="983739"/>
                </a:lnTo>
                <a:lnTo>
                  <a:pt x="186347" y="979405"/>
                </a:ln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129" name="Полилиния 128"/>
          <p:cNvSpPr/>
          <p:nvPr/>
        </p:nvSpPr>
        <p:spPr>
          <a:xfrm rot="10800000">
            <a:off x="2136773" y="3100387"/>
            <a:ext cx="731837" cy="695326"/>
          </a:xfrm>
          <a:custGeom>
            <a:avLst/>
            <a:gdLst>
              <a:gd name="connsiteX0" fmla="*/ 733057 w 733057"/>
              <a:gd name="connsiteY0" fmla="*/ 24571 h 776589"/>
              <a:gd name="connsiteX1" fmla="*/ 603048 w 733057"/>
              <a:gd name="connsiteY1" fmla="*/ 462270 h 776589"/>
              <a:gd name="connsiteX2" fmla="*/ 455704 w 733057"/>
              <a:gd name="connsiteY2" fmla="*/ 730956 h 776589"/>
              <a:gd name="connsiteX3" fmla="*/ 330028 w 733057"/>
              <a:gd name="connsiteY3" fmla="*/ 765625 h 776589"/>
              <a:gd name="connsiteX4" fmla="*/ 195685 w 733057"/>
              <a:gd name="connsiteY4" fmla="*/ 613947 h 776589"/>
              <a:gd name="connsiteX5" fmla="*/ 57008 w 733057"/>
              <a:gd name="connsiteY5" fmla="*/ 215252 h 776589"/>
              <a:gd name="connsiteX6" fmla="*/ 5004 w 733057"/>
              <a:gd name="connsiteY6" fmla="*/ 20237 h 776589"/>
              <a:gd name="connsiteX7" fmla="*/ 5004 w 733057"/>
              <a:gd name="connsiteY7" fmla="*/ 15904 h 77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3057" h="776589">
                <a:moveTo>
                  <a:pt x="733057" y="24571"/>
                </a:moveTo>
                <a:cubicBezTo>
                  <a:pt x="691165" y="184555"/>
                  <a:pt x="649273" y="344539"/>
                  <a:pt x="603048" y="462270"/>
                </a:cubicBezTo>
                <a:cubicBezTo>
                  <a:pt x="556823" y="580001"/>
                  <a:pt x="501207" y="680397"/>
                  <a:pt x="455704" y="730956"/>
                </a:cubicBezTo>
                <a:cubicBezTo>
                  <a:pt x="410201" y="781515"/>
                  <a:pt x="373364" y="785126"/>
                  <a:pt x="330028" y="765625"/>
                </a:cubicBezTo>
                <a:cubicBezTo>
                  <a:pt x="286692" y="746124"/>
                  <a:pt x="241188" y="705676"/>
                  <a:pt x="195685" y="613947"/>
                </a:cubicBezTo>
                <a:cubicBezTo>
                  <a:pt x="150182" y="522218"/>
                  <a:pt x="88788" y="314204"/>
                  <a:pt x="57008" y="215252"/>
                </a:cubicBezTo>
                <a:cubicBezTo>
                  <a:pt x="25228" y="116300"/>
                  <a:pt x="13671" y="53462"/>
                  <a:pt x="5004" y="20237"/>
                </a:cubicBezTo>
                <a:cubicBezTo>
                  <a:pt x="-3663" y="-12988"/>
                  <a:pt x="670" y="1458"/>
                  <a:pt x="5004" y="15904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130" name="Полилиния 129"/>
          <p:cNvSpPr/>
          <p:nvPr/>
        </p:nvSpPr>
        <p:spPr>
          <a:xfrm>
            <a:off x="2862263" y="2805113"/>
            <a:ext cx="180975" cy="995362"/>
          </a:xfrm>
          <a:custGeom>
            <a:avLst/>
            <a:gdLst>
              <a:gd name="connsiteX0" fmla="*/ 180975 w 180975"/>
              <a:gd name="connsiteY0" fmla="*/ 0 h 995362"/>
              <a:gd name="connsiteX1" fmla="*/ 66675 w 180975"/>
              <a:gd name="connsiteY1" fmla="*/ 657225 h 995362"/>
              <a:gd name="connsiteX2" fmla="*/ 0 w 180975"/>
              <a:gd name="connsiteY2" fmla="*/ 995362 h 995362"/>
              <a:gd name="connsiteX3" fmla="*/ 0 w 180975"/>
              <a:gd name="connsiteY3" fmla="*/ 995362 h 99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995362">
                <a:moveTo>
                  <a:pt x="180975" y="0"/>
                </a:moveTo>
                <a:cubicBezTo>
                  <a:pt x="138906" y="245665"/>
                  <a:pt x="96838" y="491331"/>
                  <a:pt x="66675" y="657225"/>
                </a:cubicBezTo>
                <a:cubicBezTo>
                  <a:pt x="36512" y="823119"/>
                  <a:pt x="0" y="995362"/>
                  <a:pt x="0" y="995362"/>
                </a:cubicBezTo>
                <a:lnTo>
                  <a:pt x="0" y="995362"/>
                </a:ln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131" name="Полилиния 130"/>
          <p:cNvSpPr/>
          <p:nvPr/>
        </p:nvSpPr>
        <p:spPr>
          <a:xfrm>
            <a:off x="2132014" y="3771900"/>
            <a:ext cx="731837" cy="776287"/>
          </a:xfrm>
          <a:custGeom>
            <a:avLst/>
            <a:gdLst>
              <a:gd name="connsiteX0" fmla="*/ 733057 w 733057"/>
              <a:gd name="connsiteY0" fmla="*/ 24571 h 776589"/>
              <a:gd name="connsiteX1" fmla="*/ 603048 w 733057"/>
              <a:gd name="connsiteY1" fmla="*/ 462270 h 776589"/>
              <a:gd name="connsiteX2" fmla="*/ 455704 w 733057"/>
              <a:gd name="connsiteY2" fmla="*/ 730956 h 776589"/>
              <a:gd name="connsiteX3" fmla="*/ 330028 w 733057"/>
              <a:gd name="connsiteY3" fmla="*/ 765625 h 776589"/>
              <a:gd name="connsiteX4" fmla="*/ 195685 w 733057"/>
              <a:gd name="connsiteY4" fmla="*/ 613947 h 776589"/>
              <a:gd name="connsiteX5" fmla="*/ 57008 w 733057"/>
              <a:gd name="connsiteY5" fmla="*/ 215252 h 776589"/>
              <a:gd name="connsiteX6" fmla="*/ 5004 w 733057"/>
              <a:gd name="connsiteY6" fmla="*/ 20237 h 776589"/>
              <a:gd name="connsiteX7" fmla="*/ 5004 w 733057"/>
              <a:gd name="connsiteY7" fmla="*/ 15904 h 77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3057" h="776589">
                <a:moveTo>
                  <a:pt x="733057" y="24571"/>
                </a:moveTo>
                <a:cubicBezTo>
                  <a:pt x="691165" y="184555"/>
                  <a:pt x="649273" y="344539"/>
                  <a:pt x="603048" y="462270"/>
                </a:cubicBezTo>
                <a:cubicBezTo>
                  <a:pt x="556823" y="580001"/>
                  <a:pt x="501207" y="680397"/>
                  <a:pt x="455704" y="730956"/>
                </a:cubicBezTo>
                <a:cubicBezTo>
                  <a:pt x="410201" y="781515"/>
                  <a:pt x="373364" y="785126"/>
                  <a:pt x="330028" y="765625"/>
                </a:cubicBezTo>
                <a:cubicBezTo>
                  <a:pt x="286692" y="746124"/>
                  <a:pt x="241188" y="705676"/>
                  <a:pt x="195685" y="613947"/>
                </a:cubicBezTo>
                <a:cubicBezTo>
                  <a:pt x="150182" y="522218"/>
                  <a:pt x="88788" y="314204"/>
                  <a:pt x="57008" y="215252"/>
                </a:cubicBezTo>
                <a:cubicBezTo>
                  <a:pt x="25228" y="116300"/>
                  <a:pt x="13671" y="53462"/>
                  <a:pt x="5004" y="20237"/>
                </a:cubicBezTo>
                <a:cubicBezTo>
                  <a:pt x="-3663" y="-12988"/>
                  <a:pt x="670" y="1458"/>
                  <a:pt x="5004" y="15904"/>
                </a:cubicBezTo>
              </a:path>
            </a:pathLst>
          </a:custGeom>
          <a:ln w="44450" cap="rnd">
            <a:solidFill>
              <a:srgbClr val="99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aseline="-25000"/>
          </a:p>
        </p:txBody>
      </p:sp>
      <p:sp>
        <p:nvSpPr>
          <p:cNvPr id="132" name="Прямоугольник 131"/>
          <p:cNvSpPr/>
          <p:nvPr/>
        </p:nvSpPr>
        <p:spPr>
          <a:xfrm rot="5400000" flipH="1">
            <a:off x="1847850" y="1704974"/>
            <a:ext cx="700087" cy="34909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" name="Text Box 15"/>
          <p:cNvSpPr txBox="1">
            <a:spLocks noChangeArrowheads="1"/>
          </p:cNvSpPr>
          <p:nvPr/>
        </p:nvSpPr>
        <p:spPr bwMode="auto">
          <a:xfrm>
            <a:off x="2543179" y="4232280"/>
            <a:ext cx="1452561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Нет корней</a:t>
            </a:r>
            <a:endParaRPr lang="ru-RU" altLang="ru-RU" sz="1200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134" name="Text Box 15"/>
          <p:cNvSpPr txBox="1">
            <a:spLocks noChangeArrowheads="1"/>
          </p:cNvSpPr>
          <p:nvPr/>
        </p:nvSpPr>
        <p:spPr bwMode="auto">
          <a:xfrm>
            <a:off x="2805113" y="3570293"/>
            <a:ext cx="1452561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2 корня</a:t>
            </a:r>
            <a:endParaRPr lang="ru-RU" altLang="ru-RU" sz="1200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122" name="Text Box 15"/>
          <p:cNvSpPr txBox="1">
            <a:spLocks noChangeArrowheads="1"/>
          </p:cNvSpPr>
          <p:nvPr/>
        </p:nvSpPr>
        <p:spPr bwMode="auto">
          <a:xfrm>
            <a:off x="350838" y="3446466"/>
            <a:ext cx="982662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y</a:t>
            </a:r>
            <a:r>
              <a:rPr lang="ru-RU" altLang="ru-RU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=0</a:t>
            </a:r>
            <a:endParaRPr lang="ru-RU" altLang="ru-RU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135" name="Text Box 15"/>
          <p:cNvSpPr txBox="1">
            <a:spLocks noChangeArrowheads="1"/>
          </p:cNvSpPr>
          <p:nvPr/>
        </p:nvSpPr>
        <p:spPr bwMode="auto">
          <a:xfrm>
            <a:off x="2824165" y="2827343"/>
            <a:ext cx="1452561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3</a:t>
            </a:r>
            <a:r>
              <a:rPr lang="ru-RU" altLang="ru-RU" sz="1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 корня</a:t>
            </a:r>
            <a:endParaRPr lang="ru-RU" altLang="ru-RU" sz="1200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136" name="Text Box 15"/>
          <p:cNvSpPr txBox="1">
            <a:spLocks noChangeArrowheads="1"/>
          </p:cNvSpPr>
          <p:nvPr/>
        </p:nvSpPr>
        <p:spPr bwMode="auto">
          <a:xfrm>
            <a:off x="346059" y="2760667"/>
            <a:ext cx="982662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en-US" altLang="ru-RU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y</a:t>
            </a:r>
            <a:r>
              <a:rPr lang="ru-RU" altLang="ru-RU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=4</a:t>
            </a:r>
            <a:endParaRPr lang="ru-RU" altLang="ru-RU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137" name="Text Box 15"/>
          <p:cNvSpPr txBox="1">
            <a:spLocks noChangeArrowheads="1"/>
          </p:cNvSpPr>
          <p:nvPr/>
        </p:nvSpPr>
        <p:spPr bwMode="auto">
          <a:xfrm>
            <a:off x="2800348" y="3232166"/>
            <a:ext cx="1452561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4</a:t>
            </a:r>
            <a:r>
              <a:rPr lang="ru-RU" altLang="ru-RU" sz="1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 корня</a:t>
            </a:r>
            <a:endParaRPr lang="ru-RU" altLang="ru-RU" sz="1200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140" name="Прямоугольник 139"/>
          <p:cNvSpPr/>
          <p:nvPr/>
        </p:nvSpPr>
        <p:spPr>
          <a:xfrm rot="5400000" flipH="1">
            <a:off x="1752597" y="885824"/>
            <a:ext cx="919163" cy="34909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24000"/>
                </a:schemeClr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9" name="Text Box 15"/>
          <p:cNvSpPr txBox="1">
            <a:spLocks noChangeArrowheads="1"/>
          </p:cNvSpPr>
          <p:nvPr/>
        </p:nvSpPr>
        <p:spPr bwMode="auto">
          <a:xfrm>
            <a:off x="2833696" y="2441581"/>
            <a:ext cx="1452561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charset="0"/>
              </a:rPr>
              <a:t>2 корня</a:t>
            </a:r>
            <a:endParaRPr lang="ru-RU" altLang="ru-RU" sz="1200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grpSp>
        <p:nvGrpSpPr>
          <p:cNvPr id="148" name="Группа 147"/>
          <p:cNvGrpSpPr/>
          <p:nvPr/>
        </p:nvGrpSpPr>
        <p:grpSpPr>
          <a:xfrm>
            <a:off x="0" y="360000"/>
            <a:ext cx="4496122" cy="6234112"/>
            <a:chOff x="0" y="360000"/>
            <a:chExt cx="4496122" cy="6234112"/>
          </a:xfrm>
        </p:grpSpPr>
        <p:sp>
          <p:nvSpPr>
            <p:cNvPr id="144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sp>
          <p:nvSpPr>
            <p:cNvPr id="146" name="AutoShape 37"/>
            <p:cNvSpPr>
              <a:spLocks noChangeArrowheads="1"/>
            </p:cNvSpPr>
            <p:nvPr/>
          </p:nvSpPr>
          <p:spPr bwMode="auto">
            <a:xfrm flipH="1">
              <a:off x="273051" y="495300"/>
              <a:ext cx="3813175" cy="57848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7" name="Text Box 15"/>
            <p:cNvSpPr txBox="1">
              <a:spLocks noChangeArrowheads="1"/>
            </p:cNvSpPr>
            <p:nvPr/>
          </p:nvSpPr>
          <p:spPr bwMode="auto">
            <a:xfrm>
              <a:off x="0" y="957263"/>
              <a:ext cx="4010025" cy="286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57188" algn="ctr" eaLnBrk="1" hangingPunct="1">
                <a:lnSpc>
                  <a:spcPct val="90000"/>
                </a:lnSpc>
                <a:buClr>
                  <a:srgbClr val="993300"/>
                </a:buClr>
              </a:pPr>
              <a:r>
                <a:rPr lang="ru-RU" altLang="ru-RU" sz="1400" i="1" dirty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З</a:t>
              </a:r>
              <a:r>
                <a:rPr lang="ru-RU" altLang="ru-RU" sz="1400" i="1" dirty="0" smtClean="0">
                  <a:solidFill>
                    <a:srgbClr val="7574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mbria Math" pitchFamily="18" charset="0"/>
                  <a:cs typeface="Cambria Math" pitchFamily="18" charset="0"/>
                </a:rPr>
                <a:t>адания для самостоятельного решения:</a:t>
              </a:r>
              <a:endPara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endParaRPr>
            </a:p>
          </p:txBody>
        </p:sp>
      </p:grpSp>
      <p:pic>
        <p:nvPicPr>
          <p:cNvPr id="12361" name="Picture 23" descr="скрепки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4000"/>
                            </p:stCondLst>
                            <p:childTnLst>
                              <p:par>
                                <p:cTn id="8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4500"/>
                            </p:stCondLst>
                            <p:childTnLst>
                              <p:par>
                                <p:cTn id="8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0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2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tmFilter="0,0; .5, 1; 1, 1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tmFilter="0,0; .5, 1; 1, 1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5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75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 tmFilter="0,0; .5, 1; 1, 1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tmFilter="0,0; .5, 1; 1, 1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6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utoUpdateAnimBg="0"/>
      <p:bldP spid="225" grpId="0" autoUpdateAnimBg="0"/>
      <p:bldP spid="228" grpId="0" animBg="1" autoUpdateAnimBg="0"/>
      <p:bldP spid="228" grpId="1" animBg="1"/>
      <p:bldP spid="239" grpId="0" autoUpdateAnimBg="0"/>
      <p:bldP spid="240" grpId="0" autoUpdateAnimBg="0"/>
      <p:bldP spid="216" grpId="0" autoUpdateAnimBg="0"/>
      <p:bldP spid="218" grpId="0" autoUpdateAnimBg="0"/>
      <p:bldP spid="220" grpId="0" autoUpdateAnimBg="0"/>
      <p:bldP spid="231" grpId="0" autoUpdateAnimBg="0"/>
      <p:bldP spid="120" grpId="0" animBg="1" autoUpdateAnimBg="0"/>
      <p:bldP spid="127" grpId="0" animBg="1"/>
      <p:bldP spid="129" grpId="0" animBg="1"/>
      <p:bldP spid="130" grpId="0" animBg="1"/>
      <p:bldP spid="131" grpId="0" animBg="1"/>
      <p:bldP spid="131" grpId="1" animBg="1"/>
      <p:bldP spid="132" grpId="0" animBg="1" autoUpdateAnimBg="0"/>
      <p:bldP spid="132" grpId="1" animBg="1"/>
      <p:bldP spid="133" grpId="0" autoUpdateAnimBg="0"/>
      <p:bldP spid="134" grpId="0" autoUpdateAnimBg="0"/>
      <p:bldP spid="122" grpId="0" autoUpdateAnimBg="0"/>
      <p:bldP spid="135" grpId="0" autoUpdateAnimBg="0"/>
      <p:bldP spid="136" grpId="0" autoUpdateAnimBg="0"/>
      <p:bldP spid="137" grpId="0" autoUpdateAnimBg="0"/>
      <p:bldP spid="140" grpId="0" animBg="1" autoUpdateAnimBg="0"/>
      <p:bldP spid="140" grpId="1" animBg="1"/>
      <p:bldP spid="13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1373188"/>
            <a:ext cx="4605338" cy="4021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Эффект перелистывающейся книги</a:t>
            </a:r>
            <a:br>
              <a:rPr lang="ru-RU" altLang="ru-RU" sz="32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Автор: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учитель информатики 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МОУ Лицей №6 Попова С.Г.</a:t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/>
            </a:r>
            <a:br>
              <a:rPr lang="ru-RU" altLang="ru-RU" sz="2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ru-RU" alt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Начало: по щелчку</a:t>
            </a:r>
            <a:r>
              <a:rPr lang="ru-RU" altLang="ru-RU" sz="3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532313" y="176213"/>
            <a:ext cx="4573587" cy="66484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2294" name="AutoShape 4" descr="PAPER12S"/>
          <p:cNvSpPr>
            <a:spLocks noChangeArrowheads="1"/>
          </p:cNvSpPr>
          <p:nvPr/>
        </p:nvSpPr>
        <p:spPr bwMode="auto">
          <a:xfrm>
            <a:off x="4532313" y="185738"/>
            <a:ext cx="4538662" cy="66024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2295" name="AutoShape 5" descr="PAPER12S"/>
          <p:cNvSpPr>
            <a:spLocks noChangeArrowheads="1"/>
          </p:cNvSpPr>
          <p:nvPr/>
        </p:nvSpPr>
        <p:spPr bwMode="auto">
          <a:xfrm>
            <a:off x="4530725" y="209550"/>
            <a:ext cx="4505325" cy="65309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2296" name="AutoShape 6" descr="PAPER12S"/>
          <p:cNvSpPr>
            <a:spLocks noChangeArrowheads="1"/>
          </p:cNvSpPr>
          <p:nvPr/>
        </p:nvSpPr>
        <p:spPr bwMode="auto">
          <a:xfrm>
            <a:off x="4532313" y="209550"/>
            <a:ext cx="4470400" cy="6491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2297" name="AutoShape 7"/>
          <p:cNvSpPr>
            <a:spLocks noChangeArrowheads="1"/>
          </p:cNvSpPr>
          <p:nvPr/>
        </p:nvSpPr>
        <p:spPr bwMode="auto">
          <a:xfrm>
            <a:off x="4532313" y="227013"/>
            <a:ext cx="4435475" cy="6419850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 flipH="1">
            <a:off x="122238" y="261938"/>
            <a:ext cx="4394200" cy="643572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12301" name="AutoShape 10"/>
          <p:cNvSpPr>
            <a:spLocks noChangeArrowheads="1"/>
          </p:cNvSpPr>
          <p:nvPr/>
        </p:nvSpPr>
        <p:spPr bwMode="auto">
          <a:xfrm flipH="1">
            <a:off x="179388" y="303213"/>
            <a:ext cx="4344987" cy="6340475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89" name="AutoShape 52"/>
          <p:cNvSpPr>
            <a:spLocks noChangeArrowheads="1"/>
          </p:cNvSpPr>
          <p:nvPr/>
        </p:nvSpPr>
        <p:spPr bwMode="auto">
          <a:xfrm>
            <a:off x="4548188" y="273050"/>
            <a:ext cx="4421187" cy="6364288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rot="10800000">
            <a:off x="2147888" y="3741738"/>
            <a:ext cx="15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1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7" name="AutoShape 49"/>
          <p:cNvSpPr>
            <a:spLocks noChangeArrowheads="1"/>
          </p:cNvSpPr>
          <p:nvPr/>
        </p:nvSpPr>
        <p:spPr bwMode="auto">
          <a:xfrm flipH="1">
            <a:off x="237600" y="360000"/>
            <a:ext cx="4258522" cy="6234112"/>
          </a:xfrm>
          <a:prstGeom prst="wave">
            <a:avLst>
              <a:gd name="adj1" fmla="val 2685"/>
              <a:gd name="adj2" fmla="val 0"/>
            </a:avLst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38" name="AutoShape 37"/>
          <p:cNvSpPr>
            <a:spLocks noChangeArrowheads="1"/>
          </p:cNvSpPr>
          <p:nvPr/>
        </p:nvSpPr>
        <p:spPr bwMode="auto">
          <a:xfrm flipH="1">
            <a:off x="273051" y="495300"/>
            <a:ext cx="3813175" cy="5784850"/>
          </a:xfrm>
          <a:prstGeom prst="wave">
            <a:avLst>
              <a:gd name="adj1" fmla="val 2685"/>
              <a:gd name="adj2" fmla="val 0"/>
            </a:avLst>
          </a:prstGeom>
          <a:solidFill>
            <a:srgbClr val="FFFF00">
              <a:alpha val="23000"/>
            </a:srgbClr>
          </a:solidFill>
          <a:ln w="3175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3" name="Text Box 15"/>
          <p:cNvSpPr txBox="1">
            <a:spLocks noChangeArrowheads="1"/>
          </p:cNvSpPr>
          <p:nvPr/>
        </p:nvSpPr>
        <p:spPr bwMode="auto">
          <a:xfrm>
            <a:off x="0" y="957263"/>
            <a:ext cx="4010025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 eaLnBrk="1" hangingPunct="1">
              <a:lnSpc>
                <a:spcPct val="90000"/>
              </a:lnSpc>
              <a:buClr>
                <a:srgbClr val="993300"/>
              </a:buClr>
            </a:pPr>
            <a:r>
              <a:rPr lang="ru-RU" altLang="ru-RU" sz="1400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З</a:t>
            </a:r>
            <a:r>
              <a:rPr lang="ru-RU" altLang="ru-RU" sz="1400" i="1" dirty="0" smtClean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адания для самостоятельного решения:</a:t>
            </a:r>
            <a:endParaRPr lang="ru-RU" altLang="ru-RU" sz="1400" i="1" dirty="0">
              <a:solidFill>
                <a:srgbClr val="7574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0" name="Text Box 15"/>
          <p:cNvSpPr txBox="1">
            <a:spLocks noChangeArrowheads="1"/>
          </p:cNvSpPr>
          <p:nvPr/>
        </p:nvSpPr>
        <p:spPr bwMode="auto">
          <a:xfrm>
            <a:off x="152400" y="1614488"/>
            <a:ext cx="571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eaLnBrk="1" hangingPunct="1">
              <a:lnSpc>
                <a:spcPct val="90000"/>
              </a:lnSpc>
              <a:buClr>
                <a:srgbClr val="993300"/>
              </a:buClr>
              <a:defRPr/>
            </a:pPr>
            <a:r>
              <a:rPr lang="ru-RU" altLang="ru-RU" sz="1400" b="1" i="1" dirty="0">
                <a:solidFill>
                  <a:srgbClr val="757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2413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415" name="Rectangle 1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14350" y="1285875"/>
            <a:ext cx="2590800" cy="276999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4F6228"/>
                </a:solidFill>
                <a:effectLst/>
                <a:latin typeface="Cambria Math" pitchFamily="18" charset="0"/>
                <a:ea typeface="Calibri" pitchFamily="34" charset="0"/>
                <a:cs typeface="Times New Roman" pitchFamily="18" charset="0"/>
              </a:rPr>
              <a:t>Постройте графики функций: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72" name="Группа 171"/>
          <p:cNvGrpSpPr/>
          <p:nvPr/>
        </p:nvGrpSpPr>
        <p:grpSpPr>
          <a:xfrm>
            <a:off x="409581" y="1590675"/>
            <a:ext cx="3667119" cy="4010797"/>
            <a:chOff x="409581" y="1590675"/>
            <a:chExt cx="3667119" cy="4010797"/>
          </a:xfrm>
        </p:grpSpPr>
        <p:pic>
          <p:nvPicPr>
            <p:cNvPr id="40965" name="Picture 5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04875" y="1590675"/>
              <a:ext cx="1895475" cy="504825"/>
            </a:xfrm>
            <a:prstGeom prst="rect">
              <a:avLst/>
            </a:prstGeom>
            <a:noFill/>
          </p:spPr>
        </p:pic>
        <p:sp>
          <p:nvSpPr>
            <p:cNvPr id="142" name="Rectangle 1"/>
            <p:cNvSpPr>
              <a:spLocks noChangeArrowheads="1"/>
            </p:cNvSpPr>
            <p:nvPr/>
          </p:nvSpPr>
          <p:spPr bwMode="auto">
            <a:xfrm>
              <a:off x="552450" y="1685925"/>
              <a:ext cx="314325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1.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3" name="Rectangle 1"/>
            <p:cNvSpPr>
              <a:spLocks noChangeArrowheads="1"/>
            </p:cNvSpPr>
            <p:nvPr/>
          </p:nvSpPr>
          <p:spPr bwMode="auto">
            <a:xfrm>
              <a:off x="552450" y="2085982"/>
              <a:ext cx="314325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2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40967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85825" y="1981206"/>
              <a:ext cx="1028700" cy="419100"/>
            </a:xfrm>
            <a:prstGeom prst="rect">
              <a:avLst/>
            </a:prstGeom>
            <a:noFill/>
          </p:spPr>
        </p:pic>
        <p:sp>
          <p:nvSpPr>
            <p:cNvPr id="144" name="Rectangle 1"/>
            <p:cNvSpPr>
              <a:spLocks noChangeArrowheads="1"/>
            </p:cNvSpPr>
            <p:nvPr/>
          </p:nvSpPr>
          <p:spPr bwMode="auto">
            <a:xfrm>
              <a:off x="552450" y="2524131"/>
              <a:ext cx="314325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3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6" name="Rectangle 1"/>
            <p:cNvSpPr>
              <a:spLocks noChangeArrowheads="1"/>
            </p:cNvSpPr>
            <p:nvPr/>
          </p:nvSpPr>
          <p:spPr bwMode="auto">
            <a:xfrm>
              <a:off x="557219" y="3024181"/>
              <a:ext cx="314325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4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40969" name="Picture 9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3450" y="2428875"/>
              <a:ext cx="1114425" cy="333375"/>
            </a:xfrm>
            <a:prstGeom prst="rect">
              <a:avLst/>
            </a:prstGeom>
            <a:noFill/>
          </p:spPr>
        </p:pic>
        <p:pic>
          <p:nvPicPr>
            <p:cNvPr id="40971" name="Picture 11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76300" y="2794352"/>
              <a:ext cx="1476375" cy="710847"/>
            </a:xfrm>
            <a:prstGeom prst="rect">
              <a:avLst/>
            </a:prstGeom>
            <a:noFill/>
          </p:spPr>
        </p:pic>
        <p:sp>
          <p:nvSpPr>
            <p:cNvPr id="40976" name="Rectangle 16"/>
            <p:cNvSpPr>
              <a:spLocks noChangeArrowheads="1"/>
            </p:cNvSpPr>
            <p:nvPr/>
          </p:nvSpPr>
          <p:spPr bwMode="auto">
            <a:xfrm>
              <a:off x="419106" y="3971925"/>
              <a:ext cx="2514600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    6 . Постройте график функции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8" name="Rectangle 16"/>
            <p:cNvSpPr>
              <a:spLocks noChangeArrowheads="1"/>
            </p:cNvSpPr>
            <p:nvPr/>
          </p:nvSpPr>
          <p:spPr bwMode="auto">
            <a:xfrm>
              <a:off x="547688" y="4190999"/>
              <a:ext cx="3529012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и  найдите все значения </a:t>
              </a:r>
              <a:r>
                <a:rPr lang="en-US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, при которых </a:t>
              </a: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прямая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9" name="Rectangle 16"/>
            <p:cNvSpPr>
              <a:spLocks noChangeArrowheads="1"/>
            </p:cNvSpPr>
            <p:nvPr/>
          </p:nvSpPr>
          <p:spPr bwMode="auto">
            <a:xfrm>
              <a:off x="1009643" y="4367209"/>
              <a:ext cx="2838450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и</a:t>
              </a: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меет с графиком данной функции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1" name="Rectangle 16"/>
            <p:cNvSpPr>
              <a:spLocks noChangeArrowheads="1"/>
            </p:cNvSpPr>
            <p:nvPr/>
          </p:nvSpPr>
          <p:spPr bwMode="auto">
            <a:xfrm>
              <a:off x="561971" y="4538659"/>
              <a:ext cx="2452687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ровно одну общую точку.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2" name="Rectangle 1"/>
            <p:cNvSpPr>
              <a:spLocks noChangeArrowheads="1"/>
            </p:cNvSpPr>
            <p:nvPr/>
          </p:nvSpPr>
          <p:spPr bwMode="auto">
            <a:xfrm>
              <a:off x="552459" y="3638555"/>
              <a:ext cx="314325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5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.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40980" name="Picture 20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0100" y="3529008"/>
              <a:ext cx="2781300" cy="428625"/>
            </a:xfrm>
            <a:prstGeom prst="rect">
              <a:avLst/>
            </a:prstGeom>
            <a:noFill/>
          </p:spPr>
        </p:pic>
        <p:pic>
          <p:nvPicPr>
            <p:cNvPr id="163" name="Рисунок 3" descr="http://sdamgia.ru/formula/d5/d51b3bda5b056efc73b2a2a7f756543dp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800356" y="4781550"/>
              <a:ext cx="1066800" cy="200025"/>
            </a:xfrm>
            <a:prstGeom prst="rect">
              <a:avLst/>
            </a:prstGeom>
            <a:noFill/>
          </p:spPr>
        </p:pic>
        <p:pic>
          <p:nvPicPr>
            <p:cNvPr id="164" name="Рисунок 5" descr="http://sdamgia.ru/formula/5d/5dff4c58922e7a4186824c35108b790cp.pn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633423" y="5219700"/>
              <a:ext cx="314325" cy="142875"/>
            </a:xfrm>
            <a:prstGeom prst="rect">
              <a:avLst/>
            </a:prstGeom>
            <a:noFill/>
          </p:spPr>
        </p:pic>
        <p:sp>
          <p:nvSpPr>
            <p:cNvPr id="165" name="Rectangle 16"/>
            <p:cNvSpPr>
              <a:spLocks noChangeArrowheads="1"/>
            </p:cNvSpPr>
            <p:nvPr/>
          </p:nvSpPr>
          <p:spPr bwMode="auto">
            <a:xfrm>
              <a:off x="409581" y="4743450"/>
              <a:ext cx="2514600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    7 . Постройте график функции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6" name="Rectangle 16"/>
            <p:cNvSpPr>
              <a:spLocks noChangeArrowheads="1"/>
            </p:cNvSpPr>
            <p:nvPr/>
          </p:nvSpPr>
          <p:spPr bwMode="auto">
            <a:xfrm>
              <a:off x="538174" y="4933950"/>
              <a:ext cx="3409950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и  определите, при каких значениях с  прямая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7" name="Rectangle 16"/>
            <p:cNvSpPr>
              <a:spLocks noChangeArrowheads="1"/>
            </p:cNvSpPr>
            <p:nvPr/>
          </p:nvSpPr>
          <p:spPr bwMode="auto">
            <a:xfrm>
              <a:off x="914403" y="5138739"/>
              <a:ext cx="2838450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и</a:t>
              </a: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меет с графиком ровно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 три общие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8" name="Rectangle 16"/>
            <p:cNvSpPr>
              <a:spLocks noChangeArrowheads="1"/>
            </p:cNvSpPr>
            <p:nvPr/>
          </p:nvSpPr>
          <p:spPr bwMode="auto">
            <a:xfrm>
              <a:off x="528639" y="5324473"/>
              <a:ext cx="828675" cy="276999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 smtClean="0">
                  <a:solidFill>
                    <a:srgbClr val="4F6228"/>
                  </a:solidFill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точки</a:t>
              </a: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4F6228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.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169" name="Рисунок 168" descr="http://sdamgia.ru/formula/f4/f4f484cd01d4cf5a9a523714ef74b07dp.png"/>
            <p:cNvPicPr/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5429" y="4045267"/>
              <a:ext cx="1180465" cy="148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Рисунок 170" descr="http://sdamgia.ru/formula/91/918df3156cbba0eebd41550a7ff1d2c3p.png"/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112" y="4450398"/>
              <a:ext cx="393700" cy="13843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9" name="Группа 198"/>
          <p:cNvGrpSpPr/>
          <p:nvPr/>
        </p:nvGrpSpPr>
        <p:grpSpPr>
          <a:xfrm>
            <a:off x="4560888" y="241300"/>
            <a:ext cx="4421187" cy="6364288"/>
            <a:chOff x="4560888" y="241300"/>
            <a:chExt cx="4421187" cy="6364288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4560888" y="241300"/>
              <a:ext cx="4421187" cy="6364288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24" name="AutoShape 37"/>
            <p:cNvSpPr>
              <a:spLocks noChangeArrowheads="1"/>
            </p:cNvSpPr>
            <p:nvPr/>
          </p:nvSpPr>
          <p:spPr bwMode="auto">
            <a:xfrm>
              <a:off x="5145088" y="363538"/>
              <a:ext cx="3700462" cy="5848350"/>
            </a:xfrm>
            <a:prstGeom prst="wave">
              <a:avLst>
                <a:gd name="adj1" fmla="val 2685"/>
                <a:gd name="adj2" fmla="val 0"/>
              </a:avLst>
            </a:prstGeom>
            <a:solidFill>
              <a:srgbClr val="FFFF00">
                <a:alpha val="23000"/>
              </a:srgbClr>
            </a:solidFill>
            <a:ln w="3175">
              <a:solidFill>
                <a:schemeClr val="accent5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ru-RU" dirty="0"/>
                <a:t> </a:t>
              </a:r>
              <a:endParaRPr lang="ru-RU" altLang="ru-RU" dirty="0"/>
            </a:p>
          </p:txBody>
        </p:sp>
        <p:sp>
          <p:nvSpPr>
            <p:cNvPr id="125" name="Блок-схема: перфолента 124"/>
            <p:cNvSpPr/>
            <p:nvPr/>
          </p:nvSpPr>
          <p:spPr bwMode="auto">
            <a:xfrm>
              <a:off x="5153026" y="493713"/>
              <a:ext cx="1485900" cy="496887"/>
            </a:xfrm>
            <a:prstGeom prst="flowChartPunchedTape">
              <a:avLst/>
            </a:prstGeom>
            <a:solidFill>
              <a:srgbClr val="FFFF00">
                <a:alpha val="2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i="1" dirty="0" smtClean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Помогали</a:t>
              </a:r>
              <a:r>
                <a:rPr lang="en-US" b="1" i="1" dirty="0" smtClean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ru-RU" dirty="0"/>
            </a:p>
          </p:txBody>
        </p:sp>
        <p:pic>
          <p:nvPicPr>
            <p:cNvPr id="40982" name="Picture 22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219700" y="1850659"/>
              <a:ext cx="1095375" cy="15307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983" name="Picture 23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6468561" y="1057672"/>
              <a:ext cx="1141914" cy="15236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984" name="Picture 2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645301" y="1933575"/>
              <a:ext cx="1176487" cy="14763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985" name="Picture 25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5210175" y="3439069"/>
              <a:ext cx="1162861" cy="15615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986" name="Picture 26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6505574" y="4258274"/>
              <a:ext cx="1104901" cy="15329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987" name="Picture 27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7615238" y="3452813"/>
              <a:ext cx="1228725" cy="1457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0" name="Rectangle 1"/>
            <p:cNvSpPr>
              <a:spLocks noChangeArrowheads="1"/>
            </p:cNvSpPr>
            <p:nvPr/>
          </p:nvSpPr>
          <p:spPr bwMode="auto">
            <a:xfrm>
              <a:off x="5276851" y="1390650"/>
              <a:ext cx="952500" cy="46166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Алёна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err="1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Ципотан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81" name="Rectangle 1"/>
            <p:cNvSpPr>
              <a:spLocks noChangeArrowheads="1"/>
            </p:cNvSpPr>
            <p:nvPr/>
          </p:nvSpPr>
          <p:spPr bwMode="auto">
            <a:xfrm>
              <a:off x="5286376" y="4924425"/>
              <a:ext cx="952500" cy="46166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Артем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Иванов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82" name="Rectangle 1"/>
            <p:cNvSpPr>
              <a:spLocks noChangeArrowheads="1"/>
            </p:cNvSpPr>
            <p:nvPr/>
          </p:nvSpPr>
          <p:spPr bwMode="auto">
            <a:xfrm>
              <a:off x="6543676" y="2543175"/>
              <a:ext cx="952500" cy="46166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Елена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i="1" dirty="0"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Корчагина</a:t>
              </a:r>
            </a:p>
          </p:txBody>
        </p:sp>
        <p:sp>
          <p:nvSpPr>
            <p:cNvPr id="183" name="Rectangle 1"/>
            <p:cNvSpPr>
              <a:spLocks noChangeArrowheads="1"/>
            </p:cNvSpPr>
            <p:nvPr/>
          </p:nvSpPr>
          <p:spPr bwMode="auto">
            <a:xfrm>
              <a:off x="6562726" y="3810000"/>
              <a:ext cx="952500" cy="46166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Игорь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Антонов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84" name="Rectangle 1"/>
            <p:cNvSpPr>
              <a:spLocks noChangeArrowheads="1"/>
            </p:cNvSpPr>
            <p:nvPr/>
          </p:nvSpPr>
          <p:spPr bwMode="auto">
            <a:xfrm>
              <a:off x="7715251" y="1476375"/>
              <a:ext cx="1038224" cy="46166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Александра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Строилова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85" name="Rectangle 1"/>
            <p:cNvSpPr>
              <a:spLocks noChangeArrowheads="1"/>
            </p:cNvSpPr>
            <p:nvPr/>
          </p:nvSpPr>
          <p:spPr bwMode="auto">
            <a:xfrm>
              <a:off x="7696200" y="4876800"/>
              <a:ext cx="1066799" cy="461665"/>
            </a:xfrm>
            <a:prstGeom prst="rect">
              <a:avLst/>
            </a:prstGeom>
            <a:noFill/>
            <a:ln w="3810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Андрей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1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itchFamily="18" charset="0"/>
                  <a:ea typeface="Calibri" pitchFamily="34" charset="0"/>
                  <a:cs typeface="Times New Roman" pitchFamily="18" charset="0"/>
                </a:rPr>
                <a:t>Илларионов</a:t>
              </a: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213" name="Группа 212"/>
          <p:cNvGrpSpPr/>
          <p:nvPr/>
        </p:nvGrpSpPr>
        <p:grpSpPr>
          <a:xfrm>
            <a:off x="237600" y="360000"/>
            <a:ext cx="4258522" cy="6234112"/>
            <a:chOff x="237600" y="360000"/>
            <a:chExt cx="4258522" cy="6234112"/>
          </a:xfrm>
        </p:grpSpPr>
        <p:sp>
          <p:nvSpPr>
            <p:cNvPr id="209" name="AutoShape 49"/>
            <p:cNvSpPr>
              <a:spLocks noChangeArrowheads="1"/>
            </p:cNvSpPr>
            <p:nvPr/>
          </p:nvSpPr>
          <p:spPr bwMode="auto">
            <a:xfrm flipH="1">
              <a:off x="237600" y="360000"/>
              <a:ext cx="4258522" cy="6234112"/>
            </a:xfrm>
            <a:prstGeom prst="wave">
              <a:avLst>
                <a:gd name="adj1" fmla="val 2685"/>
                <a:gd name="adj2" fmla="val 0"/>
              </a:avLst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altLang="ru-RU"/>
            </a:p>
          </p:txBody>
        </p:sp>
        <p:grpSp>
          <p:nvGrpSpPr>
            <p:cNvPr id="210" name="Группа 209"/>
            <p:cNvGrpSpPr/>
            <p:nvPr/>
          </p:nvGrpSpPr>
          <p:grpSpPr>
            <a:xfrm>
              <a:off x="323851" y="561974"/>
              <a:ext cx="3790949" cy="5748359"/>
              <a:chOff x="3303707" y="264894"/>
              <a:chExt cx="4429156" cy="6286544"/>
            </a:xfrm>
          </p:grpSpPr>
          <p:pic>
            <p:nvPicPr>
              <p:cNvPr id="211" name="Picture 2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3500430" y="857232"/>
                <a:ext cx="4038608" cy="5034975"/>
              </a:xfrm>
              <a:prstGeom prst="round2DiagRect">
                <a:avLst>
                  <a:gd name="adj1" fmla="val 0"/>
                  <a:gd name="adj2" fmla="val 25059"/>
                </a:avLst>
              </a:prstGeom>
              <a:ln w="88900" cap="sq">
                <a:solidFill>
                  <a:srgbClr val="FFFFFF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212" name="AutoShape 37"/>
              <p:cNvSpPr>
                <a:spLocks noChangeArrowheads="1"/>
              </p:cNvSpPr>
              <p:nvPr/>
            </p:nvSpPr>
            <p:spPr bwMode="auto">
              <a:xfrm flipH="1">
                <a:off x="3303707" y="264894"/>
                <a:ext cx="4429156" cy="6286544"/>
              </a:xfrm>
              <a:prstGeom prst="wave">
                <a:avLst>
                  <a:gd name="adj1" fmla="val 2685"/>
                  <a:gd name="adj2" fmla="val 0"/>
                </a:avLst>
              </a:prstGeom>
              <a:solidFill>
                <a:srgbClr val="FFFF00">
                  <a:alpha val="23000"/>
                </a:srgbClr>
              </a:solidFill>
              <a:ln w="3175">
                <a:solidFill>
                  <a:schemeClr val="accent5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ru-RU" altLang="ru-RU" sz="14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</p:grpSp>
      <p:pic>
        <p:nvPicPr>
          <p:cNvPr id="12361" name="Picture 23" descr="скрепки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164013" y="446088"/>
            <a:ext cx="9620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7422</TotalTime>
  <Words>997</Words>
  <Application>Microsoft Office PowerPoint</Application>
  <PresentationFormat>Экран (4:3)</PresentationFormat>
  <Paragraphs>298</Paragraphs>
  <Slides>10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Cambria Math</vt:lpstr>
      <vt:lpstr>Corbel</vt:lpstr>
      <vt:lpstr>Courier New</vt:lpstr>
      <vt:lpstr>Tahoma</vt:lpstr>
      <vt:lpstr>Times New Roman</vt:lpstr>
      <vt:lpstr>Wingdings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ВераВас</dc:creator>
  <cp:lastModifiedBy>ВераВас</cp:lastModifiedBy>
  <cp:revision>244</cp:revision>
  <cp:lastPrinted>1601-01-01T00:00:00Z</cp:lastPrinted>
  <dcterms:created xsi:type="dcterms:W3CDTF">1601-01-01T00:00:00Z</dcterms:created>
  <dcterms:modified xsi:type="dcterms:W3CDTF">2016-02-27T11:34:08Z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