
<file path=[Content_Types].xml><?xml version="1.0" encoding="utf-8"?>
<Types xmlns="http://schemas.openxmlformats.org/package/2006/content-types">
  <Default Extension="png" ContentType="image/png"/>
  <Default Extension="tmp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2" r:id="rId25"/>
    <p:sldId id="279" r:id="rId26"/>
    <p:sldId id="281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297" r:id="rId50"/>
    <p:sldId id="307" r:id="rId5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К" initials="П" lastIdx="1" clrIdx="0">
    <p:extLst>
      <p:ext uri="{19B8F6BF-5375-455C-9EA6-DF929625EA0E}">
        <p15:presenceInfo xmlns:p15="http://schemas.microsoft.com/office/powerpoint/2012/main" userId="ПК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120F"/>
    <a:srgbClr val="B01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2/26/2016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47.xml"/><Relationship Id="rId3" Type="http://schemas.openxmlformats.org/officeDocument/2006/relationships/slide" Target="slide42.xml"/><Relationship Id="rId7" Type="http://schemas.openxmlformats.org/officeDocument/2006/relationships/slide" Target="slide46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5.xml"/><Relationship Id="rId5" Type="http://schemas.openxmlformats.org/officeDocument/2006/relationships/slide" Target="slide44.xml"/><Relationship Id="rId10" Type="http://schemas.openxmlformats.org/officeDocument/2006/relationships/slide" Target="slide49.xml"/><Relationship Id="rId4" Type="http://schemas.openxmlformats.org/officeDocument/2006/relationships/slide" Target="slide43.xml"/><Relationship Id="rId9" Type="http://schemas.openxmlformats.org/officeDocument/2006/relationships/slide" Target="slide4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Азотная кислота</a:t>
            </a:r>
            <a:br>
              <a:rPr lang="ru-RU" dirty="0" smtClean="0"/>
            </a:br>
            <a:r>
              <a:rPr lang="ru-RU" sz="3200" dirty="0" smtClean="0"/>
              <a:t>Урок-исследование по химии в 9 классе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1217020"/>
          </a:xfrm>
        </p:spPr>
        <p:txBody>
          <a:bodyPr>
            <a:noAutofit/>
          </a:bodyPr>
          <a:lstStyle/>
          <a:p>
            <a:pPr algn="r"/>
            <a:r>
              <a:rPr lang="ru-RU" sz="1600" dirty="0" smtClean="0"/>
              <a:t>Автор презентации учитель химии высшей категории </a:t>
            </a:r>
          </a:p>
          <a:p>
            <a:pPr algn="r"/>
            <a:r>
              <a:rPr lang="ru-RU" sz="1600" dirty="0" err="1" smtClean="0"/>
              <a:t>мбоу</a:t>
            </a:r>
            <a:r>
              <a:rPr lang="ru-RU" sz="1600" dirty="0" smtClean="0"/>
              <a:t> «гимназия №5» г. Брянска</a:t>
            </a:r>
          </a:p>
          <a:p>
            <a:pPr algn="r"/>
            <a:r>
              <a:rPr lang="ru-RU" sz="1600" dirty="0" smtClean="0"/>
              <a:t> </a:t>
            </a:r>
            <a:r>
              <a:rPr lang="ru-RU" sz="1600" dirty="0" err="1" smtClean="0"/>
              <a:t>Жирешонкова</a:t>
            </a:r>
            <a:r>
              <a:rPr lang="ru-RU" sz="1600" dirty="0" smtClean="0"/>
              <a:t> Людмила Владимировна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7882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900" dirty="0" smtClean="0"/>
              <a:t>Установите соответствие между оксидами азота и кислотами, которые образуются при взаимодействии этих оксидов с водой</a:t>
            </a:r>
            <a:endParaRPr lang="ru-RU" sz="39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4293" y="3312101"/>
            <a:ext cx="8946541" cy="4195481"/>
          </a:xfrm>
        </p:spPr>
        <p:txBody>
          <a:bodyPr/>
          <a:lstStyle/>
          <a:p>
            <a:endParaRPr lang="en-US" dirty="0" smtClean="0"/>
          </a:p>
          <a:p>
            <a:pPr marL="0" indent="0">
              <a:buNone/>
            </a:pPr>
            <a:r>
              <a:rPr lang="en-US" sz="3200" dirty="0" smtClean="0"/>
              <a:t>1) N</a:t>
            </a:r>
            <a:r>
              <a:rPr lang="ru-RU" sz="3200" baseline="-25000" dirty="0" smtClean="0"/>
              <a:t>2</a:t>
            </a:r>
            <a:r>
              <a:rPr lang="en-US" sz="3200" dirty="0" smtClean="0"/>
              <a:t>O</a:t>
            </a:r>
            <a:r>
              <a:rPr lang="ru-RU" sz="3200" baseline="-25000" dirty="0" smtClean="0"/>
              <a:t>3</a:t>
            </a:r>
            <a:endParaRPr lang="en-US" sz="3200" baseline="-25000" dirty="0" smtClean="0"/>
          </a:p>
          <a:p>
            <a:pPr marL="0" indent="0">
              <a:buNone/>
            </a:pPr>
            <a:r>
              <a:rPr lang="en-US" sz="3200" dirty="0" smtClean="0"/>
              <a:t>2) NO</a:t>
            </a:r>
            <a:r>
              <a:rPr lang="en-US" sz="3200" baseline="-25000" dirty="0" smtClean="0"/>
              <a:t>2</a:t>
            </a:r>
          </a:p>
          <a:p>
            <a:pPr marL="0" indent="0">
              <a:buNone/>
            </a:pPr>
            <a:r>
              <a:rPr lang="en-US" sz="3200" dirty="0" smtClean="0"/>
              <a:t>3) N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O</a:t>
            </a:r>
            <a:r>
              <a:rPr lang="en-US" sz="3200" baseline="-25000" dirty="0" smtClean="0"/>
              <a:t>5</a:t>
            </a:r>
          </a:p>
          <a:p>
            <a:pPr marL="457200" indent="-457200">
              <a:buAutoNum type="arabicParenR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756660" y="3752890"/>
            <a:ext cx="456184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3200" dirty="0" smtClean="0"/>
              <a:t>А) </a:t>
            </a:r>
            <a:r>
              <a:rPr lang="en-US" sz="3200" dirty="0" smtClean="0"/>
              <a:t>HNO</a:t>
            </a:r>
            <a:r>
              <a:rPr lang="en-US" sz="3200" baseline="-25000" dirty="0" smtClean="0"/>
              <a:t>3</a:t>
            </a:r>
          </a:p>
          <a:p>
            <a:pPr>
              <a:spcAft>
                <a:spcPts val="1200"/>
              </a:spcAft>
            </a:pPr>
            <a:r>
              <a:rPr lang="ru-RU" sz="3200" dirty="0" smtClean="0"/>
              <a:t>Б)</a:t>
            </a:r>
            <a:r>
              <a:rPr lang="en-US" sz="3200" dirty="0" smtClean="0"/>
              <a:t> HNO</a:t>
            </a:r>
            <a:r>
              <a:rPr lang="en-US" sz="3200" baseline="-25000" dirty="0" smtClean="0"/>
              <a:t>2</a:t>
            </a:r>
          </a:p>
          <a:p>
            <a:pPr>
              <a:spcAft>
                <a:spcPts val="1200"/>
              </a:spcAft>
            </a:pPr>
            <a:r>
              <a:rPr lang="ru-RU" sz="3200" dirty="0" smtClean="0"/>
              <a:t>В) </a:t>
            </a:r>
            <a:r>
              <a:rPr lang="en-US" sz="3200" dirty="0" smtClean="0"/>
              <a:t>HNO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 </a:t>
            </a:r>
            <a:r>
              <a:rPr lang="ru-RU" sz="3200" dirty="0" smtClean="0"/>
              <a:t>и </a:t>
            </a:r>
            <a:r>
              <a:rPr lang="en-US" sz="3200" dirty="0" smtClean="0"/>
              <a:t>HNO</a:t>
            </a:r>
            <a:r>
              <a:rPr lang="en-US" sz="3200" baseline="-25000" dirty="0" smtClean="0"/>
              <a:t>2</a:t>
            </a:r>
          </a:p>
          <a:p>
            <a:pPr>
              <a:spcAft>
                <a:spcPts val="1200"/>
              </a:spcAft>
            </a:pPr>
            <a:r>
              <a:rPr lang="ru-RU" sz="3200" dirty="0" smtClean="0"/>
              <a:t>Г) кислота не соответствует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7597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8E8D"/>
                                      </p:to>
                                    </p:animClr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8E8D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8E8D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8E8D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Азотная кислота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3" y="2052918"/>
            <a:ext cx="7621588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Я, как ключи, к замку вас подбирал, </a:t>
            </a:r>
          </a:p>
          <a:p>
            <a:pPr marL="0" indent="0">
              <a:buNone/>
            </a:pPr>
            <a:r>
              <a:rPr lang="ru-RU" sz="3200" dirty="0" smtClean="0"/>
              <a:t>Но у природы крепкие затворы.</a:t>
            </a:r>
          </a:p>
          <a:p>
            <a:pPr marL="0" indent="0" algn="r">
              <a:buNone/>
            </a:pPr>
            <a:r>
              <a:rPr lang="ru-RU" sz="3200" dirty="0" smtClean="0"/>
              <a:t>Гёте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6254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Состав. Строение.</a:t>
            </a:r>
          </a:p>
          <a:p>
            <a:r>
              <a:rPr lang="ru-RU" sz="3200" dirty="0" smtClean="0"/>
              <a:t>Классификация.</a:t>
            </a:r>
          </a:p>
          <a:p>
            <a:r>
              <a:rPr lang="ru-RU" sz="3200" dirty="0" smtClean="0"/>
              <a:t>Физические свойства.</a:t>
            </a:r>
          </a:p>
          <a:p>
            <a:r>
              <a:rPr lang="ru-RU" sz="3200" dirty="0" smtClean="0"/>
              <a:t>Химические свойства.</a:t>
            </a:r>
          </a:p>
          <a:p>
            <a:pPr marL="0" indent="0">
              <a:buNone/>
            </a:pPr>
            <a:r>
              <a:rPr lang="ru-RU" sz="3200" dirty="0"/>
              <a:t>а</a:t>
            </a:r>
            <a:r>
              <a:rPr lang="ru-RU" sz="3200" dirty="0" smtClean="0"/>
              <a:t>) общие,</a:t>
            </a:r>
          </a:p>
          <a:p>
            <a:pPr marL="0" indent="0">
              <a:buNone/>
            </a:pPr>
            <a:r>
              <a:rPr lang="ru-RU" sz="3200" dirty="0"/>
              <a:t>б</a:t>
            </a:r>
            <a:r>
              <a:rPr lang="ru-RU" sz="3200" dirty="0" smtClean="0"/>
              <a:t>) особые.</a:t>
            </a:r>
          </a:p>
          <a:p>
            <a:r>
              <a:rPr lang="ru-RU" sz="3200" dirty="0" smtClean="0"/>
              <a:t>Применение.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0417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 и строение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H</a:t>
            </a:r>
            <a:r>
              <a:rPr lang="ru-RU" sz="3200" dirty="0" smtClean="0"/>
              <a:t> </a:t>
            </a:r>
            <a:r>
              <a:rPr lang="en-US" sz="3200" dirty="0" smtClean="0"/>
              <a:t> N </a:t>
            </a:r>
            <a:r>
              <a:rPr lang="ru-RU" sz="3200" dirty="0" smtClean="0"/>
              <a:t> </a:t>
            </a:r>
            <a:r>
              <a:rPr lang="en-US" sz="3200" dirty="0" smtClean="0"/>
              <a:t>O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 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/>
              <a:t>в</a:t>
            </a:r>
            <a:r>
              <a:rPr lang="ru-RU" sz="3200" dirty="0" smtClean="0"/>
              <a:t>алентность </a:t>
            </a:r>
            <a:r>
              <a:rPr lang="en-US" sz="3200" dirty="0" smtClean="0"/>
              <a:t>IV</a:t>
            </a:r>
          </a:p>
          <a:p>
            <a:pPr marL="0" indent="0">
              <a:buNone/>
            </a:pPr>
            <a:r>
              <a:rPr lang="ru-RU" sz="3200" dirty="0"/>
              <a:t>к</a:t>
            </a:r>
            <a:r>
              <a:rPr lang="ru-RU" sz="3200" dirty="0" smtClean="0"/>
              <a:t>овалентная полярная</a:t>
            </a:r>
            <a:endParaRPr lang="ru-RU" sz="3200" dirty="0"/>
          </a:p>
        </p:txBody>
      </p:sp>
      <p:pic>
        <p:nvPicPr>
          <p:cNvPr id="23554" name="Picture 2" descr="https://upload.wikimedia.org/wikipedia/commons/6/69/Nitric-acid-3D-balls-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9" y="3786461"/>
            <a:ext cx="3775075" cy="307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41500" y="2027518"/>
            <a:ext cx="889000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aseline="30000" dirty="0"/>
              <a:t>+5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2822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Физические свойства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3" y="2052918"/>
            <a:ext cx="7650164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Бесцветная летучая жидкость, «дымится» на воздухе, смешивается с водой в любых соотношениях, имеет резкий запах, тяжелее воды (р=1,5 г/мл), </a:t>
            </a:r>
            <a:r>
              <a:rPr lang="en-US" sz="3200" dirty="0" smtClean="0"/>
              <a:t>t</a:t>
            </a:r>
            <a:r>
              <a:rPr lang="ru-RU" sz="3200" dirty="0" smtClean="0"/>
              <a:t> </a:t>
            </a:r>
            <a:r>
              <a:rPr lang="ru-RU" sz="3200" baseline="-25000" dirty="0" smtClean="0"/>
              <a:t>кип.</a:t>
            </a:r>
            <a:r>
              <a:rPr lang="ru-RU" sz="3200" dirty="0" smtClean="0"/>
              <a:t> 85</a:t>
            </a:r>
            <a:r>
              <a:rPr lang="ru-RU" altLang="ru-RU" sz="3200" baseline="30000" dirty="0">
                <a:cs typeface="Tahoma" panose="020B0604030504040204" pitchFamily="34" charset="0"/>
              </a:rPr>
              <a:t> </a:t>
            </a:r>
            <a:r>
              <a:rPr lang="ru-RU" altLang="ru-RU" sz="3200" baseline="30000" dirty="0" smtClean="0">
                <a:cs typeface="Tahoma" panose="020B0604030504040204" pitchFamily="34" charset="0"/>
              </a:rPr>
              <a:t>◦</a:t>
            </a:r>
            <a:r>
              <a:rPr lang="ru-RU" altLang="ru-RU" sz="3200" dirty="0" smtClean="0">
                <a:cs typeface="Tahoma" panose="020B0604030504040204" pitchFamily="34" charset="0"/>
              </a:rPr>
              <a:t>С, желтеет</a:t>
            </a:r>
            <a:endParaRPr lang="ru-RU" sz="3200" dirty="0"/>
          </a:p>
        </p:txBody>
      </p:sp>
      <p:pic>
        <p:nvPicPr>
          <p:cNvPr id="5" name="imgb" descr="http://upload.wikimedia.org/wikipedia/commons/thumb/9/9b/Salpetersaeure.jpg/200px-Salpetersae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77" y="2052919"/>
            <a:ext cx="2270123" cy="310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863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Вспомним правила ТБ!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схем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1" y="2071687"/>
            <a:ext cx="8946541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331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/>
              <a:t>I. </a:t>
            </a:r>
            <a:r>
              <a:rPr lang="ru-RU" sz="3200" dirty="0" smtClean="0"/>
              <a:t>Общие</a:t>
            </a:r>
          </a:p>
          <a:p>
            <a:pPr marL="0" indent="0">
              <a:buNone/>
            </a:pPr>
            <a:r>
              <a:rPr lang="ru-RU" sz="3200" dirty="0" smtClean="0"/>
              <a:t>1) Изменяет окраску индикаторов</a:t>
            </a:r>
          </a:p>
          <a:p>
            <a:pPr marL="0" indent="0">
              <a:buNone/>
            </a:pPr>
            <a:r>
              <a:rPr lang="ru-RU" sz="3200" dirty="0"/>
              <a:t> </a:t>
            </a:r>
            <a:r>
              <a:rPr lang="en-US" altLang="ru-RU" sz="3200" dirty="0"/>
              <a:t>HNO</a:t>
            </a:r>
            <a:r>
              <a:rPr lang="en-US" altLang="ru-RU" sz="3200" baseline="-25000" dirty="0"/>
              <a:t>3</a:t>
            </a:r>
            <a:r>
              <a:rPr lang="en-US" altLang="ru-RU" sz="3200" dirty="0"/>
              <a:t> </a:t>
            </a:r>
            <a:r>
              <a:rPr lang="en-US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altLang="ru-RU" sz="3200" dirty="0">
                <a:cs typeface="Times New Roman" panose="02020603050405020304" pitchFamily="18" charset="0"/>
              </a:rPr>
              <a:t>H</a:t>
            </a:r>
            <a:r>
              <a:rPr lang="en-US" altLang="ru-RU" sz="3200" baseline="30000" dirty="0">
                <a:cs typeface="Times New Roman" panose="02020603050405020304" pitchFamily="18" charset="0"/>
              </a:rPr>
              <a:t>+</a:t>
            </a:r>
            <a:r>
              <a:rPr lang="en-US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200" dirty="0">
                <a:cs typeface="Times New Roman" panose="02020603050405020304" pitchFamily="18" charset="0"/>
              </a:rPr>
              <a:t>+ </a:t>
            </a:r>
            <a:r>
              <a:rPr lang="en-US" altLang="ru-RU" sz="3200" dirty="0" smtClean="0">
                <a:cs typeface="Times New Roman" panose="02020603050405020304" pitchFamily="18" charset="0"/>
              </a:rPr>
              <a:t>NO</a:t>
            </a:r>
            <a:r>
              <a:rPr lang="en-US" altLang="ru-RU" sz="3200" baseline="-25000" dirty="0" smtClean="0">
                <a:cs typeface="Times New Roman" panose="02020603050405020304" pitchFamily="18" charset="0"/>
              </a:rPr>
              <a:t>3</a:t>
            </a:r>
            <a:r>
              <a:rPr lang="en-US" altLang="ru-RU" sz="3200" baseline="46000" dirty="0" smtClean="0">
                <a:cs typeface="Times New Roman" panose="02020603050405020304" pitchFamily="18" charset="0"/>
              </a:rPr>
              <a:t>-</a:t>
            </a:r>
            <a:endParaRPr lang="en-US" altLang="ru-RU" sz="3200" baseline="46000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578" y="4381351"/>
            <a:ext cx="4706007" cy="2133898"/>
          </a:xfrm>
          <a:prstGeom prst="rect">
            <a:avLst/>
          </a:prstGeom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393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Проведем эксперимент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1 вариант </a:t>
            </a:r>
            <a:r>
              <a:rPr lang="en-US" sz="3200" dirty="0" smtClean="0"/>
              <a:t>C</a:t>
            </a:r>
            <a:r>
              <a:rPr lang="en-US" sz="3200" dirty="0"/>
              <a:t>u</a:t>
            </a:r>
            <a:r>
              <a:rPr lang="en-US" sz="3200" dirty="0" smtClean="0"/>
              <a:t>O + HNO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 →</a:t>
            </a:r>
            <a:endParaRPr lang="en-US" altLang="ru-RU" sz="32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>
              <a:buNone/>
            </a:pPr>
            <a:r>
              <a:rPr lang="ru-RU" sz="3200" dirty="0" smtClean="0"/>
              <a:t>2 вариант </a:t>
            </a:r>
            <a:r>
              <a:rPr lang="en-US" sz="3200" dirty="0" err="1" smtClean="0"/>
              <a:t>NaOH</a:t>
            </a:r>
            <a:r>
              <a:rPr lang="en-US" sz="3200" dirty="0" smtClean="0"/>
              <a:t> + HNO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 →</a:t>
            </a:r>
          </a:p>
          <a:p>
            <a:pPr marL="0" indent="0">
              <a:buNone/>
            </a:pPr>
            <a:r>
              <a:rPr lang="en-US" sz="3200" dirty="0" smtClean="0"/>
              <a:t>3 </a:t>
            </a:r>
            <a:r>
              <a:rPr lang="ru-RU" sz="3200" dirty="0" smtClean="0"/>
              <a:t>вариант </a:t>
            </a:r>
            <a:r>
              <a:rPr lang="en-US" sz="3200" dirty="0" smtClean="0"/>
              <a:t>CaCO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 + HNO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 </a:t>
            </a:r>
            <a:r>
              <a:rPr lang="en-US" sz="3200" dirty="0"/>
              <a:t>→</a:t>
            </a:r>
            <a:endParaRPr lang="ru-RU" sz="3200" dirty="0"/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764723"/>
              </p:ext>
            </p:extLst>
          </p:nvPr>
        </p:nvGraphicFramePr>
        <p:xfrm>
          <a:off x="7319963" y="4294188"/>
          <a:ext cx="1374775" cy="197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Clip" r:id="rId3" imgW="1286561" imgH="1842516" progId="MS_ClipArt_Gallery.5">
                  <p:embed/>
                </p:oleObj>
              </mc:Choice>
              <mc:Fallback>
                <p:oleObj name="Clip" r:id="rId3" imgW="1286561" imgH="1842516" progId="MS_ClipArt_Gallery.5">
                  <p:embed/>
                  <p:pic>
                    <p:nvPicPr>
                      <p:cNvPr id="146438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9963" y="4294188"/>
                        <a:ext cx="1374775" cy="1970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730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 smtClean="0"/>
              <a:t>2) Взаимодействует с основными и амфотерными оксидами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3200" dirty="0"/>
              <a:t>С</a:t>
            </a:r>
            <a:r>
              <a:rPr lang="en-US" altLang="ru-RU" sz="3200" dirty="0" err="1"/>
              <a:t>uO</a:t>
            </a:r>
            <a:r>
              <a:rPr lang="en-US" altLang="ru-RU" sz="3200" dirty="0"/>
              <a:t> + 2HNO</a:t>
            </a:r>
            <a:r>
              <a:rPr lang="en-US" altLang="ru-RU" sz="3200" baseline="-25000" dirty="0"/>
              <a:t>3</a:t>
            </a:r>
            <a:r>
              <a:rPr lang="en-US" altLang="ru-RU" sz="3200" dirty="0"/>
              <a:t> </a:t>
            </a:r>
            <a:r>
              <a:rPr lang="en-US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altLang="ru-RU" sz="3200" dirty="0">
                <a:cs typeface="Times New Roman" panose="02020603050405020304" pitchFamily="18" charset="0"/>
              </a:rPr>
              <a:t>Cu(NO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ru-RU" sz="3200" dirty="0">
                <a:cs typeface="Times New Roman" panose="02020603050405020304" pitchFamily="18" charset="0"/>
              </a:rPr>
              <a:t>)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2</a:t>
            </a:r>
            <a:r>
              <a:rPr lang="en-US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200" dirty="0">
                <a:cs typeface="Times New Roman" panose="02020603050405020304" pitchFamily="18" charset="0"/>
              </a:rPr>
              <a:t>+ H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2</a:t>
            </a:r>
            <a:r>
              <a:rPr lang="en-US" altLang="ru-RU" sz="3200" dirty="0">
                <a:cs typeface="Times New Roman" panose="02020603050405020304" pitchFamily="18" charset="0"/>
              </a:rPr>
              <a:t>O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ru-RU" sz="3200" dirty="0">
                <a:cs typeface="Times New Roman" panose="02020603050405020304" pitchFamily="18" charset="0"/>
              </a:rPr>
              <a:t>CuO + 2H</a:t>
            </a:r>
            <a:r>
              <a:rPr lang="en-US" altLang="ru-RU" sz="3200" baseline="30000" dirty="0">
                <a:cs typeface="Times New Roman" panose="02020603050405020304" pitchFamily="18" charset="0"/>
              </a:rPr>
              <a:t>+</a:t>
            </a:r>
            <a:r>
              <a:rPr lang="en-US" altLang="ru-RU" sz="3200" dirty="0">
                <a:cs typeface="Times New Roman" panose="02020603050405020304" pitchFamily="18" charset="0"/>
              </a:rPr>
              <a:t> → Cu</a:t>
            </a:r>
            <a:r>
              <a:rPr lang="en-US" altLang="ru-RU" sz="3200" baseline="30000" dirty="0">
                <a:cs typeface="Times New Roman" panose="02020603050405020304" pitchFamily="18" charset="0"/>
              </a:rPr>
              <a:t>2+</a:t>
            </a:r>
            <a:r>
              <a:rPr lang="en-US" altLang="ru-RU" sz="3200" dirty="0">
                <a:cs typeface="Times New Roman" panose="02020603050405020304" pitchFamily="18" charset="0"/>
              </a:rPr>
              <a:t> + H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2</a:t>
            </a:r>
            <a:r>
              <a:rPr lang="en-US" altLang="ru-RU" sz="3200" dirty="0">
                <a:cs typeface="Times New Roman" panose="02020603050405020304" pitchFamily="18" charset="0"/>
              </a:rPr>
              <a:t>O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713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 smtClean="0"/>
              <a:t>3) Взаимодействует с основаниями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ru-RU" sz="3200" dirty="0" err="1"/>
              <a:t>NaOH</a:t>
            </a:r>
            <a:r>
              <a:rPr lang="en-US" altLang="ru-RU" sz="3200" dirty="0"/>
              <a:t> + HNO</a:t>
            </a:r>
            <a:r>
              <a:rPr lang="en-US" altLang="ru-RU" sz="3200" baseline="-25000" dirty="0"/>
              <a:t>3</a:t>
            </a:r>
            <a:r>
              <a:rPr lang="en-US" altLang="ru-RU" sz="3200" dirty="0"/>
              <a:t> </a:t>
            </a:r>
            <a:r>
              <a:rPr lang="en-US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altLang="ru-RU" sz="3200" dirty="0">
                <a:cs typeface="Times New Roman" panose="02020603050405020304" pitchFamily="18" charset="0"/>
              </a:rPr>
              <a:t>NaNO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ru-RU" sz="3200" dirty="0">
                <a:cs typeface="Times New Roman" panose="02020603050405020304" pitchFamily="18" charset="0"/>
              </a:rPr>
              <a:t> + H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2</a:t>
            </a:r>
            <a:r>
              <a:rPr lang="en-US" altLang="ru-RU" sz="3200" dirty="0">
                <a:cs typeface="Times New Roman" panose="02020603050405020304" pitchFamily="18" charset="0"/>
              </a:rPr>
              <a:t>O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ru-RU" sz="3200" dirty="0">
                <a:cs typeface="Times New Roman" panose="02020603050405020304" pitchFamily="18" charset="0"/>
              </a:rPr>
              <a:t>H</a:t>
            </a:r>
            <a:r>
              <a:rPr lang="en-US" altLang="ru-RU" sz="3200" baseline="30000" dirty="0">
                <a:cs typeface="Times New Roman" panose="02020603050405020304" pitchFamily="18" charset="0"/>
              </a:rPr>
              <a:t>+</a:t>
            </a:r>
            <a:r>
              <a:rPr lang="en-US" altLang="ru-RU" sz="3200" dirty="0">
                <a:cs typeface="Times New Roman" panose="02020603050405020304" pitchFamily="18" charset="0"/>
              </a:rPr>
              <a:t> + </a:t>
            </a:r>
            <a:r>
              <a:rPr lang="en-US" altLang="ru-RU" sz="3200" dirty="0" smtClean="0">
                <a:cs typeface="Times New Roman" panose="02020603050405020304" pitchFamily="18" charset="0"/>
              </a:rPr>
              <a:t>OH</a:t>
            </a:r>
            <a:r>
              <a:rPr lang="en-US" altLang="ru-RU" sz="3200" baseline="40000" dirty="0" smtClean="0">
                <a:cs typeface="Times New Roman" panose="02020603050405020304" pitchFamily="18" charset="0"/>
              </a:rPr>
              <a:t>-</a:t>
            </a:r>
            <a:r>
              <a:rPr lang="en-US" altLang="ru-RU" sz="3200" dirty="0" smtClean="0">
                <a:cs typeface="Times New Roman" panose="02020603050405020304" pitchFamily="18" charset="0"/>
              </a:rPr>
              <a:t> </a:t>
            </a:r>
            <a:r>
              <a:rPr lang="en-US" altLang="ru-RU" sz="3200" dirty="0">
                <a:cs typeface="Times New Roman" panose="02020603050405020304" pitchFamily="18" charset="0"/>
              </a:rPr>
              <a:t>→ H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2</a:t>
            </a:r>
            <a:r>
              <a:rPr lang="en-US" altLang="ru-RU" sz="3200" dirty="0">
                <a:cs typeface="Times New Roman" panose="02020603050405020304" pitchFamily="18" charset="0"/>
              </a:rPr>
              <a:t>O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533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3312" y="2294218"/>
            <a:ext cx="9404723" cy="1400530"/>
          </a:xfrm>
        </p:spPr>
        <p:txBody>
          <a:bodyPr/>
          <a:lstStyle/>
          <a:p>
            <a:r>
              <a:rPr lang="ru-RU" sz="9600" dirty="0" smtClean="0"/>
              <a:t>Что мы знаем?</a:t>
            </a:r>
            <a:endParaRPr lang="ru-RU" sz="9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535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 smtClean="0"/>
              <a:t>4) Взаимодействует с солями более слабых кислот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ru-RU" sz="3200" dirty="0"/>
              <a:t>CaCO</a:t>
            </a:r>
            <a:r>
              <a:rPr lang="en-US" altLang="ru-RU" sz="3200" baseline="-25000" dirty="0"/>
              <a:t>3</a:t>
            </a:r>
            <a:r>
              <a:rPr lang="en-US" altLang="ru-RU" sz="3200" dirty="0"/>
              <a:t> + 2HNO</a:t>
            </a:r>
            <a:r>
              <a:rPr lang="en-US" altLang="ru-RU" sz="3200" baseline="-25000" dirty="0"/>
              <a:t>3</a:t>
            </a:r>
            <a:r>
              <a:rPr lang="en-US" altLang="ru-RU" sz="3200" dirty="0"/>
              <a:t> </a:t>
            </a:r>
            <a:r>
              <a:rPr lang="en-US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altLang="ru-RU" sz="3200" dirty="0">
                <a:cs typeface="Times New Roman" panose="02020603050405020304" pitchFamily="18" charset="0"/>
              </a:rPr>
              <a:t>Ca(NO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ru-RU" sz="3200" dirty="0">
                <a:cs typeface="Times New Roman" panose="02020603050405020304" pitchFamily="18" charset="0"/>
              </a:rPr>
              <a:t>)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2</a:t>
            </a:r>
            <a:r>
              <a:rPr lang="en-US" altLang="ru-RU" sz="3200" dirty="0">
                <a:cs typeface="Times New Roman" panose="02020603050405020304" pitchFamily="18" charset="0"/>
              </a:rPr>
              <a:t> + CO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2</a:t>
            </a:r>
            <a:r>
              <a:rPr lang="en-US" altLang="ru-RU" sz="3200" dirty="0">
                <a:cs typeface="Times New Roman" panose="02020603050405020304" pitchFamily="18" charset="0"/>
              </a:rPr>
              <a:t>↑ + H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2</a:t>
            </a:r>
            <a:r>
              <a:rPr lang="en-US" altLang="ru-RU" sz="3200" dirty="0">
                <a:cs typeface="Times New Roman" panose="02020603050405020304" pitchFamily="18" charset="0"/>
              </a:rPr>
              <a:t>O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ru-RU" sz="3200" dirty="0"/>
              <a:t>CaCO</a:t>
            </a:r>
            <a:r>
              <a:rPr lang="en-US" altLang="ru-RU" sz="3200" baseline="-25000" dirty="0"/>
              <a:t>3</a:t>
            </a:r>
            <a:r>
              <a:rPr lang="en-US" altLang="ru-RU" sz="3200" dirty="0"/>
              <a:t> + 2H</a:t>
            </a:r>
            <a:r>
              <a:rPr lang="en-US" altLang="ru-RU" sz="3200" baseline="30000" dirty="0"/>
              <a:t>+</a:t>
            </a:r>
            <a:r>
              <a:rPr lang="en-US" altLang="ru-RU" sz="3200" dirty="0"/>
              <a:t> </a:t>
            </a:r>
            <a:r>
              <a:rPr lang="en-US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altLang="ru-RU" sz="3200" dirty="0">
                <a:cs typeface="Times New Roman" panose="02020603050405020304" pitchFamily="18" charset="0"/>
              </a:rPr>
              <a:t>Ca</a:t>
            </a:r>
            <a:r>
              <a:rPr lang="en-US" altLang="ru-RU" sz="3200" baseline="30000" dirty="0">
                <a:cs typeface="Times New Roman" panose="02020603050405020304" pitchFamily="18" charset="0"/>
              </a:rPr>
              <a:t>2+</a:t>
            </a:r>
            <a:r>
              <a:rPr lang="en-US" altLang="ru-RU" sz="3200" dirty="0">
                <a:cs typeface="Times New Roman" panose="02020603050405020304" pitchFamily="18" charset="0"/>
              </a:rPr>
              <a:t> + CO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2</a:t>
            </a:r>
            <a:r>
              <a:rPr lang="en-US" altLang="ru-RU" sz="3200" dirty="0">
                <a:cs typeface="Times New Roman" panose="02020603050405020304" pitchFamily="18" charset="0"/>
              </a:rPr>
              <a:t>↑ + H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2</a:t>
            </a:r>
            <a:r>
              <a:rPr lang="en-US" altLang="ru-RU" sz="3200" dirty="0">
                <a:cs typeface="Times New Roman" panose="02020603050405020304" pitchFamily="18" charset="0"/>
              </a:rPr>
              <a:t>O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210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691" y="2052918"/>
            <a:ext cx="3487782" cy="418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http://sungorod.ru/wp-content/uploads/2014/11/pozhar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49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547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II</a:t>
            </a:r>
            <a:r>
              <a:rPr lang="ru-RU" sz="3200" dirty="0" smtClean="0"/>
              <a:t>.</a:t>
            </a:r>
            <a:r>
              <a:rPr lang="en-US" sz="3200" dirty="0" smtClean="0"/>
              <a:t> </a:t>
            </a:r>
            <a:r>
              <a:rPr lang="ru-RU" sz="3200" dirty="0" smtClean="0"/>
              <a:t>Особые</a:t>
            </a:r>
          </a:p>
          <a:p>
            <a:pPr marL="0" indent="0">
              <a:buNone/>
            </a:pPr>
            <a:r>
              <a:rPr lang="ru-RU" sz="3200" dirty="0" smtClean="0"/>
              <a:t>1) Сильный окислитель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5402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Взаимодействие </a:t>
            </a:r>
            <a:r>
              <a:rPr lang="en-US" sz="3600" dirty="0" smtClean="0"/>
              <a:t>HNO</a:t>
            </a:r>
            <a:r>
              <a:rPr lang="en-US" sz="3600" baseline="-25000" dirty="0" smtClean="0"/>
              <a:t>3 </a:t>
            </a:r>
            <a:r>
              <a:rPr lang="ru-RU" sz="3600" dirty="0" smtClean="0"/>
              <a:t>со скипидаром</a:t>
            </a:r>
            <a:endParaRPr lang="ru-RU" sz="3600" dirty="0"/>
          </a:p>
        </p:txBody>
      </p:sp>
      <p:pic>
        <p:nvPicPr>
          <p:cNvPr id="4" name="video1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36103" y="1289447"/>
            <a:ext cx="7424738" cy="5568553"/>
          </a:xfrm>
        </p:spPr>
      </p:pic>
    </p:spTree>
    <p:extLst>
      <p:ext uri="{BB962C8B-B14F-4D97-AF65-F5344CB8AC3E}">
        <p14:creationId xmlns:p14="http://schemas.microsoft.com/office/powerpoint/2010/main" val="146597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 smtClean="0"/>
              <a:t>2) Разлагается на свету</a:t>
            </a:r>
          </a:p>
          <a:p>
            <a:pPr marL="0" indent="0">
              <a:buNone/>
            </a:pPr>
            <a:r>
              <a:rPr lang="en-US" altLang="ru-RU" sz="3200" dirty="0" smtClean="0"/>
              <a:t>HNO</a:t>
            </a:r>
            <a:r>
              <a:rPr lang="en-US" altLang="ru-RU" sz="3200" baseline="-25000" dirty="0" smtClean="0"/>
              <a:t>3  </a:t>
            </a:r>
            <a:r>
              <a:rPr lang="en-US" altLang="ru-RU" sz="3200" dirty="0" smtClean="0"/>
              <a:t>→   </a:t>
            </a:r>
            <a:endParaRPr lang="ru-RU" altLang="ru-RU" sz="3200" dirty="0" smtClean="0"/>
          </a:p>
          <a:p>
            <a:pPr marL="0" indent="0">
              <a:buNone/>
            </a:pPr>
            <a:r>
              <a:rPr lang="ru-RU" sz="2800" dirty="0" smtClean="0"/>
              <a:t>окислитель           </a:t>
            </a:r>
            <a:r>
              <a:rPr lang="en-US" altLang="ru-RU" sz="2800" dirty="0" smtClean="0"/>
              <a:t>N</a:t>
            </a:r>
            <a:r>
              <a:rPr lang="en-US" altLang="ru-RU" sz="2800" baseline="30000" dirty="0" smtClean="0"/>
              <a:t>+5 </a:t>
            </a:r>
            <a:r>
              <a:rPr lang="en-US" altLang="ru-RU" sz="2800" dirty="0"/>
              <a:t>+1e → N</a:t>
            </a:r>
            <a:r>
              <a:rPr lang="en-US" altLang="ru-RU" sz="2800" baseline="30000" dirty="0"/>
              <a:t>+4</a:t>
            </a:r>
            <a:r>
              <a:rPr lang="ru-RU" sz="2800" dirty="0" smtClean="0"/>
              <a:t>    4</a:t>
            </a:r>
          </a:p>
          <a:p>
            <a:pPr marL="0" indent="0">
              <a:buNone/>
            </a:pPr>
            <a:r>
              <a:rPr lang="ru-RU" sz="2800" dirty="0" smtClean="0"/>
              <a:t>восстановитель   </a:t>
            </a:r>
            <a:r>
              <a:rPr lang="en-US" altLang="ru-RU" sz="2800" dirty="0" smtClean="0"/>
              <a:t>2O</a:t>
            </a:r>
            <a:r>
              <a:rPr lang="en-US" altLang="ru-RU" sz="2800" baseline="30000" dirty="0" smtClean="0"/>
              <a:t>-2</a:t>
            </a:r>
            <a:r>
              <a:rPr lang="en-US" altLang="ru-RU" sz="2800" dirty="0" smtClean="0"/>
              <a:t> </a:t>
            </a:r>
            <a:r>
              <a:rPr lang="en-US" altLang="ru-RU" sz="2800" dirty="0"/>
              <a:t>-4e → O</a:t>
            </a:r>
            <a:r>
              <a:rPr lang="en-US" altLang="ru-RU" sz="2800" baseline="-25000" dirty="0"/>
              <a:t>2</a:t>
            </a:r>
            <a:r>
              <a:rPr lang="en-US" altLang="ru-RU" sz="2800" baseline="30000" dirty="0"/>
              <a:t>0</a:t>
            </a:r>
            <a:r>
              <a:rPr lang="en-US" altLang="ru-RU" sz="2800" dirty="0"/>
              <a:t> </a:t>
            </a:r>
            <a:r>
              <a:rPr lang="ru-RU" altLang="ru-RU" sz="2800" dirty="0" smtClean="0"/>
              <a:t>  1</a:t>
            </a:r>
            <a:endParaRPr lang="ru-RU" sz="2800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846389" y="2673350"/>
            <a:ext cx="41229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ru-RU" sz="3200" dirty="0">
                <a:latin typeface="+mj-lt"/>
              </a:rPr>
              <a:t>4</a:t>
            </a:r>
            <a:endParaRPr lang="ru-RU" altLang="ru-RU" sz="3200" dirty="0">
              <a:latin typeface="+mj-lt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869950" y="2667000"/>
            <a:ext cx="41229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ru-RU" sz="3200" dirty="0">
                <a:latin typeface="+mj-lt"/>
              </a:rPr>
              <a:t>4</a:t>
            </a:r>
            <a:endParaRPr lang="ru-RU" altLang="ru-RU" sz="3200" dirty="0">
              <a:latin typeface="+mj-lt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299075" y="2667000"/>
            <a:ext cx="41229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en-US" altLang="ru-RU" sz="3200" dirty="0">
                <a:latin typeface="+mj-lt"/>
              </a:rPr>
              <a:t>2</a:t>
            </a:r>
            <a:endParaRPr lang="ru-RU" altLang="ru-RU" sz="3200" dirty="0">
              <a:latin typeface="+mj-lt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6913563" y="3401060"/>
            <a:ext cx="0" cy="928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052535" y="2667000"/>
            <a:ext cx="3987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ru-RU" sz="3200" dirty="0"/>
              <a:t>NO</a:t>
            </a:r>
            <a:r>
              <a:rPr lang="en-US" altLang="ru-RU" sz="3200" baseline="-25000" dirty="0"/>
              <a:t>2</a:t>
            </a:r>
            <a:r>
              <a:rPr lang="en-US" altLang="ru-RU" sz="3200" dirty="0"/>
              <a:t> + O</a:t>
            </a:r>
            <a:r>
              <a:rPr lang="en-US" altLang="ru-RU" sz="3200" baseline="-25000" dirty="0"/>
              <a:t>2</a:t>
            </a:r>
            <a:r>
              <a:rPr lang="en-US" altLang="ru-RU" sz="3200" dirty="0"/>
              <a:t> +   H</a:t>
            </a:r>
            <a:r>
              <a:rPr lang="en-US" altLang="ru-RU" sz="3200" baseline="-25000" dirty="0"/>
              <a:t>2</a:t>
            </a:r>
            <a:r>
              <a:rPr lang="en-US" altLang="ru-RU" sz="3200" dirty="0"/>
              <a:t>O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397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200" dirty="0"/>
              <a:t>3</a:t>
            </a:r>
            <a:r>
              <a:rPr lang="ru-RU" sz="3200" dirty="0" smtClean="0"/>
              <a:t>) Взаимодействует с </a:t>
            </a:r>
            <a:r>
              <a:rPr lang="ru-RU" sz="3200" dirty="0" err="1" smtClean="0"/>
              <a:t>Ме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/>
              <a:t>д</a:t>
            </a:r>
            <a:r>
              <a:rPr lang="ru-RU" sz="3200" dirty="0" smtClean="0"/>
              <a:t>о и после водорода</a:t>
            </a:r>
          </a:p>
          <a:p>
            <a:pPr marL="0" indent="0">
              <a:buNone/>
            </a:pPr>
            <a:endParaRPr lang="ru-RU" sz="3200" dirty="0" smtClean="0"/>
          </a:p>
          <a:p>
            <a:pPr marL="0" indent="0">
              <a:buNone/>
            </a:pPr>
            <a:r>
              <a:rPr lang="ru-RU" altLang="ru-RU" sz="2800" dirty="0">
                <a:cs typeface="Times New Roman" panose="02020603050405020304" pitchFamily="18" charset="0"/>
              </a:rPr>
              <a:t>о</a:t>
            </a:r>
            <a:r>
              <a:rPr lang="ru-RU" altLang="ru-RU" sz="2800" dirty="0" smtClean="0">
                <a:cs typeface="Times New Roman" panose="02020603050405020304" pitchFamily="18" charset="0"/>
              </a:rPr>
              <a:t>кислитель           </a:t>
            </a:r>
            <a:r>
              <a:rPr lang="en-US" altLang="ru-RU" sz="2800" dirty="0" smtClean="0">
                <a:cs typeface="Times New Roman" panose="02020603050405020304" pitchFamily="18" charset="0"/>
              </a:rPr>
              <a:t>N</a:t>
            </a:r>
            <a:r>
              <a:rPr lang="en-US" altLang="ru-RU" sz="2800" baseline="30000" dirty="0" smtClean="0">
                <a:cs typeface="Times New Roman" panose="02020603050405020304" pitchFamily="18" charset="0"/>
              </a:rPr>
              <a:t>+5</a:t>
            </a:r>
            <a:r>
              <a:rPr lang="en-US" altLang="ru-RU" sz="2800" dirty="0" smtClean="0">
                <a:cs typeface="Times New Roman" panose="02020603050405020304" pitchFamily="18" charset="0"/>
              </a:rPr>
              <a:t>+1e → N</a:t>
            </a:r>
            <a:r>
              <a:rPr lang="en-US" altLang="ru-RU" sz="2800" baseline="30000" dirty="0" smtClean="0">
                <a:cs typeface="Times New Roman" panose="02020603050405020304" pitchFamily="18" charset="0"/>
              </a:rPr>
              <a:t>+4  </a:t>
            </a:r>
            <a:r>
              <a:rPr lang="ru-RU" altLang="ru-RU" sz="2800" baseline="30000" dirty="0" smtClean="0">
                <a:cs typeface="Times New Roman" panose="02020603050405020304" pitchFamily="18" charset="0"/>
              </a:rPr>
              <a:t> </a:t>
            </a:r>
            <a:r>
              <a:rPr lang="en-US" altLang="ru-RU" sz="2800" baseline="30000" dirty="0" smtClean="0">
                <a:cs typeface="Times New Roman" panose="02020603050405020304" pitchFamily="18" charset="0"/>
              </a:rPr>
              <a:t>     </a:t>
            </a:r>
            <a:r>
              <a:rPr lang="ru-RU" altLang="ru-RU" sz="2800" dirty="0" smtClean="0">
                <a:cs typeface="Times New Roman" panose="02020603050405020304" pitchFamily="18" charset="0"/>
              </a:rPr>
              <a:t>2</a:t>
            </a:r>
          </a:p>
          <a:p>
            <a:pPr marL="0" indent="0">
              <a:buNone/>
            </a:pPr>
            <a:r>
              <a:rPr lang="ru-RU" altLang="ru-RU" sz="2800" dirty="0">
                <a:cs typeface="Times New Roman" panose="02020603050405020304" pitchFamily="18" charset="0"/>
              </a:rPr>
              <a:t>в</a:t>
            </a:r>
            <a:r>
              <a:rPr lang="ru-RU" altLang="ru-RU" sz="2800" dirty="0" smtClean="0">
                <a:cs typeface="Times New Roman" panose="02020603050405020304" pitchFamily="18" charset="0"/>
              </a:rPr>
              <a:t>осстановитель   </a:t>
            </a:r>
            <a:r>
              <a:rPr lang="en-US" altLang="ru-RU" sz="2800" dirty="0" smtClean="0">
                <a:cs typeface="Times New Roman" panose="02020603050405020304" pitchFamily="18" charset="0"/>
              </a:rPr>
              <a:t>Cu</a:t>
            </a:r>
            <a:r>
              <a:rPr lang="en-US" altLang="ru-RU" sz="2800" baseline="30000" dirty="0" smtClean="0">
                <a:cs typeface="Times New Roman" panose="02020603050405020304" pitchFamily="18" charset="0"/>
              </a:rPr>
              <a:t>0 </a:t>
            </a:r>
            <a:r>
              <a:rPr lang="en-US" altLang="ru-RU" sz="2800" dirty="0" smtClean="0">
                <a:cs typeface="Times New Roman" panose="02020603050405020304" pitchFamily="18" charset="0"/>
              </a:rPr>
              <a:t>-2e</a:t>
            </a:r>
            <a:r>
              <a:rPr lang="en-US" altLang="ru-RU" sz="2800" baseline="30000" dirty="0" smtClean="0">
                <a:cs typeface="Times New Roman" panose="02020603050405020304" pitchFamily="18" charset="0"/>
              </a:rPr>
              <a:t> </a:t>
            </a:r>
            <a:r>
              <a:rPr lang="en-US" altLang="ru-RU" sz="2800" dirty="0" smtClean="0">
                <a:cs typeface="Times New Roman" panose="02020603050405020304" pitchFamily="18" charset="0"/>
              </a:rPr>
              <a:t>→ Cu</a:t>
            </a:r>
            <a:r>
              <a:rPr lang="en-US" altLang="ru-RU" sz="2800" baseline="30000" dirty="0" smtClean="0">
                <a:cs typeface="Times New Roman" panose="02020603050405020304" pitchFamily="18" charset="0"/>
              </a:rPr>
              <a:t>+2</a:t>
            </a:r>
            <a:r>
              <a:rPr lang="ru-RU" altLang="ru-RU" sz="2800" baseline="30000" dirty="0" smtClean="0">
                <a:cs typeface="Times New Roman" panose="02020603050405020304" pitchFamily="18" charset="0"/>
              </a:rPr>
              <a:t>    </a:t>
            </a:r>
            <a:r>
              <a:rPr lang="ru-RU" altLang="ru-RU" sz="2800" dirty="0" smtClean="0">
                <a:cs typeface="Times New Roman" panose="02020603050405020304" pitchFamily="18" charset="0"/>
              </a:rPr>
              <a:t>1</a:t>
            </a:r>
            <a:endParaRPr lang="ru-RU" sz="2800" dirty="0"/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103312" y="3271838"/>
            <a:ext cx="5543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altLang="ru-RU" sz="3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3200" dirty="0" smtClean="0"/>
              <a:t>С</a:t>
            </a:r>
            <a:r>
              <a:rPr lang="en-US" altLang="ru-RU" sz="3200" dirty="0"/>
              <a:t>u +   HNO</a:t>
            </a:r>
            <a:r>
              <a:rPr lang="en-US" altLang="ru-RU" sz="3200" baseline="-25000" dirty="0"/>
              <a:t>3</a:t>
            </a:r>
            <a:r>
              <a:rPr lang="en-US" altLang="ru-RU" sz="3200" dirty="0"/>
              <a:t> →</a:t>
            </a:r>
            <a:endParaRPr lang="ru-RU" altLang="ru-RU" sz="3200" dirty="0"/>
          </a:p>
        </p:txBody>
      </p: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2230132" y="3322638"/>
            <a:ext cx="6024563" cy="590550"/>
            <a:chOff x="1135" y="1253"/>
            <a:chExt cx="3795" cy="372"/>
          </a:xfrm>
        </p:grpSpPr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3746" y="1257"/>
              <a:ext cx="623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3200" dirty="0">
                  <a:latin typeface="Century Gothic" panose="020B0502020202020204" pitchFamily="34" charset="0"/>
                </a:rPr>
                <a:t>2</a:t>
              </a:r>
              <a:endParaRPr lang="ru-RU" altLang="ru-RU" sz="3200" dirty="0">
                <a:latin typeface="Century Gothic" panose="020B0502020202020204" pitchFamily="34" charset="0"/>
              </a:endParaRPr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1135" y="1253"/>
              <a:ext cx="31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3200" dirty="0">
                  <a:latin typeface="Century Gothic" panose="020B0502020202020204" pitchFamily="34" charset="0"/>
                </a:rPr>
                <a:t>4</a:t>
              </a:r>
              <a:endParaRPr lang="ru-RU" altLang="ru-RU" sz="3200" dirty="0">
                <a:latin typeface="Century Gothic" panose="020B0502020202020204" pitchFamily="34" charset="0"/>
              </a:endParaRPr>
            </a:p>
          </p:txBody>
        </p:sp>
        <p:sp>
          <p:nvSpPr>
            <p:cNvPr id="8" name="Text Box 12"/>
            <p:cNvSpPr txBox="1">
              <a:spLocks noChangeArrowheads="1"/>
            </p:cNvSpPr>
            <p:nvPr/>
          </p:nvSpPr>
          <p:spPr bwMode="auto">
            <a:xfrm>
              <a:off x="4665" y="1253"/>
              <a:ext cx="26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ru-RU" sz="3200" dirty="0">
                  <a:latin typeface="Century Gothic" panose="020B0502020202020204" pitchFamily="34" charset="0"/>
                </a:rPr>
                <a:t>2</a:t>
              </a:r>
              <a:endParaRPr lang="ru-RU" altLang="ru-RU" sz="3200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4198916" y="3316288"/>
            <a:ext cx="48958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ru-RU" sz="3200" dirty="0">
                <a:cs typeface="Times New Roman" panose="02020603050405020304" pitchFamily="18" charset="0"/>
              </a:rPr>
              <a:t>Cu(NO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ru-RU" sz="3200" dirty="0">
                <a:cs typeface="Times New Roman" panose="02020603050405020304" pitchFamily="18" charset="0"/>
              </a:rPr>
              <a:t>)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2</a:t>
            </a:r>
            <a:r>
              <a:rPr lang="en-US" altLang="ru-RU" sz="3200" dirty="0">
                <a:cs typeface="Times New Roman" panose="02020603050405020304" pitchFamily="18" charset="0"/>
              </a:rPr>
              <a:t> + </a:t>
            </a:r>
            <a:r>
              <a:rPr lang="en-US" altLang="ru-RU" sz="3200" dirty="0" smtClean="0">
                <a:cs typeface="Times New Roman" panose="02020603050405020304" pitchFamily="18" charset="0"/>
              </a:rPr>
              <a:t> NO</a:t>
            </a:r>
            <a:r>
              <a:rPr lang="en-US" altLang="ru-RU" sz="3200" baseline="-25000" dirty="0" smtClean="0">
                <a:cs typeface="Times New Roman" panose="02020603050405020304" pitchFamily="18" charset="0"/>
              </a:rPr>
              <a:t>2 </a:t>
            </a:r>
            <a:r>
              <a:rPr lang="en-US" altLang="ru-RU" sz="3200" dirty="0">
                <a:cs typeface="Times New Roman" panose="02020603050405020304" pitchFamily="18" charset="0"/>
              </a:rPr>
              <a:t>+   H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2</a:t>
            </a:r>
            <a:r>
              <a:rPr lang="en-US" altLang="ru-RU" sz="3200" dirty="0"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6964363" y="3975100"/>
            <a:ext cx="0" cy="928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7650" name="Picture 2" descr="http://compendium.su/chemistry/9klas/9klas.files/image0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007" y="4100733"/>
            <a:ext cx="2381250" cy="177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6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3200" dirty="0" smtClean="0"/>
              <a:t> </a:t>
            </a:r>
            <a:r>
              <a:rPr lang="en-US" altLang="ru-RU" sz="3200" dirty="0"/>
              <a:t>Au, Pt </a:t>
            </a:r>
            <a:r>
              <a:rPr lang="ru-RU" altLang="ru-RU" sz="3200" dirty="0"/>
              <a:t>с</a:t>
            </a:r>
            <a:r>
              <a:rPr lang="en-US" altLang="ru-RU" sz="3200" dirty="0"/>
              <a:t> HNO</a:t>
            </a:r>
            <a:r>
              <a:rPr lang="en-US" altLang="ru-RU" sz="3200" baseline="-25000" dirty="0"/>
              <a:t>3</a:t>
            </a:r>
            <a:r>
              <a:rPr lang="en-US" altLang="ru-RU" sz="3200" dirty="0"/>
              <a:t> </a:t>
            </a:r>
            <a:r>
              <a:rPr lang="ru-RU" altLang="ru-RU" sz="3200" dirty="0"/>
              <a:t>не взаимодействуют</a:t>
            </a:r>
            <a:endParaRPr lang="en-US" altLang="ru-RU" sz="3200" dirty="0"/>
          </a:p>
          <a:p>
            <a:pPr>
              <a:buFont typeface="Wingdings" panose="05000000000000000000" pitchFamily="2" charset="2"/>
              <a:buNone/>
            </a:pPr>
            <a:r>
              <a:rPr lang="en-US" altLang="ru-RU" sz="3200" dirty="0" smtClean="0"/>
              <a:t> </a:t>
            </a:r>
            <a:r>
              <a:rPr lang="en-US" altLang="ru-RU" sz="3200" dirty="0"/>
              <a:t>Fe, Al, Cr </a:t>
            </a:r>
            <a:r>
              <a:rPr lang="ru-RU" altLang="ru-RU" sz="3200" dirty="0"/>
              <a:t>с</a:t>
            </a:r>
            <a:r>
              <a:rPr lang="en-US" altLang="ru-RU" sz="3200" dirty="0"/>
              <a:t> </a:t>
            </a:r>
            <a:r>
              <a:rPr lang="ru-RU" altLang="ru-RU" sz="3200" dirty="0" smtClean="0"/>
              <a:t>концентрированной </a:t>
            </a:r>
            <a:r>
              <a:rPr lang="en-US" altLang="ru-RU" sz="3200" dirty="0" smtClean="0"/>
              <a:t>HNO</a:t>
            </a:r>
            <a:r>
              <a:rPr lang="en-US" altLang="ru-RU" sz="3200" baseline="-25000" dirty="0" smtClean="0"/>
              <a:t>3</a:t>
            </a:r>
            <a:r>
              <a:rPr lang="en-US" altLang="ru-RU" sz="3200" dirty="0" smtClean="0"/>
              <a:t> </a:t>
            </a:r>
            <a:r>
              <a:rPr lang="ru-RU" altLang="ru-RU" sz="3200" dirty="0" smtClean="0"/>
              <a:t>при комнатной </a:t>
            </a:r>
            <a:r>
              <a:rPr lang="en-US" altLang="ru-RU" sz="3200" dirty="0"/>
              <a:t>t</a:t>
            </a:r>
            <a:r>
              <a:rPr lang="en-US" altLang="ru-RU" sz="3200" baseline="30000" dirty="0">
                <a:cs typeface="Tahoma" panose="020B0604030504040204" pitchFamily="34" charset="0"/>
              </a:rPr>
              <a:t>◦</a:t>
            </a:r>
            <a:r>
              <a:rPr lang="ru-RU" altLang="ru-RU" sz="3200" dirty="0"/>
              <a:t> не взаимодействуют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5362" name="Picture 2" descr="http://zoloto-piter.ru/images/gol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928" y="4095749"/>
            <a:ext cx="2762250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ukrnichrom.com.ua/images/stories/statii/svarochnaja-provoloka/provoloka%20svarochnaja%20SV-08A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778" y="3995914"/>
            <a:ext cx="2621156" cy="235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90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682750" y="260351"/>
            <a:ext cx="7543800" cy="1431925"/>
          </a:xfrm>
        </p:spPr>
        <p:txBody>
          <a:bodyPr/>
          <a:lstStyle/>
          <a:p>
            <a:pPr algn="ctr"/>
            <a:r>
              <a:rPr lang="ru-RU" altLang="ru-RU" dirty="0"/>
              <a:t>Преобладающий продукт восстановления </a:t>
            </a:r>
            <a:r>
              <a:rPr lang="en-US" altLang="ru-RU" dirty="0"/>
              <a:t>HNO</a:t>
            </a:r>
            <a:r>
              <a:rPr lang="en-US" altLang="ru-RU" baseline="-25000" dirty="0"/>
              <a:t>3</a:t>
            </a:r>
            <a:endParaRPr lang="ru-RU" altLang="ru-RU" baseline="-25000" dirty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1778000" y="1989138"/>
            <a:ext cx="7543800" cy="41068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ru-RU" sz="3600" dirty="0"/>
              <a:t>   NH</a:t>
            </a:r>
            <a:r>
              <a:rPr lang="en-US" altLang="ru-RU" sz="3600" baseline="-25000" dirty="0"/>
              <a:t>4</a:t>
            </a:r>
            <a:r>
              <a:rPr lang="en-US" altLang="ru-RU" sz="3600" baseline="30000" dirty="0"/>
              <a:t>+</a:t>
            </a:r>
            <a:r>
              <a:rPr lang="en-US" altLang="ru-RU" sz="3600" dirty="0"/>
              <a:t>   N</a:t>
            </a:r>
            <a:r>
              <a:rPr lang="en-US" altLang="ru-RU" sz="3600" baseline="-25000" dirty="0"/>
              <a:t>2</a:t>
            </a:r>
            <a:r>
              <a:rPr lang="en-US" altLang="ru-RU" sz="3600" dirty="0"/>
              <a:t>   N</a:t>
            </a:r>
            <a:r>
              <a:rPr lang="en-US" altLang="ru-RU" sz="3600" baseline="-25000" dirty="0"/>
              <a:t>2</a:t>
            </a:r>
            <a:r>
              <a:rPr lang="en-US" altLang="ru-RU" sz="3600" dirty="0"/>
              <a:t>O   NO   NO</a:t>
            </a:r>
            <a:r>
              <a:rPr lang="en-US" altLang="ru-RU" sz="3600" baseline="-25000" dirty="0"/>
              <a:t>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ru-RU" altLang="ru-RU" sz="3600" dirty="0"/>
              <a:t>Концентрация кислоты</a:t>
            </a:r>
          </a:p>
          <a:p>
            <a:pPr algn="ctr">
              <a:buFont typeface="Wingdings" panose="05000000000000000000" pitchFamily="2" charset="2"/>
              <a:buNone/>
            </a:pPr>
            <a:endParaRPr lang="ru-RU" altLang="ru-RU" sz="3600" dirty="0"/>
          </a:p>
          <a:p>
            <a:pPr algn="ctr">
              <a:buFont typeface="Wingdings" panose="05000000000000000000" pitchFamily="2" charset="2"/>
              <a:buNone/>
            </a:pPr>
            <a:r>
              <a:rPr lang="ru-RU" altLang="ru-RU" sz="3600" dirty="0"/>
              <a:t>Активность </a:t>
            </a:r>
            <a:r>
              <a:rPr lang="ru-RU" altLang="ru-RU" sz="3600" dirty="0" err="1"/>
              <a:t>Ме</a:t>
            </a:r>
            <a:endParaRPr lang="ru-RU" altLang="ru-RU" sz="3600" dirty="0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049589" y="1700214"/>
            <a:ext cx="6492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000" dirty="0">
                <a:latin typeface="+mj-lt"/>
              </a:rPr>
              <a:t>-3</a:t>
            </a:r>
            <a:endParaRPr lang="ru-RU" altLang="ru-RU" sz="2000" dirty="0">
              <a:latin typeface="+mj-lt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4562476" y="1700214"/>
            <a:ext cx="7921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000" dirty="0">
                <a:latin typeface="+mj-lt"/>
              </a:rPr>
              <a:t>0</a:t>
            </a:r>
            <a:endParaRPr lang="ru-RU" altLang="ru-RU" sz="2000" dirty="0">
              <a:latin typeface="+mj-lt"/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5283201" y="1700214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000" dirty="0">
                <a:latin typeface="+mj-lt"/>
              </a:rPr>
              <a:t>+1</a:t>
            </a:r>
            <a:endParaRPr lang="ru-RU" altLang="ru-RU" sz="2000" dirty="0">
              <a:latin typeface="+mj-lt"/>
            </a:endParaRP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6507163" y="1700214"/>
            <a:ext cx="14398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000" dirty="0">
                <a:latin typeface="+mj-lt"/>
              </a:rPr>
              <a:t>+2</a:t>
            </a:r>
            <a:endParaRPr lang="ru-RU" altLang="ru-RU" sz="2000" dirty="0">
              <a:latin typeface="+mj-lt"/>
            </a:endParaRP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7586664" y="1700214"/>
            <a:ext cx="13684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000" dirty="0">
                <a:latin typeface="+mj-lt"/>
              </a:rPr>
              <a:t>+4</a:t>
            </a:r>
            <a:endParaRPr lang="ru-RU" altLang="ru-RU" sz="2000" dirty="0">
              <a:latin typeface="+mj-lt"/>
            </a:endParaRPr>
          </a:p>
        </p:txBody>
      </p:sp>
      <p:sp>
        <p:nvSpPr>
          <p:cNvPr id="33801" name="Line 10"/>
          <p:cNvSpPr>
            <a:spLocks noChangeShapeType="1"/>
          </p:cNvSpPr>
          <p:nvPr/>
        </p:nvSpPr>
        <p:spPr bwMode="auto">
          <a:xfrm>
            <a:off x="2979738" y="3573463"/>
            <a:ext cx="54721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2" name="Line 12"/>
          <p:cNvSpPr>
            <a:spLocks noChangeShapeType="1"/>
          </p:cNvSpPr>
          <p:nvPr/>
        </p:nvSpPr>
        <p:spPr bwMode="auto">
          <a:xfrm flipH="1">
            <a:off x="2979738" y="4797425"/>
            <a:ext cx="54721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02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Взаимодействие </a:t>
            </a:r>
            <a:r>
              <a:rPr lang="en-US" sz="3600" dirty="0" smtClean="0"/>
              <a:t>HNO</a:t>
            </a:r>
            <a:r>
              <a:rPr lang="en-US" sz="3600" baseline="-25000" dirty="0" smtClean="0"/>
              <a:t>3</a:t>
            </a:r>
            <a:r>
              <a:rPr lang="en-US" sz="3600" dirty="0" smtClean="0"/>
              <a:t> </a:t>
            </a:r>
            <a:r>
              <a:rPr lang="ru-RU" sz="3600" dirty="0" smtClean="0"/>
              <a:t>с углем</a:t>
            </a:r>
            <a:endParaRPr lang="ru-RU" sz="3600" dirty="0"/>
          </a:p>
        </p:txBody>
      </p:sp>
      <p:pic>
        <p:nvPicPr>
          <p:cNvPr id="4" name="video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89271" y="1219200"/>
            <a:ext cx="7518401" cy="5638800"/>
          </a:xfrm>
        </p:spPr>
      </p:pic>
    </p:spTree>
    <p:extLst>
      <p:ext uri="{BB962C8B-B14F-4D97-AF65-F5344CB8AC3E}">
        <p14:creationId xmlns:p14="http://schemas.microsoft.com/office/powerpoint/2010/main" val="305832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4) Взаимодействует с </a:t>
            </a:r>
            <a:r>
              <a:rPr lang="ru-RU" sz="3200" dirty="0" err="1" smtClean="0"/>
              <a:t>НеМе</a:t>
            </a:r>
            <a:endParaRPr lang="ru-RU" sz="3200" dirty="0" smtClean="0"/>
          </a:p>
          <a:p>
            <a:pPr marL="0" indent="0">
              <a:buNone/>
            </a:pPr>
            <a:r>
              <a:rPr lang="ru-RU" altLang="ru-RU" sz="3200" dirty="0"/>
              <a:t>С + </a:t>
            </a:r>
            <a:r>
              <a:rPr lang="en-US" altLang="ru-RU" sz="3200" dirty="0"/>
              <a:t> </a:t>
            </a:r>
            <a:r>
              <a:rPr lang="ru-RU" altLang="ru-RU" sz="3200" dirty="0"/>
              <a:t> </a:t>
            </a:r>
            <a:r>
              <a:rPr lang="en-US" altLang="ru-RU" sz="3200" dirty="0"/>
              <a:t>HNO</a:t>
            </a:r>
            <a:r>
              <a:rPr lang="en-US" altLang="ru-RU" sz="3200" baseline="-25000" dirty="0"/>
              <a:t>3</a:t>
            </a:r>
            <a:r>
              <a:rPr lang="en-US" altLang="ru-RU" sz="3200" dirty="0"/>
              <a:t> </a:t>
            </a:r>
            <a:r>
              <a:rPr lang="en-US" altLang="ru-RU" sz="3200" dirty="0">
                <a:cs typeface="Times New Roman" panose="02020603050405020304" pitchFamily="18" charset="0"/>
              </a:rPr>
              <a:t>→ </a:t>
            </a:r>
            <a:endParaRPr lang="ru-RU" altLang="ru-RU" sz="3200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/>
              <a:t>окислитель           </a:t>
            </a:r>
            <a:r>
              <a:rPr lang="en-US" altLang="ru-RU" sz="2800" dirty="0" smtClean="0">
                <a:cs typeface="Times New Roman" panose="02020603050405020304" pitchFamily="18" charset="0"/>
              </a:rPr>
              <a:t>N</a:t>
            </a:r>
            <a:r>
              <a:rPr lang="en-US" altLang="ru-RU" sz="2800" baseline="30000" dirty="0" smtClean="0">
                <a:cs typeface="Times New Roman" panose="02020603050405020304" pitchFamily="18" charset="0"/>
              </a:rPr>
              <a:t>+5</a:t>
            </a:r>
            <a:r>
              <a:rPr lang="en-US" altLang="ru-RU" sz="2800" dirty="0" smtClean="0">
                <a:cs typeface="Times New Roman" panose="02020603050405020304" pitchFamily="18" charset="0"/>
              </a:rPr>
              <a:t>+1e </a:t>
            </a:r>
            <a:r>
              <a:rPr lang="en-US" altLang="ru-RU" sz="2800" dirty="0">
                <a:cs typeface="Times New Roman" panose="02020603050405020304" pitchFamily="18" charset="0"/>
              </a:rPr>
              <a:t>→ N</a:t>
            </a:r>
            <a:r>
              <a:rPr lang="en-US" altLang="ru-RU" sz="2800" baseline="30000" dirty="0">
                <a:cs typeface="Times New Roman" panose="02020603050405020304" pitchFamily="18" charset="0"/>
              </a:rPr>
              <a:t>+4 </a:t>
            </a:r>
            <a:r>
              <a:rPr lang="ru-RU" altLang="ru-RU" sz="2800" baseline="30000" dirty="0" smtClean="0">
                <a:cs typeface="Times New Roman" panose="02020603050405020304" pitchFamily="18" charset="0"/>
              </a:rPr>
              <a:t>   </a:t>
            </a:r>
            <a:r>
              <a:rPr lang="ru-RU" altLang="ru-RU" sz="2800" dirty="0" smtClean="0">
                <a:cs typeface="Times New Roman" panose="02020603050405020304" pitchFamily="18" charset="0"/>
              </a:rPr>
              <a:t>4</a:t>
            </a:r>
          </a:p>
          <a:p>
            <a:pPr marL="0" indent="0">
              <a:buNone/>
            </a:pPr>
            <a:r>
              <a:rPr lang="ru-RU" sz="2800" dirty="0" smtClean="0">
                <a:cs typeface="Times New Roman" panose="02020603050405020304" pitchFamily="18" charset="0"/>
              </a:rPr>
              <a:t>восстановитель   </a:t>
            </a:r>
            <a:r>
              <a:rPr lang="en-US" altLang="ru-RU" sz="2800" dirty="0" smtClean="0">
                <a:cs typeface="Times New Roman" panose="02020603050405020304" pitchFamily="18" charset="0"/>
              </a:rPr>
              <a:t>C</a:t>
            </a:r>
            <a:r>
              <a:rPr lang="en-US" altLang="ru-RU" sz="2800" baseline="30000" dirty="0" smtClean="0">
                <a:cs typeface="Times New Roman" panose="02020603050405020304" pitchFamily="18" charset="0"/>
              </a:rPr>
              <a:t>0 </a:t>
            </a:r>
            <a:r>
              <a:rPr lang="en-US" altLang="ru-RU" sz="2800" dirty="0">
                <a:cs typeface="Times New Roman" panose="02020603050405020304" pitchFamily="18" charset="0"/>
              </a:rPr>
              <a:t>-4e</a:t>
            </a:r>
            <a:r>
              <a:rPr lang="en-US" altLang="ru-RU" sz="2800" baseline="30000" dirty="0">
                <a:cs typeface="Times New Roman" panose="02020603050405020304" pitchFamily="18" charset="0"/>
              </a:rPr>
              <a:t> </a:t>
            </a:r>
            <a:r>
              <a:rPr lang="en-US" altLang="ru-RU" sz="2800" dirty="0">
                <a:cs typeface="Times New Roman" panose="02020603050405020304" pitchFamily="18" charset="0"/>
              </a:rPr>
              <a:t>→ C</a:t>
            </a:r>
            <a:r>
              <a:rPr lang="en-US" altLang="ru-RU" sz="2800" baseline="30000" dirty="0">
                <a:cs typeface="Times New Roman" panose="02020603050405020304" pitchFamily="18" charset="0"/>
              </a:rPr>
              <a:t>+4 </a:t>
            </a:r>
            <a:r>
              <a:rPr lang="ru-RU" altLang="ru-RU" sz="2800" baseline="30000" dirty="0" smtClean="0">
                <a:cs typeface="Times New Roman" panose="02020603050405020304" pitchFamily="18" charset="0"/>
              </a:rPr>
              <a:t>      </a:t>
            </a:r>
            <a:r>
              <a:rPr lang="ru-RU" altLang="ru-RU" sz="2800" dirty="0" smtClean="0">
                <a:cs typeface="Times New Roman" panose="02020603050405020304" pitchFamily="18" charset="0"/>
              </a:rPr>
              <a:t>1</a:t>
            </a:r>
            <a:endParaRPr lang="ru-RU" sz="2800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550" y="3710601"/>
            <a:ext cx="3275013" cy="2398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755776" y="2668588"/>
            <a:ext cx="7921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3200" dirty="0">
                <a:latin typeface="+mj-lt"/>
              </a:rPr>
              <a:t> 4</a:t>
            </a:r>
            <a:endParaRPr lang="ru-RU" altLang="ru-RU" sz="3200" dirty="0">
              <a:latin typeface="+mj-lt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529388" y="2674938"/>
            <a:ext cx="7921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3200" dirty="0">
                <a:latin typeface="+mj-lt"/>
              </a:rPr>
              <a:t>2</a:t>
            </a:r>
            <a:endParaRPr lang="ru-RU" altLang="ru-RU" sz="3200" dirty="0">
              <a:latin typeface="+mj-lt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110163" y="2674938"/>
            <a:ext cx="7921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3200" dirty="0">
                <a:latin typeface="+mj-lt"/>
              </a:rPr>
              <a:t>4</a:t>
            </a:r>
            <a:endParaRPr lang="ru-RU" altLang="ru-RU" sz="3200" dirty="0">
              <a:latin typeface="+mj-lt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6659563" y="3386713"/>
            <a:ext cx="0" cy="928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851275" y="2668587"/>
            <a:ext cx="4051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ru-RU" sz="3200" dirty="0">
                <a:cs typeface="Times New Roman" panose="02020603050405020304" pitchFamily="18" charset="0"/>
              </a:rPr>
              <a:t>CO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2</a:t>
            </a:r>
            <a:r>
              <a:rPr lang="en-US" altLang="ru-RU" sz="3200" dirty="0">
                <a:cs typeface="Times New Roman" panose="02020603050405020304" pitchFamily="18" charset="0"/>
              </a:rPr>
              <a:t> + </a:t>
            </a:r>
            <a:r>
              <a:rPr lang="ru-RU" altLang="ru-RU" sz="3200" dirty="0">
                <a:cs typeface="Times New Roman" panose="02020603050405020304" pitchFamily="18" charset="0"/>
              </a:rPr>
              <a:t> </a:t>
            </a:r>
            <a:r>
              <a:rPr lang="en-US" altLang="ru-RU" sz="3200" dirty="0">
                <a:cs typeface="Times New Roman" panose="02020603050405020304" pitchFamily="18" charset="0"/>
              </a:rPr>
              <a:t> NO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2</a:t>
            </a:r>
            <a:r>
              <a:rPr lang="en-US" altLang="ru-RU" sz="3200" dirty="0">
                <a:cs typeface="Times New Roman" panose="02020603050405020304" pitchFamily="18" charset="0"/>
              </a:rPr>
              <a:t> +  H</a:t>
            </a:r>
            <a:r>
              <a:rPr lang="en-US" altLang="ru-RU" sz="3200" baseline="-25000" dirty="0">
                <a:cs typeface="Times New Roman" panose="02020603050405020304" pitchFamily="18" charset="0"/>
              </a:rPr>
              <a:t>2</a:t>
            </a:r>
            <a:r>
              <a:rPr lang="en-US" altLang="ru-RU" sz="3200" dirty="0">
                <a:cs typeface="Times New Roman" panose="02020603050405020304" pitchFamily="18" charset="0"/>
              </a:rPr>
              <a:t>O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8375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Заряд ядра атома азота </a:t>
            </a:r>
            <a:r>
              <a:rPr lang="ru-RU" dirty="0" smtClean="0"/>
              <a:t>равен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1) +8</a:t>
            </a:r>
          </a:p>
          <a:p>
            <a:pPr marL="0" indent="0">
              <a:buNone/>
            </a:pPr>
            <a:r>
              <a:rPr lang="ru-RU" sz="3200" dirty="0" smtClean="0"/>
              <a:t>2) +7</a:t>
            </a: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3) +14</a:t>
            </a:r>
          </a:p>
          <a:p>
            <a:pPr marL="0" indent="0">
              <a:buNone/>
            </a:pPr>
            <a:r>
              <a:rPr lang="en-US" sz="3200" dirty="0" smtClean="0"/>
              <a:t>4) +28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1519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 азотной кислоты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61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Азотные удобрения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www.glav-dacha.ru/wp-content/uploads/2015/01/Azotnoe-udobrenie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1" y="2025020"/>
            <a:ext cx="4383089" cy="426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2022520"/>
            <a:ext cx="4563453" cy="426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560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Взрывчатые вещества</a:t>
            </a:r>
            <a:endParaRPr lang="ru-RU" dirty="0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066" y="2052638"/>
            <a:ext cx="6293643" cy="419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442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Красители</a:t>
            </a: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979" y="2052638"/>
            <a:ext cx="6065818" cy="419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809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химических лабораториях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ru-RU" altLang="ru-RU" sz="3200" dirty="0"/>
              <a:t>В органическом синтезе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ru-RU" altLang="ru-RU" sz="3200" dirty="0"/>
              <a:t>Для получения кислот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ru-RU" sz="3200" dirty="0" smtClean="0"/>
              <a:t>H</a:t>
            </a:r>
            <a:r>
              <a:rPr lang="en-US" altLang="ru-RU" sz="3200" baseline="-25000" dirty="0" smtClean="0"/>
              <a:t>2</a:t>
            </a:r>
            <a:r>
              <a:rPr lang="en-US" altLang="ru-RU" sz="3200" dirty="0" smtClean="0"/>
              <a:t>SO</a:t>
            </a:r>
            <a:r>
              <a:rPr lang="en-US" altLang="ru-RU" sz="3200" baseline="-25000" dirty="0" smtClean="0"/>
              <a:t>4</a:t>
            </a:r>
            <a:r>
              <a:rPr lang="en-US" altLang="ru-RU" sz="3200" dirty="0" smtClean="0"/>
              <a:t>,  </a:t>
            </a:r>
            <a:r>
              <a:rPr lang="en-US" altLang="ru-RU" sz="3200" dirty="0"/>
              <a:t>H</a:t>
            </a:r>
            <a:r>
              <a:rPr lang="en-US" altLang="ru-RU" sz="3200" baseline="-25000" dirty="0"/>
              <a:t>3</a:t>
            </a:r>
            <a:r>
              <a:rPr lang="en-US" altLang="ru-RU" sz="3200" dirty="0"/>
              <a:t>PO</a:t>
            </a:r>
            <a:r>
              <a:rPr lang="en-US" altLang="ru-RU" sz="3200" baseline="-25000" dirty="0"/>
              <a:t>4</a:t>
            </a:r>
            <a:endParaRPr lang="ru-RU" altLang="ru-RU" sz="3200" baseline="-250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468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Окислитель ракетного топлива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http://www.detalimira.com/photos/2012/15/515/p472x302_ewWvfXcL11yAfTONGXn1IYYqRimyg1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932" y="2175724"/>
            <a:ext cx="6173300" cy="3949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369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Травление металлов, гравирование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hammering.su/images/stories/travlenie-metalla/travlenie-metalla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3" y="2052918"/>
            <a:ext cx="4497388" cy="419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s017.radikal.ru/i427/1209/51/af9083820ab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1" y="2052918"/>
            <a:ext cx="4449152" cy="419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37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Лекарства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atn.ua/sites/default/files/1551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265" y="2052917"/>
            <a:ext cx="7458633" cy="419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69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Пластмассы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image.jimcdn.com/app/cms/image/transf/dimension=654x10000:format=jpg/path/s968490672aa0ec69/image/ia5dfaf877a1f9a9c/version/1446137875/%D0%BF%D0%BB%D0%B0%D1%81%D1%82%D0%BC%D0%B0%D1%81%D1%81%D1%8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907" y="2052918"/>
            <a:ext cx="6229350" cy="419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57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Волокна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freefabric.ru/images/tkan_17_12696267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039" y="2052917"/>
            <a:ext cx="8363085" cy="419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120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Какую электронную конфигурацию имеет атом азота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6" indent="-342906" defTabSz="457207">
              <a:buNone/>
              <a:defRPr/>
            </a:pPr>
            <a:r>
              <a:rPr lang="ru-RU" altLang="ru-RU" sz="3200" dirty="0" smtClean="0"/>
              <a:t>1</a:t>
            </a:r>
            <a:r>
              <a:rPr lang="ru-RU" altLang="ru-RU" sz="3200" dirty="0"/>
              <a:t>) 1</a:t>
            </a:r>
            <a:r>
              <a:rPr lang="en-US" altLang="ru-RU" sz="3200" dirty="0" smtClean="0"/>
              <a:t>s</a:t>
            </a:r>
            <a:r>
              <a:rPr lang="en-US" altLang="ru-RU" sz="3200" baseline="30000" dirty="0" smtClean="0"/>
              <a:t>2</a:t>
            </a:r>
            <a:r>
              <a:rPr lang="en-US" altLang="ru-RU" sz="3200" dirty="0" smtClean="0"/>
              <a:t>2s</a:t>
            </a:r>
            <a:r>
              <a:rPr lang="en-US" altLang="ru-RU" sz="3200" baseline="30000" dirty="0" smtClean="0"/>
              <a:t>2</a:t>
            </a:r>
          </a:p>
          <a:p>
            <a:pPr marL="342906" indent="-342906" defTabSz="457207">
              <a:buNone/>
              <a:defRPr/>
            </a:pPr>
            <a:r>
              <a:rPr lang="en-US" altLang="ru-RU" sz="3200" dirty="0" smtClean="0"/>
              <a:t>2) 1s</a:t>
            </a:r>
            <a:r>
              <a:rPr lang="en-US" altLang="ru-RU" sz="3200" baseline="30000" dirty="0" smtClean="0"/>
              <a:t>2</a:t>
            </a:r>
            <a:r>
              <a:rPr lang="en-US" altLang="ru-RU" sz="3200" dirty="0" smtClean="0"/>
              <a:t>2s</a:t>
            </a:r>
            <a:r>
              <a:rPr lang="en-US" altLang="ru-RU" sz="3200" baseline="30000" dirty="0" smtClean="0"/>
              <a:t>2</a:t>
            </a:r>
            <a:r>
              <a:rPr lang="en-US" altLang="ru-RU" sz="3200" dirty="0" smtClean="0"/>
              <a:t>2p</a:t>
            </a:r>
            <a:r>
              <a:rPr lang="en-US" altLang="ru-RU" sz="3200" baseline="30000" dirty="0" smtClean="0"/>
              <a:t>5</a:t>
            </a:r>
          </a:p>
          <a:p>
            <a:pPr marL="342906" indent="-342906" defTabSz="457207">
              <a:buNone/>
              <a:defRPr/>
            </a:pPr>
            <a:r>
              <a:rPr lang="en-US" altLang="ru-RU" sz="3200" dirty="0" smtClean="0"/>
              <a:t>3</a:t>
            </a:r>
            <a:r>
              <a:rPr lang="en-US" altLang="ru-RU" sz="3200" dirty="0"/>
              <a:t>) 1s</a:t>
            </a:r>
            <a:r>
              <a:rPr lang="en-US" altLang="ru-RU" sz="3200" baseline="30000" dirty="0"/>
              <a:t>2</a:t>
            </a:r>
            <a:r>
              <a:rPr lang="en-US" altLang="ru-RU" sz="3200" dirty="0"/>
              <a:t>2s</a:t>
            </a:r>
            <a:r>
              <a:rPr lang="en-US" altLang="ru-RU" sz="3200" baseline="30000" dirty="0"/>
              <a:t>2</a:t>
            </a:r>
            <a:r>
              <a:rPr lang="en-US" altLang="ru-RU" sz="3200" dirty="0"/>
              <a:t>2p</a:t>
            </a:r>
            <a:r>
              <a:rPr lang="en-US" altLang="ru-RU" sz="3200" baseline="30000" dirty="0"/>
              <a:t>3</a:t>
            </a:r>
          </a:p>
          <a:p>
            <a:pPr marL="342906" indent="-342906" defTabSz="457207">
              <a:buNone/>
              <a:defRPr/>
            </a:pPr>
            <a:r>
              <a:rPr lang="en-US" altLang="ru-RU" sz="3200" dirty="0" smtClean="0"/>
              <a:t>4</a:t>
            </a:r>
            <a:r>
              <a:rPr lang="en-US" altLang="ru-RU" sz="3200" dirty="0"/>
              <a:t>) 1s</a:t>
            </a:r>
            <a:r>
              <a:rPr lang="en-US" altLang="ru-RU" sz="3200" baseline="30000" dirty="0"/>
              <a:t>2</a:t>
            </a:r>
            <a:r>
              <a:rPr lang="en-US" altLang="ru-RU" sz="3200" dirty="0"/>
              <a:t>2s</a:t>
            </a:r>
            <a:r>
              <a:rPr lang="en-US" altLang="ru-RU" sz="3200" baseline="30000" dirty="0"/>
              <a:t>2</a:t>
            </a:r>
            <a:r>
              <a:rPr lang="en-US" altLang="ru-RU" sz="3200" dirty="0"/>
              <a:t>2p</a:t>
            </a:r>
            <a:r>
              <a:rPr lang="en-US" altLang="ru-RU" sz="3200" baseline="30000" dirty="0"/>
              <a:t>7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6023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Своя игра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Химические свойства        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sldjump"/>
              </a:rPr>
              <a:t>3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4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5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6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r>
              <a:rPr lang="ru-RU" sz="3200" dirty="0" smtClean="0"/>
              <a:t>Азотная кислота в быту      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action="ppaction://hlinksldjump"/>
              </a:rPr>
              <a:t>3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 action="ppaction://hlinksldjump"/>
              </a:rPr>
              <a:t>4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action="ppaction://hlinksldjump"/>
              </a:rPr>
              <a:t>5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 action="ppaction://hlinksldjump"/>
              </a:rPr>
              <a:t>6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>
            <a:hlinkClick r:id="rId10" action="ppaction://hlinksldjump"/>
          </p:cNvPr>
          <p:cNvSpPr/>
          <p:nvPr/>
        </p:nvSpPr>
        <p:spPr>
          <a:xfrm>
            <a:off x="3639832" y="6248399"/>
            <a:ext cx="3873500" cy="419100"/>
          </a:xfrm>
          <a:prstGeom prst="rect">
            <a:avLst/>
          </a:prstGeom>
          <a:solidFill>
            <a:srgbClr val="B01513"/>
          </a:solidFill>
          <a:ln w="25400"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91152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 (3 балла)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Какой продукт образуется при взаимодействии серебра с концентрированной азотной кислотой?</a:t>
            </a:r>
            <a:endParaRPr lang="ru-RU" sz="32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3639832" y="6248399"/>
            <a:ext cx="3873500" cy="419100"/>
          </a:xfrm>
          <a:prstGeom prst="rect">
            <a:avLst/>
          </a:prstGeom>
          <a:solidFill>
            <a:srgbClr val="B01513"/>
          </a:solidFill>
          <a:ln w="25400"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</a:rPr>
              <a:t>СТАРТ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62232" y="3858271"/>
            <a:ext cx="2451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</a:t>
            </a:r>
            <a:r>
              <a:rPr lang="en-US" sz="32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2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www.fphoto.com/site/asset/slideshow/Fphoto-64180807C-6R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767" y="3574517"/>
            <a:ext cx="1647825" cy="247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67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 (4 балла)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Какой оксид азота выделится при взаимодействии платины с концентрированной азотной кислотой?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103312" y="3952240"/>
            <a:ext cx="96240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Платина с концентрированной азотной кислотой не взаимодействует</a:t>
            </a:r>
            <a:endParaRPr lang="ru-RU" sz="32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3639832" y="6248399"/>
            <a:ext cx="3873500" cy="419100"/>
          </a:xfrm>
          <a:prstGeom prst="rect">
            <a:avLst/>
          </a:prstGeom>
          <a:solidFill>
            <a:srgbClr val="B01513"/>
          </a:solidFill>
          <a:ln w="25400"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</a:rPr>
              <a:t>СТАРТ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6" name="Picture 2" descr="http://compendium.su/chemistry/9klas/9klas.files/image0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507" y="4676418"/>
            <a:ext cx="2381250" cy="177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множение 6"/>
          <p:cNvSpPr/>
          <p:nvPr/>
        </p:nvSpPr>
        <p:spPr>
          <a:xfrm>
            <a:off x="7778367" y="4335635"/>
            <a:ext cx="2610245" cy="2453216"/>
          </a:xfrm>
          <a:prstGeom prst="mathMultiply">
            <a:avLst/>
          </a:prstGeom>
          <a:solidFill>
            <a:schemeClr val="accent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24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 (5 баллов)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Какие металлы при взаимодействии с азотной кислотой вытесняют водород?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103312" y="3952240"/>
            <a:ext cx="9624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 один из металлов</a:t>
            </a:r>
            <a:endParaRPr lang="ru-RU" sz="32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3639832" y="6248399"/>
            <a:ext cx="3873500" cy="419100"/>
          </a:xfrm>
          <a:prstGeom prst="rect">
            <a:avLst/>
          </a:prstGeom>
          <a:solidFill>
            <a:srgbClr val="B01513"/>
          </a:solidFill>
          <a:ln w="25400"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</a:rPr>
              <a:t>СТАРТ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5755" y="3306870"/>
            <a:ext cx="2726918" cy="2637511"/>
          </a:xfrm>
          <a:prstGeom prst="rect">
            <a:avLst/>
          </a:prstGeom>
        </p:spPr>
      </p:pic>
      <p:sp>
        <p:nvSpPr>
          <p:cNvPr id="7" name="Умножение 6"/>
          <p:cNvSpPr/>
          <p:nvPr/>
        </p:nvSpPr>
        <p:spPr>
          <a:xfrm>
            <a:off x="6810240" y="3143393"/>
            <a:ext cx="3057948" cy="2964463"/>
          </a:xfrm>
          <a:prstGeom prst="mathMultiply">
            <a:avLst/>
          </a:prstGeom>
          <a:solidFill>
            <a:schemeClr val="accent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60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Химические свойства (6 баллов)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Какие вещества могут растворить золото?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103312" y="3952240"/>
            <a:ext cx="9624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«Царская водка»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KCN</a:t>
            </a:r>
            <a:endParaRPr lang="ru-RU" sz="32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3639832" y="6248399"/>
            <a:ext cx="3873500" cy="419100"/>
          </a:xfrm>
          <a:prstGeom prst="rect">
            <a:avLst/>
          </a:prstGeom>
          <a:solidFill>
            <a:srgbClr val="B01513"/>
          </a:solidFill>
          <a:ln w="25400"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</a:rPr>
              <a:t>СТАРТ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7817" y="3131506"/>
            <a:ext cx="2376423" cy="2486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86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Азотная кислота в быту (3 балла)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Как нужно разбавлять азотную кислоту в воде?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103312" y="3952240"/>
            <a:ext cx="97551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Сначала в сосуд влить воду, а потом маленькими порциями при перемешивании - кислоту</a:t>
            </a:r>
            <a:endParaRPr lang="ru-RU" sz="32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3639832" y="6248399"/>
            <a:ext cx="3873500" cy="419100"/>
          </a:xfrm>
          <a:prstGeom prst="rect">
            <a:avLst/>
          </a:prstGeom>
          <a:solidFill>
            <a:srgbClr val="B01513"/>
          </a:solidFill>
          <a:ln w="25400"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</a:rPr>
              <a:t>СТАРТ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7265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Азотная кислота в быту (4 балла)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Чем нейтрализовать азотную кислоту, попавшую на руку?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103312" y="3952240"/>
            <a:ext cx="96240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Вначале смыть водой, а потом нейтрализовать раствором соды</a:t>
            </a:r>
            <a:endParaRPr lang="ru-RU" sz="32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3639832" y="6248399"/>
            <a:ext cx="3873500" cy="419100"/>
          </a:xfrm>
          <a:prstGeom prst="rect">
            <a:avLst/>
          </a:prstGeom>
          <a:solidFill>
            <a:srgbClr val="B01513"/>
          </a:solidFill>
          <a:ln w="25400"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</a:rPr>
              <a:t>СТАРТ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3074" name="Picture 2" descr="http://www.otheresteem.org/blog/wp-content/uploads/2012/07/bigstock-water-stream-on-woman-hand-264295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111" y="2931090"/>
            <a:ext cx="2566740" cy="270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07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Азотная кислота в быту (5 баллов)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Почему случаются пожары, если пролить азотную кислоту?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103312" y="3952240"/>
            <a:ext cx="9320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Сильный окислитель, бурно взаимодействует с некоторыми органическими веществами</a:t>
            </a:r>
            <a:endParaRPr lang="ru-RU" sz="32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3639832" y="6248399"/>
            <a:ext cx="3873500" cy="419100"/>
          </a:xfrm>
          <a:prstGeom prst="rect">
            <a:avLst/>
          </a:prstGeom>
          <a:solidFill>
            <a:srgbClr val="B01513"/>
          </a:solidFill>
          <a:ln w="25400"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</a:rPr>
              <a:t>СТАРТ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050" y="3201626"/>
            <a:ext cx="2493073" cy="275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78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Азотная кислота в быту (6 баллов)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Из чего сделаны вагоны, перевозящие азотную кислоту по железной дороге?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103312" y="3952240"/>
            <a:ext cx="9624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алюминия, хрома, железа</a:t>
            </a:r>
            <a:endParaRPr lang="ru-RU" sz="3200" b="1" baseline="-2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3639832" y="6248399"/>
            <a:ext cx="3873500" cy="419100"/>
          </a:xfrm>
          <a:prstGeom prst="rect">
            <a:avLst/>
          </a:prstGeom>
          <a:solidFill>
            <a:srgbClr val="B01513"/>
          </a:solidFill>
          <a:ln w="25400"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</a:rPr>
              <a:t>СТАРТ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9329" y="3564632"/>
            <a:ext cx="3328043" cy="220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16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Состав. Строение.</a:t>
            </a:r>
          </a:p>
          <a:p>
            <a:r>
              <a:rPr lang="ru-RU" sz="3200" dirty="0" smtClean="0"/>
              <a:t>Классификация.</a:t>
            </a:r>
          </a:p>
          <a:p>
            <a:r>
              <a:rPr lang="ru-RU" sz="3200" dirty="0" smtClean="0"/>
              <a:t>Физические свойства.</a:t>
            </a:r>
          </a:p>
          <a:p>
            <a:r>
              <a:rPr lang="ru-RU" sz="3200" dirty="0" smtClean="0"/>
              <a:t>Химические свойства.</a:t>
            </a:r>
          </a:p>
          <a:p>
            <a:pPr marL="0" indent="0">
              <a:buNone/>
            </a:pPr>
            <a:r>
              <a:rPr lang="ru-RU" sz="3200" dirty="0"/>
              <a:t>а</a:t>
            </a:r>
            <a:r>
              <a:rPr lang="ru-RU" sz="3200" dirty="0" smtClean="0"/>
              <a:t>) общие,</a:t>
            </a:r>
          </a:p>
          <a:p>
            <a:pPr marL="0" indent="0">
              <a:buNone/>
            </a:pPr>
            <a:r>
              <a:rPr lang="ru-RU" sz="3200" dirty="0"/>
              <a:t>б</a:t>
            </a:r>
            <a:r>
              <a:rPr lang="ru-RU" sz="3200" dirty="0" smtClean="0"/>
              <a:t>) особые.</a:t>
            </a:r>
          </a:p>
          <a:p>
            <a:r>
              <a:rPr lang="ru-RU" sz="3200" dirty="0" smtClean="0"/>
              <a:t>Применение.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6269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Ковалентную полярную связь имеет соединение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3200" dirty="0" smtClean="0"/>
              <a:t>1</a:t>
            </a:r>
            <a:r>
              <a:rPr lang="ru-RU" altLang="ru-RU" sz="3200" dirty="0"/>
              <a:t>) </a:t>
            </a:r>
            <a:r>
              <a:rPr lang="en-US" altLang="ru-RU" sz="3200" dirty="0"/>
              <a:t>N</a:t>
            </a:r>
            <a:r>
              <a:rPr lang="en-US" altLang="ru-RU" sz="3200" baseline="-25000" dirty="0"/>
              <a:t>2</a:t>
            </a:r>
            <a:r>
              <a:rPr lang="ru-RU" altLang="ru-RU" sz="3200" dirty="0"/>
              <a:t> </a:t>
            </a:r>
            <a:endParaRPr lang="en-US" altLang="ru-RU" sz="3200" dirty="0"/>
          </a:p>
          <a:p>
            <a:pPr>
              <a:buFont typeface="Wingdings" panose="05000000000000000000" pitchFamily="2" charset="2"/>
              <a:buNone/>
            </a:pPr>
            <a:r>
              <a:rPr lang="en-US" altLang="ru-RU" sz="3200" dirty="0" smtClean="0"/>
              <a:t>2</a:t>
            </a:r>
            <a:r>
              <a:rPr lang="en-US" altLang="ru-RU" sz="3200" dirty="0"/>
              <a:t>) </a:t>
            </a:r>
            <a:r>
              <a:rPr lang="ru-RU" altLang="ru-RU" sz="3200" dirty="0"/>
              <a:t>К</a:t>
            </a:r>
            <a:r>
              <a:rPr lang="ru-RU" altLang="ru-RU" sz="3200" baseline="-25000" dirty="0"/>
              <a:t>3</a:t>
            </a:r>
            <a:r>
              <a:rPr lang="en-US" altLang="ru-RU" sz="3200" dirty="0"/>
              <a:t>N 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ru-RU" sz="3200" dirty="0" smtClean="0"/>
              <a:t>3</a:t>
            </a:r>
            <a:r>
              <a:rPr lang="en-US" altLang="ru-RU" sz="3200" dirty="0"/>
              <a:t>) Ca</a:t>
            </a:r>
            <a:r>
              <a:rPr lang="en-US" altLang="ru-RU" sz="3200" baseline="-25000" dirty="0"/>
              <a:t>3</a:t>
            </a:r>
            <a:r>
              <a:rPr lang="en-US" altLang="ru-RU" sz="3200" dirty="0"/>
              <a:t>N</a:t>
            </a:r>
            <a:r>
              <a:rPr lang="en-US" altLang="ru-RU" sz="3200" baseline="-25000" dirty="0"/>
              <a:t>2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ru-RU" sz="3200" dirty="0" smtClean="0"/>
              <a:t>4</a:t>
            </a:r>
            <a:r>
              <a:rPr lang="en-US" altLang="ru-RU" sz="3200" dirty="0"/>
              <a:t>) NO</a:t>
            </a:r>
            <a:endParaRPr lang="ru-RU" sz="3200" dirty="0"/>
          </a:p>
        </p:txBody>
      </p:sp>
      <p:pic>
        <p:nvPicPr>
          <p:cNvPr id="26626" name="Picture 2" descr="https://upload.wikimedia.org/wikipedia/commons/thumb/7/73/Nitric-oxide-3D-vdW.png/120px-Nitric-oxide-3D-vd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943" y="2258753"/>
            <a:ext cx="2649278" cy="209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90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П. 21, упр. 1, 2</a:t>
            </a:r>
            <a:endParaRPr lang="ru-RU" sz="3200" dirty="0"/>
          </a:p>
        </p:txBody>
      </p:sp>
      <p:pic>
        <p:nvPicPr>
          <p:cNvPr id="4" name="Picture 4" descr="j02991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639" y="3860800"/>
            <a:ext cx="1100137" cy="180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888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Низшая степень окисления азота равна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3200" dirty="0" smtClean="0"/>
              <a:t>1</a:t>
            </a:r>
            <a:r>
              <a:rPr lang="ru-RU" altLang="ru-RU" sz="3200" dirty="0"/>
              <a:t>) -1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3200" dirty="0" smtClean="0"/>
              <a:t>2</a:t>
            </a:r>
            <a:r>
              <a:rPr lang="ru-RU" altLang="ru-RU" sz="3200" dirty="0"/>
              <a:t>) -2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3200" dirty="0" smtClean="0"/>
              <a:t>3</a:t>
            </a:r>
            <a:r>
              <a:rPr lang="ru-RU" altLang="ru-RU" sz="3200" dirty="0"/>
              <a:t>) -3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3200" dirty="0" smtClean="0"/>
              <a:t>4</a:t>
            </a:r>
            <a:r>
              <a:rPr lang="ru-RU" altLang="ru-RU" sz="3200" dirty="0"/>
              <a:t>) -4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6710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Высшая степень окисления азота равна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3200" dirty="0" smtClean="0"/>
              <a:t>1</a:t>
            </a:r>
            <a:r>
              <a:rPr lang="ru-RU" altLang="ru-RU" sz="3200" dirty="0"/>
              <a:t>) +5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3200" dirty="0" smtClean="0"/>
              <a:t>2</a:t>
            </a:r>
            <a:r>
              <a:rPr lang="ru-RU" altLang="ru-RU" sz="3200" dirty="0"/>
              <a:t>) +4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3200" dirty="0" smtClean="0"/>
              <a:t>3</a:t>
            </a:r>
            <a:r>
              <a:rPr lang="ru-RU" altLang="ru-RU" sz="3200" dirty="0"/>
              <a:t>) +3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3200" dirty="0" smtClean="0"/>
              <a:t>4</a:t>
            </a:r>
            <a:r>
              <a:rPr lang="ru-RU" altLang="ru-RU" sz="3200" dirty="0"/>
              <a:t>) +2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9540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Только восстановительные свойства проявляет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ru-RU" sz="3200" dirty="0" smtClean="0"/>
              <a:t>1</a:t>
            </a:r>
            <a:r>
              <a:rPr lang="en-US" altLang="ru-RU" sz="3200" dirty="0"/>
              <a:t>) N</a:t>
            </a:r>
            <a:r>
              <a:rPr lang="en-US" altLang="ru-RU" sz="3200" baseline="-25000" dirty="0"/>
              <a:t>2</a:t>
            </a:r>
            <a:endParaRPr lang="ru-RU" altLang="ru-RU" sz="3200" baseline="-25000" dirty="0"/>
          </a:p>
          <a:p>
            <a:pPr>
              <a:buFont typeface="Wingdings" panose="05000000000000000000" pitchFamily="2" charset="2"/>
              <a:buNone/>
            </a:pPr>
            <a:r>
              <a:rPr lang="ru-RU" altLang="ru-RU" sz="3200" dirty="0" smtClean="0"/>
              <a:t>2</a:t>
            </a:r>
            <a:r>
              <a:rPr lang="ru-RU" altLang="ru-RU" sz="3200" dirty="0"/>
              <a:t>) </a:t>
            </a:r>
            <a:r>
              <a:rPr lang="en-US" altLang="ru-RU" sz="3200" dirty="0"/>
              <a:t>NH</a:t>
            </a:r>
            <a:r>
              <a:rPr lang="en-US" altLang="ru-RU" sz="3200" baseline="-25000" dirty="0"/>
              <a:t>3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ru-RU" sz="3200" dirty="0" smtClean="0"/>
              <a:t>3</a:t>
            </a:r>
            <a:r>
              <a:rPr lang="en-US" altLang="ru-RU" sz="3200" dirty="0"/>
              <a:t>) HNO</a:t>
            </a:r>
            <a:r>
              <a:rPr lang="en-US" altLang="ru-RU" sz="3200" baseline="-25000" dirty="0"/>
              <a:t>3</a:t>
            </a:r>
            <a:r>
              <a:rPr lang="ru-RU" altLang="ru-RU" sz="3200" dirty="0"/>
              <a:t> </a:t>
            </a:r>
            <a:endParaRPr lang="en-US" altLang="ru-RU" sz="3200" dirty="0"/>
          </a:p>
          <a:p>
            <a:pPr>
              <a:buFont typeface="Wingdings" panose="05000000000000000000" pitchFamily="2" charset="2"/>
              <a:buNone/>
            </a:pPr>
            <a:r>
              <a:rPr lang="en-US" altLang="ru-RU" sz="3200" dirty="0" smtClean="0"/>
              <a:t>4</a:t>
            </a:r>
            <a:r>
              <a:rPr lang="en-US" altLang="ru-RU" sz="3200" dirty="0"/>
              <a:t>) NO</a:t>
            </a:r>
            <a:endParaRPr lang="ru-RU" sz="3200" dirty="0"/>
          </a:p>
        </p:txBody>
      </p:sp>
      <p:pic>
        <p:nvPicPr>
          <p:cNvPr id="25604" name="Picture 4" descr="https://upload.wikimedia.org/wikipedia/commons/thumb/d/dc/Ammonia-3D-vdW.png/200px-Ammonia-3D-vd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384" y="2052918"/>
            <a:ext cx="2924175" cy="2456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67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Несолеобразующими оксидами являются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3200" dirty="0" smtClean="0"/>
              <a:t>1</a:t>
            </a:r>
            <a:r>
              <a:rPr lang="ru-RU" altLang="ru-RU" sz="3200" dirty="0"/>
              <a:t>) </a:t>
            </a:r>
            <a:r>
              <a:rPr lang="en-US" altLang="ru-RU" sz="3200" dirty="0"/>
              <a:t>N</a:t>
            </a:r>
            <a:r>
              <a:rPr lang="en-US" altLang="ru-RU" sz="3200" baseline="-25000" dirty="0"/>
              <a:t>2</a:t>
            </a:r>
            <a:r>
              <a:rPr lang="en-US" altLang="ru-RU" sz="3200" dirty="0"/>
              <a:t>O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ru-RU" sz="3200" dirty="0" smtClean="0"/>
              <a:t>2</a:t>
            </a:r>
            <a:r>
              <a:rPr lang="en-US" altLang="ru-RU" sz="3200" dirty="0"/>
              <a:t>) NO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ru-RU" sz="3200" dirty="0" smtClean="0"/>
              <a:t>3</a:t>
            </a:r>
            <a:r>
              <a:rPr lang="en-US" altLang="ru-RU" sz="3200" dirty="0"/>
              <a:t>) N</a:t>
            </a:r>
            <a:r>
              <a:rPr lang="en-US" altLang="ru-RU" sz="3200" baseline="-25000" dirty="0"/>
              <a:t>2</a:t>
            </a:r>
            <a:r>
              <a:rPr lang="en-US" altLang="ru-RU" sz="3200" dirty="0"/>
              <a:t>O</a:t>
            </a:r>
            <a:r>
              <a:rPr lang="en-US" altLang="ru-RU" sz="3200" baseline="-25000" dirty="0"/>
              <a:t>3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ru-RU" sz="3200" dirty="0" smtClean="0"/>
              <a:t>4</a:t>
            </a:r>
            <a:r>
              <a:rPr lang="en-US" altLang="ru-RU" sz="3200" dirty="0"/>
              <a:t>) NO</a:t>
            </a:r>
            <a:r>
              <a:rPr lang="en-US" altLang="ru-RU" sz="3200" baseline="-25000" dirty="0"/>
              <a:t>2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ru-RU" sz="3200" dirty="0" smtClean="0"/>
              <a:t>5</a:t>
            </a:r>
            <a:r>
              <a:rPr lang="en-US" altLang="ru-RU" sz="3200" dirty="0"/>
              <a:t>) N</a:t>
            </a:r>
            <a:r>
              <a:rPr lang="en-US" altLang="ru-RU" sz="3200" baseline="-25000" dirty="0"/>
              <a:t>2</a:t>
            </a:r>
            <a:r>
              <a:rPr lang="en-US" altLang="ru-RU" sz="3200" dirty="0"/>
              <a:t>O</a:t>
            </a:r>
            <a:r>
              <a:rPr lang="en-US" altLang="ru-RU" sz="3200" baseline="-25000" dirty="0"/>
              <a:t>5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8292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482</TotalTime>
  <Words>857</Words>
  <Application>Microsoft Office PowerPoint</Application>
  <PresentationFormat>Широкоэкранный</PresentationFormat>
  <Paragraphs>196</Paragraphs>
  <Slides>50</Slides>
  <Notes>0</Notes>
  <HiddenSlides>0</HiddenSlides>
  <MMClips>2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8" baseType="lpstr">
      <vt:lpstr>Arial</vt:lpstr>
      <vt:lpstr>Century Gothic</vt:lpstr>
      <vt:lpstr>Tahoma</vt:lpstr>
      <vt:lpstr>Times New Roman</vt:lpstr>
      <vt:lpstr>Wingdings</vt:lpstr>
      <vt:lpstr>Wingdings 3</vt:lpstr>
      <vt:lpstr>Ион</vt:lpstr>
      <vt:lpstr>Clip</vt:lpstr>
      <vt:lpstr>Азотная кислота Урок-исследование по химии в 9 классе</vt:lpstr>
      <vt:lpstr>Что мы знаем?</vt:lpstr>
      <vt:lpstr>Заряд ядра атома азота равен</vt:lpstr>
      <vt:lpstr>Какую электронную конфигурацию имеет атом азота</vt:lpstr>
      <vt:lpstr>Ковалентную полярную связь имеет соединение</vt:lpstr>
      <vt:lpstr>Низшая степень окисления азота равна</vt:lpstr>
      <vt:lpstr>Высшая степень окисления азота равна</vt:lpstr>
      <vt:lpstr>Только восстановительные свойства проявляет</vt:lpstr>
      <vt:lpstr>Несолеобразующими оксидами являются</vt:lpstr>
      <vt:lpstr>Установите соответствие между оксидами азота и кислотами, которые образуются при взаимодействии этих оксидов с водой</vt:lpstr>
      <vt:lpstr>Азотная кислота</vt:lpstr>
      <vt:lpstr>План</vt:lpstr>
      <vt:lpstr>Состав и строение</vt:lpstr>
      <vt:lpstr>Физические свойства</vt:lpstr>
      <vt:lpstr>Вспомним правила ТБ!</vt:lpstr>
      <vt:lpstr>Химические свойства</vt:lpstr>
      <vt:lpstr>Проведем эксперимент</vt:lpstr>
      <vt:lpstr>Химические свойства</vt:lpstr>
      <vt:lpstr>Химические свойства</vt:lpstr>
      <vt:lpstr>Химические свойства</vt:lpstr>
      <vt:lpstr>Презентация PowerPoint</vt:lpstr>
      <vt:lpstr>Химические свойства</vt:lpstr>
      <vt:lpstr>Взаимодействие HNO3 со скипидаром</vt:lpstr>
      <vt:lpstr>Химические свойства</vt:lpstr>
      <vt:lpstr>Химические свойства</vt:lpstr>
      <vt:lpstr>Химические свойства</vt:lpstr>
      <vt:lpstr>Преобладающий продукт восстановления HNO3</vt:lpstr>
      <vt:lpstr>Взаимодействие HNO3 с углем</vt:lpstr>
      <vt:lpstr>Химические свойства</vt:lpstr>
      <vt:lpstr>Применение азотной кислоты</vt:lpstr>
      <vt:lpstr>Азотные удобрения</vt:lpstr>
      <vt:lpstr>Взрывчатые вещества</vt:lpstr>
      <vt:lpstr>Красители</vt:lpstr>
      <vt:lpstr>В химических лабораториях</vt:lpstr>
      <vt:lpstr>Окислитель ракетного топлива</vt:lpstr>
      <vt:lpstr>Травление металлов, гравирование</vt:lpstr>
      <vt:lpstr>Лекарства</vt:lpstr>
      <vt:lpstr>Пластмассы</vt:lpstr>
      <vt:lpstr>Волокна</vt:lpstr>
      <vt:lpstr>Своя игра</vt:lpstr>
      <vt:lpstr>Химические свойства (3 балла)</vt:lpstr>
      <vt:lpstr>Химические свойства (4 балла)</vt:lpstr>
      <vt:lpstr>Химические свойства (5 баллов)</vt:lpstr>
      <vt:lpstr>Химические свойства (6 баллов)</vt:lpstr>
      <vt:lpstr>Азотная кислота в быту (3 балла)</vt:lpstr>
      <vt:lpstr>Азотная кислота в быту (4 балла)</vt:lpstr>
      <vt:lpstr>Азотная кислота в быту (5 баллов)</vt:lpstr>
      <vt:lpstr>Азотная кислота в быту (6 баллов)</vt:lpstr>
      <vt:lpstr>План</vt:lpstr>
      <vt:lpstr>Домашнее задание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80</cp:revision>
  <dcterms:created xsi:type="dcterms:W3CDTF">2016-02-25T14:54:05Z</dcterms:created>
  <dcterms:modified xsi:type="dcterms:W3CDTF">2016-02-26T20:50:58Z</dcterms:modified>
</cp:coreProperties>
</file>