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9" r:id="rId6"/>
    <p:sldId id="260" r:id="rId7"/>
    <p:sldId id="271" r:id="rId8"/>
    <p:sldId id="272" r:id="rId9"/>
    <p:sldId id="273" r:id="rId10"/>
    <p:sldId id="280" r:id="rId11"/>
    <p:sldId id="281" r:id="rId12"/>
    <p:sldId id="270" r:id="rId13"/>
    <p:sldId id="282" r:id="rId14"/>
    <p:sldId id="283" r:id="rId15"/>
    <p:sldId id="285" r:id="rId16"/>
    <p:sldId id="284" r:id="rId17"/>
    <p:sldId id="286" r:id="rId18"/>
    <p:sldId id="287" r:id="rId19"/>
    <p:sldId id="288" r:id="rId20"/>
    <p:sldId id="290" r:id="rId21"/>
    <p:sldId id="289" r:id="rId22"/>
    <p:sldId id="291" r:id="rId23"/>
    <p:sldId id="292" r:id="rId24"/>
    <p:sldId id="293" r:id="rId25"/>
    <p:sldId id="29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66"/>
    <a:srgbClr val="33CC33"/>
    <a:srgbClr val="CCFF99"/>
    <a:srgbClr val="CCFFFF"/>
    <a:srgbClr val="99FF33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C08F1FF-853E-4A93-B6A8-A7F74CAFCED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64008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3924300"/>
            <a:ext cx="64008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320C4F-6D1F-4DFD-BC2F-AE058C7BF83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BC100CD-1374-429C-A5F0-B1286ADCB3D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d623c9e30bc4654d4c47496c7a564d3.png"/>
          <p:cNvPicPr>
            <a:picLocks noChangeAspect="1"/>
          </p:cNvPicPr>
          <p:nvPr/>
        </p:nvPicPr>
        <p:blipFill>
          <a:blip r:embed="rId16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42273" y="3500438"/>
            <a:ext cx="5001727" cy="3357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3B37A-0E6B-4E44-9333-CE577FF028E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ED31C-76D9-4467-B77C-6755D1B9E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21" Type="http://schemas.openxmlformats.org/officeDocument/2006/relationships/slide" Target="slide21.xml"/><Relationship Id="rId7" Type="http://schemas.openxmlformats.org/officeDocument/2006/relationships/slide" Target="slide10.xml"/><Relationship Id="rId12" Type="http://schemas.openxmlformats.org/officeDocument/2006/relationships/slide" Target="slide14.xml"/><Relationship Id="rId17" Type="http://schemas.openxmlformats.org/officeDocument/2006/relationships/slide" Target="slide17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5" Type="http://schemas.openxmlformats.org/officeDocument/2006/relationships/slide" Target="slide6.xml"/><Relationship Id="rId15" Type="http://schemas.openxmlformats.org/officeDocument/2006/relationships/slide" Target="slide15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8.xml"/><Relationship Id="rId14" Type="http://schemas.openxmlformats.org/officeDocument/2006/relationships/slide" Target="slide16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85728"/>
            <a:ext cx="8751187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4779" y="142852"/>
            <a:ext cx="82014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</a:rPr>
              <a:t>«В ГОСТЯХ У ПРИАМУРЬЯ»</a:t>
            </a:r>
            <a:endParaRPr lang="ru-RU" sz="5400" b="1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853" y="5273887"/>
            <a:ext cx="4343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bg1">
                    <a:lumMod val="95000"/>
                  </a:schemeClr>
                </a:solidFill>
              </a:rPr>
              <a:t>Внеклассное мероприятие  по географии</a:t>
            </a:r>
          </a:p>
          <a:p>
            <a:pPr algn="just"/>
            <a:r>
              <a:rPr lang="ru-RU" sz="1600" b="1" dirty="0" smtClean="0">
                <a:solidFill>
                  <a:schemeClr val="bg1">
                    <a:lumMod val="95000"/>
                  </a:schemeClr>
                </a:solidFill>
              </a:rPr>
              <a:t> для учеников 7 – 8 классов.</a:t>
            </a:r>
          </a:p>
          <a:p>
            <a:pPr algn="just"/>
            <a:r>
              <a:rPr lang="ru-RU" sz="1600" b="1" dirty="0" smtClean="0">
                <a:solidFill>
                  <a:schemeClr val="bg1">
                    <a:lumMod val="95000"/>
                  </a:schemeClr>
                </a:solidFill>
              </a:rPr>
              <a:t>Разработала и провела: Швецова В. А,  учитель географии  МОБУ Новобурейской СОШ № 3,  Амурской области.</a:t>
            </a:r>
            <a:endParaRPr lang="ru-RU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музыкальная заста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8272" y="14285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428860" y="3857628"/>
            <a:ext cx="5761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ЕНОТОВИДНАЯ СОБАКА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214290"/>
            <a:ext cx="4786326" cy="378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8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429132"/>
            <a:ext cx="6786610" cy="2285992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571472" y="4429132"/>
            <a:ext cx="6786578" cy="2205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just">
              <a:lnSpc>
                <a:spcPct val="90000"/>
              </a:lnSpc>
              <a:spcBef>
                <a:spcPct val="20000"/>
              </a:spcBef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Енотовидная собака (уссурийский  енот) – хищник размером с лисицу, но более мощного телосложения. Она всеядна – летом основную пищу составляют лягушки, моллюски, насекомые, а также рыба и мышевидные грызуны; к осени – плоды диких деревьев, зёрна культурных злаков. С наступлением холодов, в конце октября и начале ноября, енотовидные собаки впадают в кратковременный сон.  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чьих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норках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они проводят это промежуток времени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                                              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48263" y="2708275"/>
            <a:ext cx="3527425" cy="2952750"/>
          </a:xfrm>
          <a:prstGeom prst="actionButtonHelp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8596" y="3143248"/>
            <a:ext cx="3960812" cy="2374900"/>
          </a:xfrm>
          <a:prstGeom prst="actionButtonHelp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012" name="Picture 4" descr="img0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21600000">
            <a:off x="214282" y="2571744"/>
            <a:ext cx="4655420" cy="3022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3" name="Picture 5" descr="img0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2500306"/>
            <a:ext cx="3887788" cy="3240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2714612" y="5857892"/>
            <a:ext cx="40671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ЛОТОС КОМАРОВА</a:t>
            </a:r>
          </a:p>
        </p:txBody>
      </p:sp>
      <p:sp>
        <p:nvSpPr>
          <p:cNvPr id="8" name="Лента лицом вверх 7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9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488" y="214290"/>
            <a:ext cx="5929354" cy="1643074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2786050" y="357166"/>
            <a:ext cx="5929354" cy="1784364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  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священный цветок. Его изображения и семена находят в гробницах египетских фараонов, он цвёл в садах китайских императоров и вельмож. Является реликтовым растением, дошедшим к нам через ледниковые эпохи со времён динозавров.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img0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3372" y="428604"/>
            <a:ext cx="4464050" cy="369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92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4508500"/>
            <a:ext cx="8786842" cy="2028825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/>
              <a:t>     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3857620" y="4071942"/>
            <a:ext cx="5113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ГИМАЛАЙСКИЙ МЕДВЕДЬ</a:t>
            </a:r>
          </a:p>
        </p:txBody>
      </p:sp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10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7929586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42844" y="1357298"/>
            <a:ext cx="3571900" cy="2357454"/>
          </a:xfrm>
          <a:prstGeom prst="verticalScroll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643050"/>
            <a:ext cx="3571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Зверь забавный сшит из плюша: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Есть и лапы, есть и уши.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Меду зверю дай немного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устрой ему берлогу!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4429132"/>
            <a:ext cx="6500858" cy="2214554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Гималайский медведь  превосходно лазающий по деревьям хищник, причём делает это всю жизнь, а не только в молодости, как бурый. На деревьях медведь добывает кедровые орехи, укрывается в случае опасности. А что делает медведь на деревьях в течение 5,5 месяцев в году?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28926" y="285728"/>
            <a:ext cx="4378337" cy="3148030"/>
          </a:xfrm>
          <a:prstGeom prst="actionButtonHelp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6868" name="Picture 4" descr="img0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214290"/>
            <a:ext cx="4665676" cy="3500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835150" y="4365625"/>
            <a:ext cx="532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АИСТ</a:t>
            </a:r>
          </a:p>
        </p:txBody>
      </p:sp>
      <p:sp>
        <p:nvSpPr>
          <p:cNvPr id="6" name="Лента лицом вверх 5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11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786190"/>
            <a:ext cx="7643866" cy="285752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 эту птицу сложены легенды и  сказки. Ее считают священной птицей многих народов. С древности они были носителями человеческих желаний и возвестителями воли богов. Называют эту птицу разные народы по – разному. В Псковской и Новгородской областях в старину – калис, что сходно с мужским православным именем Каллист, заимствованным из греческого и обозначающим в переводе «прекраснейший».  Болгарское название «богдан» означает птицу, данную богом. На Украине этих больших птиц, прилетающих ранней весной и приносящих тепло, называли лелеками. О какой птице идёт речь?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3214686"/>
            <a:ext cx="1714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АИСТ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Лента лицом вверх 6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12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3000364" y="357166"/>
            <a:ext cx="3429024" cy="2928958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142852"/>
            <a:ext cx="6000712" cy="3750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714612" y="3857628"/>
            <a:ext cx="600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ДАЛЬНЕВОСТОЧНАЯ  МЯГКОТЕЛАЯ  ЧЕРЕПАХА,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ИЛИ КИТАЙСКИЙ ТРИОНИКС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4929198"/>
            <a:ext cx="7072362" cy="1643074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Мясо этого краснокнижного животного  обитающего в Приамурье у китайцев  идёт на приготовление деликатесов,  а у японцев это животное  считается священным  и содержится в водоёмах возле храмов. Что это за животное 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Стрелка влево 10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78" y="142852"/>
            <a:ext cx="5786478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Лента лицом вверх 5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13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4643446"/>
            <a:ext cx="7000924" cy="1571612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сентября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мурский ёж активно работает. Под корнями деревьев, пнями или кучами хвороста он устраивает большие наземные гнёзда из сухой травы и растительных отбросов. К чему он готовится?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 flipH="1">
            <a:off x="0" y="1500174"/>
            <a:ext cx="3286116" cy="2286016"/>
          </a:xfrm>
          <a:prstGeom prst="wedgeEllipseCallout">
            <a:avLst>
              <a:gd name="adj1" fmla="val -89247"/>
              <a:gd name="adj2" fmla="val 19880"/>
            </a:avLst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1571612"/>
            <a:ext cx="25003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Лесом катится клубок,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него колючий бок,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охотится ночами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жуками и мышами.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4942" y="400050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АМУРСКИЙ ЁЖ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2285984" y="2928934"/>
            <a:ext cx="4357718" cy="2357454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2143116"/>
            <a:ext cx="6492249" cy="4343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Лента лицом вверх 7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14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3174" y="142852"/>
            <a:ext cx="6286544" cy="1571612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очень ценное растение . Из его  ярко – красных или тёмно – бордовых ягод готовят соки, джемы, компоты и варенья. Ягоды и листья используют в медицине.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857884" y="628652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БРУСНИКА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500034" y="1714488"/>
            <a:ext cx="2857520" cy="4286280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15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7620" y="642918"/>
            <a:ext cx="5143536" cy="4572032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Ранней весной 1960 года в небольшом американском городе Сиэтле заканчивал работу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Всемирный лесной конгресс. Представители извечно мирной профессии, съехавшиеся сюда из 96 стран, решили завершить конгресс созданием Парка дружбы народов. В центральной алее каждая делегация должна была посадить национальное дерево своей страны. Наступила очередь советского представителя. Под звуки государственного гимна нашей Родины он направился к месту посадки …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Советская делегация отдала предпочтение  вечно молодому  дереву. Что это за дерево?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736"/>
            <a:ext cx="3589730" cy="4786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5357826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ЛИСТВЕННИЦА ГМЕЛИНА (ДАУРСКАЯ)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16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174" y="214290"/>
            <a:ext cx="6357982" cy="2571768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каком явлении идёт речь: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«Но вот Амур шевельнул плечами, хрустнул суставами…. И тот час гулом и ветром наполнились окрестности. Куда же понёс Амур свой  зимний покров?  Расшвыряет он в гневе хрустальные глыбы по сторонам, будет топить их, рвать на куски, где нибудь ворвётся в протоку, изувечит упрямые берега. Расступись все – Амур проснулся!»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Н. Задорнов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2643182"/>
            <a:ext cx="5846384" cy="3902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3108" y="6488668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ЛЕДОХОД НА АМУРЕ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00174"/>
            <a:ext cx="428360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2714620"/>
            <a:ext cx="447678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Лента лицом вверх 6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17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488" y="214290"/>
            <a:ext cx="5929354" cy="1142984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два заповедника Амурской области были созданы 3 октября 1963 года?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>
            <a:off x="8001024" y="5929330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71538" y="471488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ЗЕЙСКИЙ ЗАПОВЕДНИК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6072206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ХИНГАНСКИЙ  ЗАПОВЕДНИК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285728"/>
          <a:ext cx="7500992" cy="4857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248"/>
                <a:gridCol w="1875248"/>
                <a:gridCol w="1875248"/>
                <a:gridCol w="1875248"/>
              </a:tblGrid>
              <a:tr h="9715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3CC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42910" y="285728"/>
          <a:ext cx="7489855" cy="4828584"/>
        </p:xfrm>
        <a:graphic>
          <a:graphicData uri="http://schemas.openxmlformats.org/drawingml/2006/table">
            <a:tbl>
              <a:tblPr/>
              <a:tblGrid>
                <a:gridCol w="7489855"/>
              </a:tblGrid>
              <a:tr h="4828584">
                <a:tc>
                  <a:txBody>
                    <a:bodyPr/>
                    <a:lstStyle/>
                    <a:p>
                      <a:pPr algn="l"/>
                      <a:r>
                        <a:rPr lang="ru-RU" sz="8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hlinkClick r:id="rId2" action="ppaction://hlinksldjump"/>
                        </a:rPr>
                        <a:t>   </a:t>
                      </a:r>
                      <a:endParaRPr lang="ru-RU" sz="8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28575" cmpd="sng">
                      <a:solidFill>
                        <a:schemeClr val="tx1"/>
                      </a:solidFill>
                      <a:prstDash val="solid"/>
                    </a:lnL>
                    <a:lnR w="28575" cmpd="sng">
                      <a:solidFill>
                        <a:schemeClr val="tx1"/>
                      </a:solidFill>
                      <a:prstDash val="solid"/>
                    </a:lnR>
                    <a:lnT w="28575" cmpd="sng">
                      <a:solidFill>
                        <a:schemeClr val="tx1"/>
                      </a:solidFill>
                      <a:prstDash val="solid"/>
                    </a:lnT>
                    <a:lnB w="28575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71802" y="142852"/>
            <a:ext cx="1071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3" action="ppaction://hlinksldjump"/>
              </a:rPr>
              <a:t>2</a:t>
            </a:r>
            <a:endParaRPr lang="ru-RU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142852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4" action="ppaction://hlinksldjump"/>
              </a:rPr>
              <a:t>3</a:t>
            </a:r>
            <a:endParaRPr lang="ru-RU" sz="7200" dirty="0"/>
          </a:p>
        </p:txBody>
      </p:sp>
      <p:sp>
        <p:nvSpPr>
          <p:cNvPr id="8" name="TextBox 7"/>
          <p:cNvSpPr txBox="1"/>
          <p:nvPr/>
        </p:nvSpPr>
        <p:spPr>
          <a:xfrm>
            <a:off x="6715140" y="142852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5" action="ppaction://hlinksldjump"/>
              </a:rPr>
              <a:t>4</a:t>
            </a:r>
            <a:endParaRPr lang="ru-RU" sz="7200" dirty="0"/>
          </a:p>
        </p:txBody>
      </p:sp>
      <p:sp>
        <p:nvSpPr>
          <p:cNvPr id="9" name="TextBox 8"/>
          <p:cNvSpPr txBox="1"/>
          <p:nvPr/>
        </p:nvSpPr>
        <p:spPr>
          <a:xfrm>
            <a:off x="1071538" y="1071546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6" action="ppaction://hlinksldjump"/>
              </a:rPr>
              <a:t>5</a:t>
            </a:r>
            <a:endParaRPr lang="ru-RU" sz="7200" dirty="0"/>
          </a:p>
        </p:txBody>
      </p:sp>
      <p:sp>
        <p:nvSpPr>
          <p:cNvPr id="10" name="TextBox 9"/>
          <p:cNvSpPr txBox="1"/>
          <p:nvPr/>
        </p:nvSpPr>
        <p:spPr>
          <a:xfrm>
            <a:off x="6715140" y="1071546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7" action="ppaction://hlinksldjump"/>
              </a:rPr>
              <a:t>8</a:t>
            </a:r>
            <a:endParaRPr lang="ru-RU" sz="72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0628" y="1142984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8" action="ppaction://hlinksldjump"/>
              </a:rPr>
              <a:t>7</a:t>
            </a:r>
            <a:endParaRPr lang="ru-RU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43240" y="1142984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9" action="ppaction://hlinksldjump"/>
              </a:rPr>
              <a:t>6</a:t>
            </a:r>
            <a:endParaRPr lang="ru-RU" sz="7200" dirty="0"/>
          </a:p>
        </p:txBody>
      </p:sp>
      <p:sp>
        <p:nvSpPr>
          <p:cNvPr id="14" name="TextBox 13"/>
          <p:cNvSpPr txBox="1"/>
          <p:nvPr/>
        </p:nvSpPr>
        <p:spPr>
          <a:xfrm>
            <a:off x="2857488" y="2071678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0" action="ppaction://hlinksldjump"/>
              </a:rPr>
              <a:t>10</a:t>
            </a:r>
            <a:endParaRPr lang="ru-RU" sz="7200" dirty="0"/>
          </a:p>
        </p:txBody>
      </p:sp>
      <p:sp>
        <p:nvSpPr>
          <p:cNvPr id="15" name="TextBox 14"/>
          <p:cNvSpPr txBox="1"/>
          <p:nvPr/>
        </p:nvSpPr>
        <p:spPr>
          <a:xfrm>
            <a:off x="1000100" y="2071678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1" action="ppaction://hlinksldjump"/>
              </a:rPr>
              <a:t>9</a:t>
            </a:r>
            <a:endParaRPr lang="ru-RU" sz="7200" dirty="0"/>
          </a:p>
        </p:txBody>
      </p:sp>
      <p:sp>
        <p:nvSpPr>
          <p:cNvPr id="16" name="TextBox 15"/>
          <p:cNvSpPr txBox="1"/>
          <p:nvPr/>
        </p:nvSpPr>
        <p:spPr>
          <a:xfrm>
            <a:off x="6500826" y="2000240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2" action="ppaction://hlinksldjump"/>
              </a:rPr>
              <a:t>12</a:t>
            </a:r>
            <a:endParaRPr lang="ru-RU" sz="7200" dirty="0"/>
          </a:p>
        </p:txBody>
      </p:sp>
      <p:sp>
        <p:nvSpPr>
          <p:cNvPr id="17" name="TextBox 16"/>
          <p:cNvSpPr txBox="1"/>
          <p:nvPr/>
        </p:nvSpPr>
        <p:spPr>
          <a:xfrm>
            <a:off x="4786314" y="2071678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3" action="ppaction://hlinksldjump"/>
              </a:rPr>
              <a:t>11</a:t>
            </a:r>
            <a:endParaRPr lang="ru-RU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3000372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4" action="ppaction://hlinksldjump"/>
              </a:rPr>
              <a:t>14</a:t>
            </a:r>
            <a:endParaRPr lang="ru-RU" sz="7200" dirty="0"/>
          </a:p>
        </p:txBody>
      </p:sp>
      <p:sp>
        <p:nvSpPr>
          <p:cNvPr id="19" name="TextBox 18"/>
          <p:cNvSpPr txBox="1"/>
          <p:nvPr/>
        </p:nvSpPr>
        <p:spPr>
          <a:xfrm>
            <a:off x="785786" y="3071810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5" action="ppaction://hlinksldjump"/>
              </a:rPr>
              <a:t>13</a:t>
            </a:r>
            <a:endParaRPr lang="ru-RU" sz="7200" dirty="0"/>
          </a:p>
        </p:txBody>
      </p:sp>
      <p:sp>
        <p:nvSpPr>
          <p:cNvPr id="20" name="TextBox 19"/>
          <p:cNvSpPr txBox="1"/>
          <p:nvPr/>
        </p:nvSpPr>
        <p:spPr>
          <a:xfrm>
            <a:off x="6500826" y="3000372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6" action="ppaction://hlinksldjump"/>
              </a:rPr>
              <a:t>16</a:t>
            </a:r>
            <a:endParaRPr lang="ru-RU" sz="7200" dirty="0"/>
          </a:p>
        </p:txBody>
      </p:sp>
      <p:sp>
        <p:nvSpPr>
          <p:cNvPr id="21" name="TextBox 20"/>
          <p:cNvSpPr txBox="1"/>
          <p:nvPr/>
        </p:nvSpPr>
        <p:spPr>
          <a:xfrm>
            <a:off x="4786314" y="3000372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7" action="ppaction://hlinksldjump"/>
              </a:rPr>
              <a:t>15</a:t>
            </a:r>
            <a:endParaRPr lang="ru-RU" sz="7200" dirty="0"/>
          </a:p>
        </p:txBody>
      </p:sp>
      <p:sp>
        <p:nvSpPr>
          <p:cNvPr id="22" name="TextBox 21"/>
          <p:cNvSpPr txBox="1"/>
          <p:nvPr/>
        </p:nvSpPr>
        <p:spPr>
          <a:xfrm>
            <a:off x="785786" y="4000504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8" action="ppaction://hlinksldjump"/>
              </a:rPr>
              <a:t>17</a:t>
            </a:r>
            <a:endParaRPr lang="ru-RU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2928926" y="3929066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19" action="ppaction://hlinksldjump"/>
              </a:rPr>
              <a:t>18</a:t>
            </a:r>
            <a:endParaRPr lang="ru-RU" sz="7200" dirty="0"/>
          </a:p>
        </p:txBody>
      </p:sp>
      <p:sp>
        <p:nvSpPr>
          <p:cNvPr id="25" name="TextBox 24"/>
          <p:cNvSpPr txBox="1"/>
          <p:nvPr/>
        </p:nvSpPr>
        <p:spPr>
          <a:xfrm>
            <a:off x="6500826" y="3929066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20" action="ppaction://hlinksldjump"/>
              </a:rPr>
              <a:t>20</a:t>
            </a:r>
            <a:endParaRPr lang="ru-RU" sz="7200" dirty="0"/>
          </a:p>
        </p:txBody>
      </p:sp>
      <p:sp>
        <p:nvSpPr>
          <p:cNvPr id="28" name="TextBox 27">
            <a:hlinkClick r:id="rId2" action="ppaction://hlinksldjump"/>
          </p:cNvPr>
          <p:cNvSpPr txBox="1"/>
          <p:nvPr/>
        </p:nvSpPr>
        <p:spPr>
          <a:xfrm>
            <a:off x="1000100" y="285728"/>
            <a:ext cx="10001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29" name="TextBox 28"/>
          <p:cNvSpPr txBox="1"/>
          <p:nvPr/>
        </p:nvSpPr>
        <p:spPr>
          <a:xfrm>
            <a:off x="4786314" y="3929066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hlinkClick r:id="rId21" action="ppaction://hlinksldjump"/>
              </a:rPr>
              <a:t>19</a:t>
            </a:r>
            <a:endParaRPr lang="ru-RU" sz="7200" dirty="0"/>
          </a:p>
        </p:txBody>
      </p:sp>
      <p:sp>
        <p:nvSpPr>
          <p:cNvPr id="31" name="TextBox 30"/>
          <p:cNvSpPr txBox="1"/>
          <p:nvPr/>
        </p:nvSpPr>
        <p:spPr>
          <a:xfrm>
            <a:off x="928662" y="142852"/>
            <a:ext cx="1000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 </a:t>
            </a:r>
            <a:r>
              <a:rPr lang="en-US" sz="7200" dirty="0" smtClean="0">
                <a:hlinkClick r:id="rId2" action="ppaction://hlinksldjump"/>
              </a:rPr>
              <a:t>1</a:t>
            </a:r>
            <a:endParaRPr lang="ru-RU" sz="7200" dirty="0"/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571868" y="5143512"/>
          <a:ext cx="1666844" cy="1071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844"/>
              </a:tblGrid>
              <a:tr h="10715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CC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3571868" y="5143512"/>
          <a:ext cx="1643074" cy="1082351"/>
        </p:xfrm>
        <a:graphic>
          <a:graphicData uri="http://schemas.openxmlformats.org/drawingml/2006/table">
            <a:tbl>
              <a:tblPr/>
              <a:tblGrid>
                <a:gridCol w="1643074"/>
              </a:tblGrid>
              <a:tr h="1082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786182" y="5000636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hlinkClick r:id="rId22" action="ppaction://hlinksldjump"/>
              </a:rPr>
              <a:t>21</a:t>
            </a:r>
            <a:endParaRPr lang="ru-RU" sz="7200" dirty="0"/>
          </a:p>
        </p:txBody>
      </p:sp>
      <p:sp>
        <p:nvSpPr>
          <p:cNvPr id="2" name="Прямоугольник с двумя скругленными противолежащими углами 1">
            <a:hlinkClick r:id="rId23" action="ppaction://hlinksldjump"/>
          </p:cNvPr>
          <p:cNvSpPr/>
          <p:nvPr/>
        </p:nvSpPr>
        <p:spPr>
          <a:xfrm>
            <a:off x="6563144" y="5804921"/>
            <a:ext cx="2304256" cy="792088"/>
          </a:xfrm>
          <a:prstGeom prst="round2Diag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Правила работы с презентацией!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18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1428736"/>
            <a:ext cx="3268047" cy="39674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428736"/>
            <a:ext cx="2125260" cy="170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2252" y="1071546"/>
            <a:ext cx="2571748" cy="1928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3214686"/>
            <a:ext cx="2000264" cy="296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Скругленный прямоугольник 11"/>
          <p:cNvSpPr/>
          <p:nvPr/>
        </p:nvSpPr>
        <p:spPr>
          <a:xfrm>
            <a:off x="2714612" y="142852"/>
            <a:ext cx="3571900" cy="1285884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является врагом Амурского тигра? Свой ответ обоснуйте.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3500438"/>
            <a:ext cx="217765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57422" y="542925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Прямая со стрелкой 15"/>
          <p:cNvCxnSpPr/>
          <p:nvPr/>
        </p:nvCxnSpPr>
        <p:spPr>
          <a:xfrm rot="10800000">
            <a:off x="2357422" y="1857364"/>
            <a:ext cx="1071570" cy="4286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857884" y="1643050"/>
            <a:ext cx="714380" cy="50006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2357422" y="3714752"/>
            <a:ext cx="785818" cy="35719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8200" idx="0"/>
          </p:cNvCxnSpPr>
          <p:nvPr/>
        </p:nvCxnSpPr>
        <p:spPr>
          <a:xfrm rot="5400000">
            <a:off x="3262307" y="4976813"/>
            <a:ext cx="500052" cy="4048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643570" y="4929198"/>
            <a:ext cx="928694" cy="55211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лево 31">
            <a:hlinkClick r:id="rId8" action="ppaction://hlinksldjump"/>
          </p:cNvPr>
          <p:cNvSpPr/>
          <p:nvPr/>
        </p:nvSpPr>
        <p:spPr>
          <a:xfrm>
            <a:off x="8001024" y="607218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1500174"/>
            <a:ext cx="6858048" cy="4581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Лента лицом вверх 6"/>
          <p:cNvSpPr/>
          <p:nvPr/>
        </p:nvSpPr>
        <p:spPr>
          <a:xfrm>
            <a:off x="0" y="214290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19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214290"/>
            <a:ext cx="6357982" cy="1142984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изображено на фотографии? В результате, какого вида человеческой деятельности они образуются?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0007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ТЕРРИКОНЫ ОБРАЗУЮТСЯ В РЕЗУЛЬТАТЕ ДОБЫЧИ ПОЛЕЗНЫХ ИСКОПАЕМЫХ.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8001024" y="5072074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8001024" y="607218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Лента лицом вверх 5"/>
          <p:cNvSpPr/>
          <p:nvPr/>
        </p:nvSpPr>
        <p:spPr>
          <a:xfrm>
            <a:off x="0" y="214290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</a:t>
            </a:r>
            <a:r>
              <a:rPr lang="en-US" b="1" dirty="0" smtClean="0">
                <a:solidFill>
                  <a:schemeClr val="bg1"/>
                </a:solidFill>
              </a:rPr>
              <a:t>20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5429264"/>
            <a:ext cx="6357982" cy="1285884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травянистое многолетнее растение с крупными розово – фиолетовыми цветками. Его название состоит из двух слов. Первое слово – это богиня любви, второе – обувь для малышей.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справка 12">
            <a:hlinkClick r:id="" action="ppaction://noaction" highlightClick="1"/>
          </p:cNvPr>
          <p:cNvSpPr/>
          <p:nvPr/>
        </p:nvSpPr>
        <p:spPr>
          <a:xfrm>
            <a:off x="3286116" y="928670"/>
            <a:ext cx="3000396" cy="2786082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3042" y="142852"/>
            <a:ext cx="6929486" cy="4590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643306" y="4786322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ВЕНЕРИН БАШМАЧОК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справка 18">
            <a:hlinkClick r:id="" action="ppaction://noaction" highlightClick="1"/>
          </p:cNvPr>
          <p:cNvSpPr/>
          <p:nvPr/>
        </p:nvSpPr>
        <p:spPr>
          <a:xfrm>
            <a:off x="3071802" y="1285860"/>
            <a:ext cx="5929354" cy="4429156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нта лицом вверх 4"/>
          <p:cNvSpPr/>
          <p:nvPr/>
        </p:nvSpPr>
        <p:spPr>
          <a:xfrm>
            <a:off x="0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</a:t>
            </a:r>
            <a:r>
              <a:rPr lang="en-US" b="1" dirty="0" smtClean="0">
                <a:solidFill>
                  <a:schemeClr val="bg1"/>
                </a:solidFill>
              </a:rPr>
              <a:t>21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8001024" y="607218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00298" y="142852"/>
            <a:ext cx="4286280" cy="107157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Назовите любые три вида журавлей обитающих на территории Приамурья.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1214422"/>
            <a:ext cx="2138651" cy="271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000364" y="3857628"/>
            <a:ext cx="2643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ЯПОНСКИЙ ЖУРАВЛЬ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2857496"/>
            <a:ext cx="2500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БЕЛЫЙ ЖУРАВЛЬ, ИЛИ СТЕРХ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6578" y="142852"/>
            <a:ext cx="2214578" cy="2810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857496"/>
            <a:ext cx="2110268" cy="316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14282" y="6072206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ДАУРСКИЙ ЖУРАВЛЬ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71736" y="4214818"/>
            <a:ext cx="3119358" cy="2129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57884" y="3429000"/>
            <a:ext cx="2267603" cy="2625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3000364" y="6357958"/>
            <a:ext cx="228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ЧЁРНЫЙ ЖУРАВЛЬ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5008" y="6072206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ЖУРАВЛЬ КРАСАВКА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0" y="1142984"/>
            <a:ext cx="3000364" cy="1571636"/>
          </a:xfrm>
          <a:prstGeom prst="verticalScroll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Листья падают с осин,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Мчится в небе острый клин.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7" grpId="0" animBg="1"/>
      <p:bldP spid="9" grpId="0"/>
      <p:bldP spid="10" grpId="0"/>
      <p:bldP spid="10" grpId="1"/>
      <p:bldP spid="14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1928802"/>
            <a:ext cx="8720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ИГРУ!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88640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Для составления вопросов использовалась следующая литература:</a:t>
            </a:r>
          </a:p>
          <a:p>
            <a:pPr algn="ctr"/>
            <a:endParaRPr lang="ru-RU" b="1" dirty="0" smtClean="0"/>
          </a:p>
          <a:p>
            <a:pPr marL="342900" indent="-342900">
              <a:buFontTx/>
              <a:buAutoNum type="arabicPeriod"/>
            </a:pPr>
            <a:r>
              <a:rPr lang="ru-RU" dirty="0" smtClean="0"/>
              <a:t>Волобуев, А. Т.  500 загадок и стихов о животных для детей. – Сфера, - 2014 г. – 96 с. </a:t>
            </a:r>
          </a:p>
          <a:p>
            <a:pPr marL="342900" indent="-342900">
              <a:buFontTx/>
              <a:buAutoNum type="arabicPeriod"/>
            </a:pPr>
            <a:r>
              <a:rPr lang="ru-RU" dirty="0" smtClean="0"/>
              <a:t> Дальневосточный </a:t>
            </a:r>
            <a:r>
              <a:rPr lang="ru-RU" dirty="0"/>
              <a:t>белый аист. /Ю. А. </a:t>
            </a:r>
            <a:r>
              <a:rPr lang="ru-RU" dirty="0" err="1"/>
              <a:t>Дарман</a:t>
            </a:r>
            <a:r>
              <a:rPr lang="ru-RU" dirty="0"/>
              <a:t>, Е. Ю. </a:t>
            </a:r>
            <a:r>
              <a:rPr lang="ru-RU" dirty="0" err="1"/>
              <a:t>Дарман</a:t>
            </a:r>
            <a:r>
              <a:rPr lang="ru-RU" dirty="0"/>
              <a:t> . – 34 с. </a:t>
            </a:r>
          </a:p>
          <a:p>
            <a:pPr marL="342900" indent="-342900">
              <a:buFontTx/>
              <a:buAutoNum type="arabicPeriod"/>
            </a:pPr>
            <a:r>
              <a:rPr lang="ru-RU" dirty="0"/>
              <a:t>Охрана природы Амурской области . / Н. К. Шульман и др. - Амурское отд. Хабаровского кн. изд., - 1989. – 144 с. 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/>
              <a:t>Павлюк , Н. Г. Изучение географии амурской области. / Н. Г. Павлюк. – Благовещенск. – 19994 г. – 88 с. 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/>
              <a:t>Хрестоматия по географии амурской области. /Н. К. Шульман и др.  - Амурское отд. Хабаровского кн. изд., - 1986. – 144 с. </a:t>
            </a:r>
          </a:p>
          <a:p>
            <a:pPr marL="342900" indent="-342900" algn="just">
              <a:buFontTx/>
              <a:buAutoNum type="arabicPeriod"/>
            </a:pPr>
            <a:r>
              <a:rPr lang="ru-RU" dirty="0"/>
              <a:t>Шульман, Н. К. География амурской области. Учебное пособие для 7 – 8 классов средней школы. -  Амурское отд. Хабаровского кн. Изд. – 1984. – 160 с. </a:t>
            </a:r>
          </a:p>
          <a:p>
            <a:pPr marL="342900" indent="-342900" algn="just">
              <a:buAutoNum type="arabicPeriod"/>
            </a:pPr>
            <a:endParaRPr lang="ru-RU" dirty="0"/>
          </a:p>
          <a:p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467544" y="4013487"/>
            <a:ext cx="8280920" cy="1728192"/>
          </a:xfrm>
          <a:prstGeom prst="round2Diag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496574" y="4013487"/>
            <a:ext cx="78486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Font typeface="Verdana" pitchFamily="34" charset="0"/>
              <a:buChar char="◦"/>
              <a:defRPr sz="2800"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32D2E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  <a:latin typeface="Arial" charset="0"/>
              </a:rPr>
              <a:t>ВНИМАНИЕ!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Arial" charset="0"/>
              </a:rPr>
              <a:t>В этой презентации </a:t>
            </a:r>
            <a:r>
              <a:rPr lang="ru-RU" altLang="ru-RU" sz="1800" dirty="0" smtClean="0">
                <a:latin typeface="Arial" charset="0"/>
              </a:rPr>
              <a:t>используются гиперссылки. На слайде № 2 расположено поле с номерами вопросов. Игроки могут в любом порядке выбирать номер вопроса. Вернуться обратно к этому полю можно нажав на стрелочку размещённую внизу слайдов  3 – 23. </a:t>
            </a:r>
            <a:endParaRPr lang="ru-RU" altLang="ru-RU" sz="1800" dirty="0"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Arial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6877744" y="5822210"/>
            <a:ext cx="1872208" cy="1008112"/>
          </a:xfrm>
          <a:prstGeom prst="lef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Вернуться к слайду №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2710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428736"/>
            <a:ext cx="4643430" cy="3482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429256" y="500042"/>
            <a:ext cx="34290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66"/>
                </a:solidFill>
              </a:rPr>
              <a:t>ВЕСНОЙ</a:t>
            </a:r>
          </a:p>
          <a:p>
            <a:r>
              <a:rPr lang="ru-RU" b="1" i="1" dirty="0" smtClean="0"/>
              <a:t>Капель ударит в барабаны-</a:t>
            </a:r>
          </a:p>
          <a:p>
            <a:r>
              <a:rPr lang="ru-RU" b="1" i="1" dirty="0" smtClean="0"/>
              <a:t>И шумно станет на реке,</a:t>
            </a:r>
          </a:p>
          <a:p>
            <a:r>
              <a:rPr lang="ru-RU" b="1" i="1" dirty="0" smtClean="0"/>
              <a:t>И льдин скрипучие барханы</a:t>
            </a:r>
          </a:p>
          <a:p>
            <a:r>
              <a:rPr lang="ru-RU" b="1" i="1" dirty="0" smtClean="0"/>
              <a:t>Зашевелятся.</a:t>
            </a:r>
          </a:p>
          <a:p>
            <a:r>
              <a:rPr lang="ru-RU" b="1" i="1" dirty="0" smtClean="0"/>
              <a:t>                          Вдалеке,</a:t>
            </a:r>
          </a:p>
          <a:p>
            <a:r>
              <a:rPr lang="ru-RU" b="1" i="1" dirty="0" smtClean="0"/>
              <a:t>Где стынут сопки неподвижно,</a:t>
            </a:r>
          </a:p>
          <a:p>
            <a:r>
              <a:rPr lang="ru-RU" b="1" i="1" dirty="0" smtClean="0"/>
              <a:t>От снега алого темны,</a:t>
            </a:r>
          </a:p>
          <a:p>
            <a:r>
              <a:rPr lang="ru-RU" b="1" i="1" dirty="0" smtClean="0"/>
              <a:t>Багульник розовый задышит-</a:t>
            </a:r>
          </a:p>
          <a:p>
            <a:r>
              <a:rPr lang="ru-RU" b="1" i="1" dirty="0" smtClean="0"/>
              <a:t>Посланец солнца и весны.</a:t>
            </a:r>
          </a:p>
          <a:p>
            <a:r>
              <a:rPr lang="ru-RU" b="1" i="1" dirty="0" smtClean="0"/>
              <a:t>                          Валерий Черкесов</a:t>
            </a:r>
          </a:p>
          <a:p>
            <a:endParaRPr lang="ru-RU" i="1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1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5572140"/>
            <a:ext cx="5929354" cy="1142984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самом деле, в стихотворении описан не багульник, а другой кустарник. Багульником его называют ошибочно. Дайте правильное видовое название этого растения.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857760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РОДОДЕНДРОН ДАУРСКИЙ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1571604" y="357166"/>
            <a:ext cx="3857652" cy="3214710"/>
          </a:xfrm>
          <a:prstGeom prst="actionButtonHelp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85728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5715008" y="214290"/>
            <a:ext cx="3143272" cy="4214842"/>
          </a:xfrm>
          <a:prstGeom prst="actionButtonHelp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214290"/>
            <a:ext cx="3160144" cy="421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Горизонтальный свиток 8"/>
          <p:cNvSpPr/>
          <p:nvPr/>
        </p:nvSpPr>
        <p:spPr>
          <a:xfrm>
            <a:off x="142844" y="3214686"/>
            <a:ext cx="5572164" cy="3643314"/>
          </a:xfrm>
          <a:prstGeom prst="horizontalScroll">
            <a:avLst/>
          </a:prstGeom>
          <a:gradFill>
            <a:gsLst>
              <a:gs pos="0">
                <a:srgbClr val="99FF33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два брата , но  в разных «шубах». Оба осенью питаются желудями. При отсутствии желудей с начала сентября один из братьев начинает влезать на кедры за шишками. Шишки, а нередко и толстые ветки с шишками сбрасывает вниз. Но случается, что второй «брат» «пасёт» первого: терпеливо сидит и ждёт в укрытии, пока тот набросает вниз шишек, а потом прогоняет. Обворованный идёт дальше и всё начинается сначала: один работает, другой ест. Кто эти братья?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50004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БУРЫЙ МЕДВЕДЬ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8" y="4500570"/>
            <a:ext cx="329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ЧЁРНЫЙ МЕДВЕДЬ (БЕЛОГРУДЫЙ)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Лента лицом вверх 9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2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Стрелка влево 12">
            <a:hlinkClick r:id="rId4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000628" y="4000504"/>
            <a:ext cx="322264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УТКА - МАНДАРИНКА</a:t>
            </a:r>
          </a:p>
        </p:txBody>
      </p:sp>
      <p:pic>
        <p:nvPicPr>
          <p:cNvPr id="41994" name="Picture 10" descr="P1010607"/>
          <p:cNvPicPr>
            <a:picLocks noChangeAspect="1" noChangeArrowheads="1"/>
          </p:cNvPicPr>
          <p:nvPr/>
        </p:nvPicPr>
        <p:blipFill>
          <a:blip r:embed="rId2" cstate="email"/>
          <a:srcRect t="-3422"/>
          <a:stretch>
            <a:fillRect/>
          </a:stretch>
        </p:blipFill>
        <p:spPr bwMode="auto">
          <a:xfrm>
            <a:off x="4500562" y="0"/>
            <a:ext cx="4176712" cy="3990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Лента лицом вверх 5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3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8001024" y="607218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4500570"/>
            <a:ext cx="7000924" cy="2143140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территории Приамурья гнездится уникальная утка – мандаринка. Уникальна она тем, что гнездится в дуплах. В кладке бывает 7 – 14 яиц.  На территории Амурской области  зарегистрировано несколько десятков пар, численность которых постоянно сокращается. Назовите вид человеческой деятельности, который сильно влияет на снижение численности утки – мандаринки?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285720" y="1214422"/>
            <a:ext cx="3429024" cy="3071834"/>
          </a:xfrm>
          <a:prstGeom prst="verticalScroll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Пёстрая птичка,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Любит водичку.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Ест червячков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разных жучков.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Может нырять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 небе летать.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Ходит вразвалочку-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Спотыкалочку.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285852" y="1785926"/>
            <a:ext cx="3167062" cy="2952750"/>
          </a:xfrm>
          <a:prstGeom prst="actionButtonHelp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47108" name="Picture 4" descr="img0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5413">
            <a:off x="239687" y="1428712"/>
            <a:ext cx="5400675" cy="3738562"/>
          </a:xfrm>
          <a:prstGeom prst="rect">
            <a:avLst/>
          </a:prstGeom>
          <a:noFill/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42844" y="5286388"/>
            <a:ext cx="5329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КУВШИНКА ЧЕТЫРЁХУГОЛЬНАЯ</a:t>
            </a:r>
          </a:p>
        </p:txBody>
      </p:sp>
      <p:sp>
        <p:nvSpPr>
          <p:cNvPr id="6" name="Лента лицом вверх 5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4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6446" y="428604"/>
            <a:ext cx="3071802" cy="4643470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737206" y="714356"/>
            <a:ext cx="2857520" cy="402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   Это растение связывают с загадочным образом русалки. Есть легенды, которые связывают этот цветок с эльфами.  На Руси этот цветок называли одолень – трава и  люди считали, что это растение способно охранять человека во время путешествий.  О каком растении идёт речь?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img0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285728"/>
            <a:ext cx="5976938" cy="3486150"/>
          </a:xfrm>
          <a:prstGeom prst="rect">
            <a:avLst/>
          </a:prstGeom>
          <a:noFill/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000364" y="3857628"/>
            <a:ext cx="5545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ЛИМОННИК КИТАЙСКИЙ</a:t>
            </a:r>
          </a:p>
        </p:txBody>
      </p:sp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5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8001024" y="607218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2976" y="4429132"/>
            <a:ext cx="6500858" cy="200024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Лимонник китайский очень ценное декоративное, плодовое, пищевое и лекарственное растение. По-китайски плоды лимонника называют «у – вей – цзы», что означает «плод пяти вкусов».  Какой привкус можно ощутить, раскусив ягоду лимонника?     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476250"/>
            <a:ext cx="4468812" cy="50403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4429124" y="5572140"/>
            <a:ext cx="44656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ДАЛЬНЕВОСТОЧНЫЙ БЕЛЫЙ АИСТ</a:t>
            </a:r>
          </a:p>
        </p:txBody>
      </p:sp>
      <p:sp>
        <p:nvSpPr>
          <p:cNvPr id="5" name="Лента лицом вверх 4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6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142844" y="1357298"/>
            <a:ext cx="4429156" cy="2428892"/>
          </a:xfrm>
          <a:prstGeom prst="verticalScroll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714488"/>
            <a:ext cx="3643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старый наш знакомый: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Он живет на крыше дома –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Длинноногий, длинноносый,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Длинношеий, безголосый.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Он летает на охоту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лягушками к болоту.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4000504"/>
            <a:ext cx="3857652" cy="2571768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Дальневосточного белого аиста характерно такое поведение: взрослые особи закидывают за спину голову и громко трещат клювом. С чем связанна эта интересная особенность птиц?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29190" y="1214422"/>
            <a:ext cx="3960812" cy="2736850"/>
          </a:xfrm>
          <a:prstGeom prst="actionButtonHelp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5133117" y="5090266"/>
            <a:ext cx="309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УССУРИЙСКИЙ ЛОСЬ</a:t>
            </a:r>
          </a:p>
        </p:txBody>
      </p:sp>
      <p:sp>
        <p:nvSpPr>
          <p:cNvPr id="8" name="Лента лицом вверх 7"/>
          <p:cNvSpPr/>
          <p:nvPr/>
        </p:nvSpPr>
        <p:spPr>
          <a:xfrm>
            <a:off x="142844" y="142852"/>
            <a:ext cx="2428892" cy="1000108"/>
          </a:xfrm>
          <a:prstGeom prst="ribbon2">
            <a:avLst>
              <a:gd name="adj1" fmla="val 16667"/>
              <a:gd name="adj2" fmla="val 66134"/>
            </a:avLst>
          </a:prstGeom>
          <a:solidFill>
            <a:srgbClr val="33CC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ВОПРОС № 7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1357298"/>
            <a:ext cx="3643338" cy="5000660"/>
          </a:xfrm>
          <a:prstGeom prst="round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00034" y="1785926"/>
            <a:ext cx="3357586" cy="442915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000" dirty="0"/>
              <a:t>    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каком животном идёт речь. 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«Ему не страшны ни буреломы, ни непроходимые топи. Он без труда    пробирается там, где никакой другой крупный зверь не пройдёт, но бегает редко, а если всё-таки  понесётся галопом, разовьёт скорость 30 км в час. Он также великолепный пловец, умеет хорошо нырять. Аппетит у него отменный. За зиму способен съесть около трёх тонн различной пищи, в том числе и грибы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7858148" y="5857892"/>
            <a:ext cx="1000132" cy="785818"/>
          </a:xfrm>
          <a:prstGeom prst="lef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www.replant.ca/graphics/moosecollisio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581" y="1099194"/>
            <a:ext cx="4736283" cy="395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</p:bldLst>
  </p:timing>
</p:sld>
</file>

<file path=ppt/theme/theme1.xml><?xml version="1.0" encoding="utf-8"?>
<a:theme xmlns:a="http://schemas.openxmlformats.org/drawingml/2006/main" name="listiii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listiii</Template>
  <TotalTime>1208</TotalTime>
  <Words>1488</Words>
  <Application>Microsoft Office PowerPoint</Application>
  <PresentationFormat>Экран (4:3)</PresentationFormat>
  <Paragraphs>161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listiii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ЧТО? ГДЕ? Когда? </dc:title>
  <dc:creator>Admin</dc:creator>
  <cp:lastModifiedBy>User</cp:lastModifiedBy>
  <cp:revision>122</cp:revision>
  <dcterms:created xsi:type="dcterms:W3CDTF">2013-04-02T19:06:44Z</dcterms:created>
  <dcterms:modified xsi:type="dcterms:W3CDTF">2016-02-25T12:29:47Z</dcterms:modified>
</cp:coreProperties>
</file>