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0" r:id="rId2"/>
    <p:sldId id="259" r:id="rId3"/>
    <p:sldId id="257" r:id="rId4"/>
    <p:sldId id="263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58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9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A50021"/>
    <a:srgbClr val="800000"/>
    <a:srgbClr val="000066"/>
    <a:srgbClr val="FF6600"/>
    <a:srgbClr val="000099"/>
    <a:srgbClr val="660033"/>
    <a:srgbClr val="80008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C89A8-0639-4FDB-85F8-33F05FEA3218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67035-B24D-4C23-89F8-A722CC7125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67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67035-B24D-4C23-89F8-A722CC71256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PowerPoint_97-20035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PowerPoint_97-2003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PowerPoint_97-20032.ppt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PowerPoint_97-20033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jpe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PowerPoint_97-20034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торая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" y="0"/>
            <a:ext cx="914381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3320" y="908720"/>
            <a:ext cx="61206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latin typeface="Wooden Ship Decorated" pitchFamily="2" charset="0"/>
                <a:cs typeface="Vrinda" pitchFamily="34" charset="0"/>
              </a:rPr>
              <a:t>ГЕРОИ ОТЧИЗНЫ МОЕЙ</a:t>
            </a:r>
            <a:endParaRPr lang="ru-RU" sz="8000" dirty="0">
              <a:solidFill>
                <a:srgbClr val="FF0000"/>
              </a:solidFill>
              <a:latin typeface="Wooden Ship Decorated" pitchFamily="2" charset="0"/>
              <a:cs typeface="Vrind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5157192"/>
            <a:ext cx="5905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ston" pitchFamily="66" charset="0"/>
                <a:cs typeface="David" pitchFamily="34" charset="-79"/>
              </a:rPr>
              <a:t>Интеллектуальная игра по истории России среди </a:t>
            </a:r>
            <a:endParaRPr lang="en-US" sz="3200" b="1" dirty="0" smtClean="0">
              <a:latin typeface="Ariston" pitchFamily="66" charset="0"/>
              <a:cs typeface="David" pitchFamily="34" charset="-79"/>
            </a:endParaRPr>
          </a:p>
          <a:p>
            <a:pPr algn="ctr"/>
            <a:r>
              <a:rPr lang="ru-RU" sz="3200" b="1" dirty="0" smtClean="0">
                <a:latin typeface="Ariston" pitchFamily="66" charset="0"/>
                <a:cs typeface="David" pitchFamily="34" charset="-79"/>
              </a:rPr>
              <a:t>10-11 классов</a:t>
            </a:r>
            <a:endParaRPr lang="ru-RU" sz="3200" b="1" dirty="0">
              <a:latin typeface="Ariston" pitchFamily="66" charset="0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ва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3" y="0"/>
            <a:ext cx="912777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3573016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6600"/>
                </a:solidFill>
                <a:latin typeface="Wooden Ship Decorated" pitchFamily="2" charset="0"/>
              </a:rPr>
              <a:t>II </a:t>
            </a:r>
            <a:r>
              <a:rPr lang="ru-RU" sz="6600" dirty="0" smtClean="0">
                <a:solidFill>
                  <a:srgbClr val="006600"/>
                </a:solidFill>
                <a:latin typeface="Wooden Ship Decorated" pitchFamily="2" charset="0"/>
              </a:rPr>
              <a:t>ТУР «ЛОГИЧЕСКИЕ РЯДЫ»</a:t>
            </a:r>
            <a:r>
              <a:rPr lang="en-US" sz="6600" dirty="0" smtClean="0">
                <a:solidFill>
                  <a:srgbClr val="006600"/>
                </a:solidFill>
                <a:latin typeface="Wooden Ship Decorated" pitchFamily="2" charset="0"/>
              </a:rPr>
              <a:t>  </a:t>
            </a:r>
            <a:endParaRPr lang="ru-RU" sz="6600" dirty="0">
              <a:solidFill>
                <a:srgbClr val="006600"/>
              </a:solidFill>
              <a:latin typeface="Wooden Ship Decorate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maimalysh.com.ua/ppt/imgs/561640a407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 descr="http://istfak.in.ua/wp-content/uploads/2014/12/ol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1488165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9512" y="2924945"/>
            <a:ext cx="172819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abriola" pitchFamily="82" charset="0"/>
                <a:cs typeface="DaunPenh" pitchFamily="2" charset="0"/>
              </a:rPr>
              <a:t>Княгиня</a:t>
            </a:r>
          </a:p>
          <a:p>
            <a:pPr algn="ctr"/>
            <a:r>
              <a:rPr lang="ru-RU" sz="2000" b="1" dirty="0" smtClean="0">
                <a:latin typeface="Gabriola" pitchFamily="82" charset="0"/>
                <a:cs typeface="DaunPenh" pitchFamily="2" charset="0"/>
              </a:rPr>
              <a:t> Ольга</a:t>
            </a:r>
            <a:endParaRPr lang="ru-RU" sz="2000" b="1" dirty="0">
              <a:latin typeface="Gabriola" pitchFamily="82" charset="0"/>
              <a:cs typeface="DaunPenh" pitchFamily="2" charset="0"/>
            </a:endParaRPr>
          </a:p>
        </p:txBody>
      </p:sp>
      <p:pic>
        <p:nvPicPr>
          <p:cNvPr id="28676" name="Picture 4" descr="http://www2.z-city.com.ua/images/pictures/authors/9048/11491/ec4f9jhrgj931ckibejd840ke-(article-picture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908720"/>
            <a:ext cx="1642196" cy="2288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95736" y="2924944"/>
            <a:ext cx="2160240" cy="70788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Князь</a:t>
            </a:r>
          </a:p>
          <a:p>
            <a:pPr algn="ctr"/>
            <a:r>
              <a:rPr lang="ru-RU" sz="2000" b="1" dirty="0" smtClean="0">
                <a:latin typeface="Gabriola" pitchFamily="82" charset="0"/>
              </a:rPr>
              <a:t>Владимир </a:t>
            </a:r>
            <a:r>
              <a:rPr lang="ru-RU" sz="2000" b="1" dirty="0" err="1" smtClean="0">
                <a:latin typeface="Gabriola" pitchFamily="82" charset="0"/>
              </a:rPr>
              <a:t>Святославич</a:t>
            </a:r>
            <a:endParaRPr lang="ru-RU" sz="2000" b="1" dirty="0">
              <a:latin typeface="Gabriola" pitchFamily="82" charset="0"/>
            </a:endParaRPr>
          </a:p>
        </p:txBody>
      </p:sp>
      <p:pic>
        <p:nvPicPr>
          <p:cNvPr id="28678" name="Picture 6" descr="http://old.valaam.ru/upl/2/vm11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908720"/>
            <a:ext cx="1600873" cy="206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644008" y="2924944"/>
            <a:ext cx="201622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Борис </a:t>
            </a:r>
          </a:p>
          <a:p>
            <a:pPr algn="ctr"/>
            <a:r>
              <a:rPr lang="ru-RU" sz="2000" b="1" dirty="0" smtClean="0">
                <a:latin typeface="Gabriola" pitchFamily="82" charset="0"/>
              </a:rPr>
              <a:t>и Глеб</a:t>
            </a:r>
            <a:endParaRPr lang="ru-RU" sz="2000" b="1" dirty="0">
              <a:latin typeface="Gabriola" pitchFamily="82" charset="0"/>
            </a:endParaRPr>
          </a:p>
        </p:txBody>
      </p:sp>
      <p:pic>
        <p:nvPicPr>
          <p:cNvPr id="28680" name="Picture 8" descr="http://bagira.guru/images/joomgallery/originals/_4/07_45/_______20150425_10138084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908720"/>
            <a:ext cx="151216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020272" y="2924944"/>
            <a:ext cx="187220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Князь </a:t>
            </a:r>
          </a:p>
          <a:p>
            <a:pPr algn="ctr"/>
            <a:r>
              <a:rPr lang="ru-RU" sz="2000" b="1" dirty="0" smtClean="0">
                <a:latin typeface="Gabriola" pitchFamily="82" charset="0"/>
              </a:rPr>
              <a:t>Александр Невский</a:t>
            </a:r>
            <a:endParaRPr lang="ru-RU" sz="2000" b="1" dirty="0">
              <a:latin typeface="Gabriola" pitchFamily="82" charset="0"/>
            </a:endParaRPr>
          </a:p>
        </p:txBody>
      </p:sp>
      <p:pic>
        <p:nvPicPr>
          <p:cNvPr id="28682" name="Picture 10" descr="http://cs407330.vk.me/v407330097/517a/qy5EQYtmqEQ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9" y="3717031"/>
            <a:ext cx="1584175" cy="2262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79512" y="5949280"/>
            <a:ext cx="194421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Княгиня</a:t>
            </a:r>
          </a:p>
          <a:p>
            <a:pPr algn="ctr"/>
            <a:r>
              <a:rPr lang="ru-RU" sz="2000" b="1" dirty="0" smtClean="0">
                <a:latin typeface="Gabriola" pitchFamily="82" charset="0"/>
              </a:rPr>
              <a:t>Ирина (</a:t>
            </a:r>
            <a:r>
              <a:rPr lang="ru-RU" sz="2000" b="1" dirty="0" err="1" smtClean="0">
                <a:latin typeface="Gabriola" pitchFamily="82" charset="0"/>
              </a:rPr>
              <a:t>Ингигерда</a:t>
            </a:r>
            <a:r>
              <a:rPr lang="ru-RU" sz="2000" dirty="0" smtClean="0">
                <a:latin typeface="Gabriola" pitchFamily="82" charset="0"/>
              </a:rPr>
              <a:t>)</a:t>
            </a:r>
            <a:endParaRPr lang="ru-RU" sz="2000" dirty="0">
              <a:latin typeface="Gabriola" pitchFamily="82" charset="0"/>
            </a:endParaRPr>
          </a:p>
        </p:txBody>
      </p:sp>
      <p:pic>
        <p:nvPicPr>
          <p:cNvPr id="28688" name="Picture 16" descr="http://zvezdica.ru/images/icons/1xSXimIKAUeZd8lJGRPo-fu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7" y="3789040"/>
            <a:ext cx="1656184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411760" y="5949280"/>
            <a:ext cx="201622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Князь</a:t>
            </a:r>
          </a:p>
          <a:p>
            <a:pPr algn="ctr"/>
            <a:r>
              <a:rPr lang="ru-RU" sz="2000" b="1" dirty="0" smtClean="0">
                <a:latin typeface="Gabriola" pitchFamily="82" charset="0"/>
              </a:rPr>
              <a:t>Михаил Тверской</a:t>
            </a:r>
            <a:endParaRPr lang="ru-RU" sz="2000" b="1" dirty="0">
              <a:latin typeface="Gabriola" pitchFamily="82" charset="0"/>
            </a:endParaRPr>
          </a:p>
        </p:txBody>
      </p:sp>
      <p:pic>
        <p:nvPicPr>
          <p:cNvPr id="28692" name="Picture 20" descr="http://planeta.moy.su/_bl/234/s0038575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1" y="3789040"/>
            <a:ext cx="170776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4716016" y="5949280"/>
            <a:ext cx="201622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Сергий </a:t>
            </a:r>
          </a:p>
          <a:p>
            <a:pPr algn="ctr"/>
            <a:r>
              <a:rPr lang="ru-RU" sz="2000" b="1" dirty="0" smtClean="0">
                <a:latin typeface="Gabriola" pitchFamily="82" charset="0"/>
              </a:rPr>
              <a:t>Радонежский</a:t>
            </a:r>
            <a:endParaRPr lang="ru-RU" sz="2000" b="1" dirty="0">
              <a:latin typeface="Gabriola" pitchFamily="82" charset="0"/>
            </a:endParaRPr>
          </a:p>
        </p:txBody>
      </p:sp>
      <p:pic>
        <p:nvPicPr>
          <p:cNvPr id="28694" name="Picture 22" descr="https://im0-tub-ru.yandex.net/i?id=e3538e5eadc91af9df37dda3a56d4485&amp;n=33&amp;h=215&amp;w=16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4288" y="3789040"/>
            <a:ext cx="1634108" cy="2132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7020272" y="5949280"/>
            <a:ext cx="201622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Адмирал Федор Федорович Ушаков</a:t>
            </a:r>
            <a:endParaRPr lang="ru-RU" sz="2000" b="1" dirty="0">
              <a:latin typeface="Gabriola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504" y="116632"/>
            <a:ext cx="878497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C0000"/>
                </a:solidFill>
                <a:latin typeface="Gabriola" pitchFamily="82" charset="0"/>
              </a:rPr>
              <a:t>ЧТО МОЖЕТ ОБЪЕДИНЯТЬ ЭТИХ ЛЮДЕЙ?</a:t>
            </a:r>
            <a:endParaRPr lang="ru-RU" sz="3600" b="1" dirty="0">
              <a:solidFill>
                <a:srgbClr val="CC00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maimalysh.com.ua/ppt/imgs/561640a407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 descr="http://www.pravoslavie.ru/sas/image/101486/148678.b.jpg?0.91878948663361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08720"/>
            <a:ext cx="1656184" cy="2318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5536" y="3068960"/>
            <a:ext cx="201622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abriola" pitchFamily="82" charset="0"/>
                <a:cs typeface="DaunPenh" pitchFamily="2" charset="0"/>
              </a:rPr>
              <a:t>Апостол Андрей Первозванный</a:t>
            </a:r>
            <a:endParaRPr lang="ru-RU" sz="2000" b="1" dirty="0">
              <a:latin typeface="Gabriola" pitchFamily="82" charset="0"/>
              <a:cs typeface="DaunPenh" pitchFamily="2" charset="0"/>
            </a:endParaRPr>
          </a:p>
        </p:txBody>
      </p:sp>
      <p:pic>
        <p:nvPicPr>
          <p:cNvPr id="30724" name="Picture 4" descr="http://www.hacker.gorod.tomsk.ru/uploads/41829/1263356540/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908720"/>
            <a:ext cx="1748056" cy="23042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91880" y="3140968"/>
            <a:ext cx="201622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abriola" pitchFamily="82" charset="0"/>
                <a:cs typeface="DaunPenh" pitchFamily="2" charset="0"/>
              </a:rPr>
              <a:t>Екатерина </a:t>
            </a:r>
            <a:r>
              <a:rPr lang="en-US" sz="2000" b="1" dirty="0" smtClean="0">
                <a:latin typeface="Gabriola" pitchFamily="82" charset="0"/>
                <a:cs typeface="DaunPenh" pitchFamily="2" charset="0"/>
              </a:rPr>
              <a:t>I</a:t>
            </a:r>
            <a:r>
              <a:rPr lang="ru-RU" sz="2000" b="1" dirty="0" smtClean="0">
                <a:latin typeface="Gabriola" pitchFamily="82" charset="0"/>
                <a:cs typeface="DaunPenh" pitchFamily="2" charset="0"/>
              </a:rPr>
              <a:t> </a:t>
            </a:r>
          </a:p>
          <a:p>
            <a:pPr algn="ctr"/>
            <a:r>
              <a:rPr lang="ru-RU" sz="2000" b="1" dirty="0" smtClean="0">
                <a:latin typeface="Gabriola" pitchFamily="82" charset="0"/>
                <a:cs typeface="DaunPenh" pitchFamily="2" charset="0"/>
              </a:rPr>
              <a:t>Алексеевна</a:t>
            </a:r>
            <a:endParaRPr lang="ru-RU" sz="2000" b="1" dirty="0">
              <a:latin typeface="Gabriola" pitchFamily="82" charset="0"/>
              <a:cs typeface="DaunPenh" pitchFamily="2" charset="0"/>
            </a:endParaRPr>
          </a:p>
        </p:txBody>
      </p:sp>
      <p:pic>
        <p:nvPicPr>
          <p:cNvPr id="30728" name="Picture 8" descr="http://www.playcast.ru/uploads/2009/09/11/11970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908720"/>
            <a:ext cx="1792199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588224" y="3140968"/>
            <a:ext cx="208823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abriola" pitchFamily="82" charset="0"/>
                <a:cs typeface="DaunPenh" pitchFamily="2" charset="0"/>
              </a:rPr>
              <a:t>Александр </a:t>
            </a:r>
          </a:p>
          <a:p>
            <a:pPr algn="ctr"/>
            <a:r>
              <a:rPr lang="ru-RU" sz="2000" b="1" dirty="0" smtClean="0">
                <a:latin typeface="Gabriola" pitchFamily="82" charset="0"/>
                <a:cs typeface="DaunPenh" pitchFamily="2" charset="0"/>
              </a:rPr>
              <a:t>Невский</a:t>
            </a:r>
            <a:endParaRPr lang="ru-RU" sz="2000" b="1" dirty="0">
              <a:latin typeface="Gabriola" pitchFamily="82" charset="0"/>
              <a:cs typeface="DaunPenh" pitchFamily="2" charset="0"/>
            </a:endParaRPr>
          </a:p>
        </p:txBody>
      </p:sp>
      <p:pic>
        <p:nvPicPr>
          <p:cNvPr id="30730" name="Picture 10" descr="http://www.neizmaylov.crimea.ua/wp-content/uploads/2015/08/Volodimir-e14388909091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933056"/>
            <a:ext cx="1656184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67544" y="5949280"/>
            <a:ext cx="194421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abriola" pitchFamily="82" charset="0"/>
                <a:cs typeface="DaunPenh" pitchFamily="2" charset="0"/>
              </a:rPr>
              <a:t>Владимир </a:t>
            </a:r>
          </a:p>
          <a:p>
            <a:pPr algn="ctr"/>
            <a:r>
              <a:rPr lang="ru-RU" sz="2000" b="1" dirty="0" err="1" smtClean="0">
                <a:latin typeface="Gabriola" pitchFamily="82" charset="0"/>
                <a:cs typeface="DaunPenh" pitchFamily="2" charset="0"/>
              </a:rPr>
              <a:t>Святославич</a:t>
            </a:r>
            <a:endParaRPr lang="ru-RU" sz="2000" b="1" dirty="0">
              <a:latin typeface="Gabriola" pitchFamily="82" charset="0"/>
              <a:cs typeface="DaunPenh" pitchFamily="2" charset="0"/>
            </a:endParaRPr>
          </a:p>
        </p:txBody>
      </p:sp>
      <p:pic>
        <p:nvPicPr>
          <p:cNvPr id="32770" name="Picture 2" descr="https://im2-tub-ru.yandex.net/i?id=df8f5fe88877baa51fa82b078660ebd0&amp;n=33&amp;h=215&amp;w=17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3933056"/>
            <a:ext cx="171914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2" name="Picture 4" descr="http://www.uchportfolio.ru/public_files/7092723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4005064"/>
            <a:ext cx="1656184" cy="2069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563888" y="5949280"/>
            <a:ext cx="194421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abriola" pitchFamily="82" charset="0"/>
                <a:cs typeface="DaunPenh" pitchFamily="2" charset="0"/>
              </a:rPr>
              <a:t>Цесаревна Анна Петровна</a:t>
            </a:r>
            <a:endParaRPr lang="ru-RU" sz="2000" b="1" dirty="0">
              <a:latin typeface="Gabriola" pitchFamily="82" charset="0"/>
              <a:cs typeface="DaunPen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32240" y="5949280"/>
            <a:ext cx="194421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abriola" pitchFamily="82" charset="0"/>
                <a:cs typeface="DaunPenh" pitchFamily="2" charset="0"/>
              </a:rPr>
              <a:t>Георгий </a:t>
            </a:r>
          </a:p>
          <a:p>
            <a:pPr algn="ctr"/>
            <a:r>
              <a:rPr lang="ru-RU" sz="2000" b="1" dirty="0" smtClean="0">
                <a:latin typeface="Gabriola" pitchFamily="82" charset="0"/>
                <a:cs typeface="DaunPenh" pitchFamily="2" charset="0"/>
              </a:rPr>
              <a:t>Победоносец</a:t>
            </a:r>
            <a:endParaRPr lang="ru-RU" sz="2000" b="1" dirty="0">
              <a:latin typeface="Gabriola" pitchFamily="82" charset="0"/>
              <a:cs typeface="DaunPen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492896" y="206817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C0000"/>
                </a:solidFill>
                <a:latin typeface="Gabriola" pitchFamily="82" charset="0"/>
              </a:rPr>
              <a:t>ЧТО МОЖЕТ ОБЪЕДИНЯТЬ ЭТИХ ЛЮДЕЙ?</a:t>
            </a:r>
            <a:endParaRPr lang="ru-RU" sz="3600" b="1" dirty="0">
              <a:solidFill>
                <a:srgbClr val="CC00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дминистратор\Desktop\ГЕРОИ ФЕВРАЛЬ\ФОН\ФОН\0001-002-Teatr-Drevnej-Gret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24" y="0"/>
            <a:ext cx="9154124" cy="6858000"/>
          </a:xfrm>
          <a:prstGeom prst="rect">
            <a:avLst/>
          </a:prstGeom>
          <a:noFill/>
        </p:spPr>
      </p:pic>
      <p:pic>
        <p:nvPicPr>
          <p:cNvPr id="31748" name="Picture 4" descr="Yurko Shkvarok.Istoriya Ukrajiny-Rusy virshamy-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144016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9512" y="2780928"/>
            <a:ext cx="230425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Князь Даниил Романович Галицкий</a:t>
            </a:r>
            <a:endParaRPr lang="ru-RU" sz="2000" b="1" dirty="0">
              <a:latin typeface="Gabriola" pitchFamily="82" charset="0"/>
            </a:endParaRPr>
          </a:p>
        </p:txBody>
      </p:sp>
      <p:pic>
        <p:nvPicPr>
          <p:cNvPr id="31750" name="Picture 6" descr="http://www.the-submarine.ru/images/topics/photos/b/2015/01/1637_1_1420356266_9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764704"/>
            <a:ext cx="1755431" cy="20882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660232" y="2780928"/>
            <a:ext cx="230425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Воевода </a:t>
            </a:r>
          </a:p>
          <a:p>
            <a:pPr algn="ctr"/>
            <a:r>
              <a:rPr lang="ru-RU" sz="2000" b="1" dirty="0" err="1" smtClean="0">
                <a:latin typeface="Gabriola" pitchFamily="82" charset="0"/>
              </a:rPr>
              <a:t>Дмитр</a:t>
            </a:r>
            <a:endParaRPr lang="ru-RU" sz="2000" b="1" dirty="0">
              <a:latin typeface="Gabriola" pitchFamily="82" charset="0"/>
            </a:endParaRPr>
          </a:p>
        </p:txBody>
      </p:sp>
      <p:pic>
        <p:nvPicPr>
          <p:cNvPr id="31752" name="Picture 8" descr="https://im3-tub-ru.yandex.net/i?id=8080c888702b5a6cb500d2628ea557f5&amp;n=33&amp;h=215&amp;w=3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764704"/>
            <a:ext cx="3358586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419872" y="2780928"/>
            <a:ext cx="230425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Князь Дмитрий </a:t>
            </a:r>
            <a:r>
              <a:rPr lang="ru-RU" sz="2000" b="1" dirty="0" err="1" smtClean="0">
                <a:latin typeface="Gabriola" pitchFamily="82" charset="0"/>
              </a:rPr>
              <a:t>Боброк</a:t>
            </a:r>
            <a:r>
              <a:rPr lang="ru-RU" sz="2000" b="1" dirty="0" smtClean="0">
                <a:latin typeface="Gabriola" pitchFamily="82" charset="0"/>
              </a:rPr>
              <a:t> - Волынский</a:t>
            </a:r>
            <a:endParaRPr lang="ru-RU" sz="2000" b="1" dirty="0">
              <a:latin typeface="Gabriola" pitchFamily="82" charset="0"/>
            </a:endParaRPr>
          </a:p>
        </p:txBody>
      </p:sp>
      <p:pic>
        <p:nvPicPr>
          <p:cNvPr id="31756" name="Picture 12" descr="Vlad Andr Bol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573016"/>
            <a:ext cx="1894439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51520" y="5517232"/>
            <a:ext cx="237626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Князь Владимир </a:t>
            </a:r>
            <a:r>
              <a:rPr lang="ru-RU" sz="2000" b="1" dirty="0" err="1" smtClean="0">
                <a:latin typeface="Gabriola" pitchFamily="82" charset="0"/>
              </a:rPr>
              <a:t>Серпуховский</a:t>
            </a:r>
            <a:r>
              <a:rPr lang="ru-RU" sz="2000" b="1" dirty="0" smtClean="0">
                <a:latin typeface="Gabriola" pitchFamily="82" charset="0"/>
              </a:rPr>
              <a:t> (Храбрый)</a:t>
            </a:r>
            <a:endParaRPr lang="ru-RU" sz="2000" b="1" dirty="0">
              <a:latin typeface="Gabriola" pitchFamily="82" charset="0"/>
            </a:endParaRPr>
          </a:p>
        </p:txBody>
      </p:sp>
      <p:pic>
        <p:nvPicPr>
          <p:cNvPr id="31758" name="Picture 14" descr="http://www.profi-forex.org/system/user_files/Images/wiki/22janvarja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3" y="3645024"/>
            <a:ext cx="1694305" cy="201622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660232" y="5517232"/>
            <a:ext cx="237626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Князь Владимир </a:t>
            </a:r>
            <a:r>
              <a:rPr lang="ru-RU" sz="2000" b="1" dirty="0" err="1" smtClean="0">
                <a:latin typeface="Gabriola" pitchFamily="82" charset="0"/>
              </a:rPr>
              <a:t>Серпуховский</a:t>
            </a:r>
            <a:r>
              <a:rPr lang="ru-RU" sz="2000" b="1" dirty="0" smtClean="0">
                <a:latin typeface="Gabriola" pitchFamily="82" charset="0"/>
              </a:rPr>
              <a:t> (Храбрый)</a:t>
            </a:r>
            <a:endParaRPr lang="ru-RU" sz="2000" b="1" dirty="0">
              <a:latin typeface="Gabriola" pitchFamily="82" charset="0"/>
            </a:endParaRPr>
          </a:p>
        </p:txBody>
      </p:sp>
      <p:pic>
        <p:nvPicPr>
          <p:cNvPr id="31762" name="Picture 18" descr="http://www.stsl.ru/media/medialibrary/09c/peresvet_i_oslablya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3573016"/>
            <a:ext cx="2536875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131840" y="5517233"/>
            <a:ext cx="295232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Монахи</a:t>
            </a:r>
          </a:p>
          <a:p>
            <a:pPr algn="ctr"/>
            <a:r>
              <a:rPr lang="ru-RU" sz="2000" b="1" dirty="0" smtClean="0">
                <a:latin typeface="Gabriola" pitchFamily="82" charset="0"/>
              </a:rPr>
              <a:t> </a:t>
            </a:r>
            <a:r>
              <a:rPr lang="ru-RU" sz="2000" b="1" dirty="0" err="1" smtClean="0">
                <a:latin typeface="Gabriola" pitchFamily="82" charset="0"/>
              </a:rPr>
              <a:t>Пересвет</a:t>
            </a:r>
            <a:r>
              <a:rPr lang="ru-RU" sz="2000" b="1" dirty="0" smtClean="0">
                <a:latin typeface="Gabriola" pitchFamily="82" charset="0"/>
              </a:rPr>
              <a:t> и </a:t>
            </a:r>
            <a:r>
              <a:rPr lang="ru-RU" sz="2000" b="1" dirty="0" err="1" smtClean="0">
                <a:latin typeface="Gabriola" pitchFamily="82" charset="0"/>
              </a:rPr>
              <a:t>Ослябля</a:t>
            </a:r>
            <a:endParaRPr lang="ru-RU" sz="2000" b="1" dirty="0">
              <a:latin typeface="Gabriola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60033"/>
                </a:solidFill>
                <a:latin typeface="Gabriola" pitchFamily="82" charset="0"/>
              </a:rPr>
              <a:t>ЧТО МОЖЕТ ОБЪЕДИНЯТЬ ЭТИХ ЛЮДЕЙ?</a:t>
            </a:r>
            <a:endParaRPr lang="ru-RU" sz="3600" b="1" dirty="0">
              <a:solidFill>
                <a:srgbClr val="660033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ГЕРОИ ФЕВРАЛЬ\ФОН\ФОН\0001-002-Teatr-Drevnej-Gret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124" cy="6858000"/>
          </a:xfrm>
          <a:prstGeom prst="rect">
            <a:avLst/>
          </a:prstGeom>
          <a:noFill/>
        </p:spPr>
      </p:pic>
      <p:pic>
        <p:nvPicPr>
          <p:cNvPr id="35842" name="Picture 2" descr="http://kniga-mops-zaharova-g-p.ru/wp-content/uploads/2015/08/18-08-2015-14-24-32-2360467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1623978" cy="2261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3528" y="3068960"/>
            <a:ext cx="194421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Летописец  Нестор</a:t>
            </a:r>
            <a:endParaRPr lang="ru-RU" sz="2000" b="1" dirty="0">
              <a:latin typeface="Gabriola" pitchFamily="82" charset="0"/>
            </a:endParaRPr>
          </a:p>
        </p:txBody>
      </p:sp>
      <p:pic>
        <p:nvPicPr>
          <p:cNvPr id="35844" name="Picture 4" descr="http://media.vorotila.ru/ru/items/t1@04b7bb8a-0c63-461c-959f-ac5d92806188/Ikona-Troica-Andreya-Rublyova-nachalo-XV-ve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908720"/>
            <a:ext cx="1563127" cy="2202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6" name="Picture 6" descr="http://cs630920.vk.me/v630920845/1611/m6Gdf-K4jE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836712"/>
            <a:ext cx="166585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8" name="Picture 8" descr="http://cp14.nevsepic.com.ua/183/18280/1384987982-a.-p.-losenko-1737-1773-portret-aktera-f.-g.-volkova.-17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717032"/>
            <a:ext cx="1661564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50" name="Picture 10" descr="https://im1-tub-ru.yandex.net/i?id=8b956f29b1042f614f28ecad3944f1c7&amp;n=33&amp;h=215&amp;w=18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3789040"/>
            <a:ext cx="1800200" cy="2178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52" name="Picture 12" descr="http://www.online-utility.org/image/ImageCache?file=6/6d/Tropinin_karamzin.JPG/800px-Tropinin_karamzi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3717032"/>
            <a:ext cx="1710274" cy="2276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60033"/>
                </a:solidFill>
                <a:latin typeface="Gabriola" pitchFamily="82" charset="0"/>
              </a:rPr>
              <a:t>ЧТО МОЖЕТ ОБЪЕДИНЯТЬ ЭТИХ ЛЮДЕЙ?</a:t>
            </a:r>
            <a:endParaRPr lang="ru-RU" sz="3600" b="1" dirty="0">
              <a:solidFill>
                <a:srgbClr val="660033"/>
              </a:solidFill>
              <a:latin typeface="Gabriola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3888" y="3068960"/>
            <a:ext cx="194421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Андрей Рублев</a:t>
            </a:r>
            <a:endParaRPr lang="ru-RU" sz="2000" b="1" dirty="0">
              <a:latin typeface="Gabriola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5949280"/>
            <a:ext cx="194421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Федор Волков</a:t>
            </a:r>
            <a:endParaRPr lang="ru-RU" sz="2000" b="1" dirty="0">
              <a:latin typeface="Gabriola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04248" y="2996952"/>
            <a:ext cx="194421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Федор Ртищев</a:t>
            </a:r>
            <a:endParaRPr lang="ru-RU" sz="2000" b="1" dirty="0">
              <a:latin typeface="Gabriola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888" y="5949280"/>
            <a:ext cx="194421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Михаил Ломоносов</a:t>
            </a:r>
            <a:endParaRPr lang="ru-RU" sz="2000" b="1" dirty="0">
              <a:latin typeface="Gabriola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04248" y="5949280"/>
            <a:ext cx="1944216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Николай Карамзин</a:t>
            </a:r>
            <a:endParaRPr lang="ru-RU" sz="2000" b="1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Презентация" r:id="rId3" imgW="4570532" imgH="3427315" progId="PowerPoint.Show.8">
                  <p:embed/>
                </p:oleObj>
              </mc:Choice>
              <mc:Fallback>
                <p:oleObj name="Презентация" r:id="rId3" imgW="4570532" imgH="3427315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 descr="Памятник Тысячелетие России, общий вид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268760"/>
            <a:ext cx="403244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общий вид памятника Тысячелетие России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340768"/>
            <a:ext cx="3384376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3528" y="11663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C0000"/>
                </a:solidFill>
                <a:latin typeface="Wooden Ship Decorated" pitchFamily="2" charset="0"/>
              </a:rPr>
              <a:t>ПАМЯТНИК «ТЫСЯЧЕЛЕТИЕ РОССИИ» (1862 год)</a:t>
            </a:r>
            <a:endParaRPr lang="ru-RU" sz="3600" dirty="0">
              <a:solidFill>
                <a:srgbClr val="CC0000"/>
              </a:solidFill>
              <a:latin typeface="Wooden Ship Decorated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903893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latin typeface="Gabriola" pitchFamily="82" charset="0"/>
              </a:rPr>
              <a:t>Авторы: скульптор Михаил Микешин, Иван Шредер, архитектор Виктор Гартман</a:t>
            </a:r>
            <a:endParaRPr lang="ru-RU" sz="2800" b="1" dirty="0">
              <a:solidFill>
                <a:srgbClr val="660033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еть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89" y="0"/>
            <a:ext cx="912102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16632"/>
            <a:ext cx="864096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99"/>
                </a:solidFill>
                <a:latin typeface="Wooden Ship Decorated" pitchFamily="2" charset="0"/>
              </a:rPr>
              <a:t>III </a:t>
            </a:r>
            <a:r>
              <a:rPr lang="ru-RU" sz="3600" dirty="0" smtClean="0">
                <a:solidFill>
                  <a:srgbClr val="000099"/>
                </a:solidFill>
                <a:latin typeface="Wooden Ship Decorated" pitchFamily="2" charset="0"/>
              </a:rPr>
              <a:t>ТУР «ВСЕГДА ЛИ СПРАВЕДЛИВА ИСТОРИЯ?»</a:t>
            </a:r>
            <a:endParaRPr lang="ru-RU" sz="3600" dirty="0">
              <a:solidFill>
                <a:srgbClr val="000099"/>
              </a:solidFill>
              <a:latin typeface="Wooden Ship Decorated" pitchFamily="2" charset="0"/>
            </a:endParaRPr>
          </a:p>
        </p:txBody>
      </p:sp>
      <p:pic>
        <p:nvPicPr>
          <p:cNvPr id="31750" name="Picture 6" descr="http://cont.ws/uploads/posts/143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84784"/>
            <a:ext cx="1394283" cy="2088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23928" y="3573016"/>
            <a:ext cx="2088232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Gabriola" pitchFamily="82" charset="0"/>
              </a:rPr>
              <a:t>Князь Олег Вещий</a:t>
            </a:r>
            <a:endParaRPr lang="ru-RU" sz="2200" b="1" dirty="0">
              <a:latin typeface="Gabriola" pitchFamily="82" charset="0"/>
            </a:endParaRPr>
          </a:p>
        </p:txBody>
      </p:sp>
      <p:pic>
        <p:nvPicPr>
          <p:cNvPr id="31752" name="Picture 8" descr="http://mosreg.ru/upload/iblock/01a/knyaz-ivan-kalita-daet-milostyny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20272" y="1484784"/>
            <a:ext cx="1202959" cy="205788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88224" y="3573016"/>
            <a:ext cx="2088232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Gabriola" pitchFamily="82" charset="0"/>
              </a:rPr>
              <a:t>Князь Иван </a:t>
            </a:r>
            <a:r>
              <a:rPr lang="ru-RU" sz="2200" b="1" dirty="0" err="1" smtClean="0">
                <a:latin typeface="Gabriola" pitchFamily="82" charset="0"/>
              </a:rPr>
              <a:t>Калита</a:t>
            </a:r>
            <a:endParaRPr lang="ru-RU" sz="2200" b="1" dirty="0">
              <a:latin typeface="Gabriola" pitchFamily="82" charset="0"/>
            </a:endParaRPr>
          </a:p>
        </p:txBody>
      </p:sp>
      <p:pic>
        <p:nvPicPr>
          <p:cNvPr id="31754" name="Picture 10" descr="http://www.roguesgalleryonline.com/wp-content/uploads/2013/01/Ivan-THE-TERRIB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149080"/>
            <a:ext cx="1489820" cy="194421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995936" y="6093296"/>
            <a:ext cx="2088232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Gabriola" pitchFamily="82" charset="0"/>
              </a:rPr>
              <a:t>Иван </a:t>
            </a:r>
            <a:r>
              <a:rPr lang="en-US" sz="2200" b="1" dirty="0" smtClean="0">
                <a:latin typeface="Gabriola" pitchFamily="82" charset="0"/>
              </a:rPr>
              <a:t>IV</a:t>
            </a:r>
            <a:r>
              <a:rPr lang="ru-RU" sz="2200" b="1" dirty="0" smtClean="0">
                <a:latin typeface="Gabriola" pitchFamily="82" charset="0"/>
              </a:rPr>
              <a:t> Грозный</a:t>
            </a:r>
            <a:endParaRPr lang="ru-RU" sz="2200" b="1" dirty="0">
              <a:latin typeface="Gabriola" pitchFamily="82" charset="0"/>
            </a:endParaRPr>
          </a:p>
        </p:txBody>
      </p:sp>
      <p:pic>
        <p:nvPicPr>
          <p:cNvPr id="31756" name="Picture 12" descr="http://s41.radikal.ru/i094/1304/ee/6acca320dc6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094" y="4149080"/>
            <a:ext cx="1445943" cy="194421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660232" y="6093296"/>
            <a:ext cx="2088232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Gabriola" pitchFamily="82" charset="0"/>
              </a:rPr>
              <a:t>Елизавета Петровна</a:t>
            </a:r>
            <a:endParaRPr lang="ru-RU" sz="2200" b="1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реть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102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86409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99"/>
                </a:solidFill>
                <a:latin typeface="Wooden Ship Decorated" pitchFamily="2" charset="0"/>
              </a:rPr>
              <a:t>IV </a:t>
            </a:r>
            <a:r>
              <a:rPr lang="ru-RU" sz="3600" dirty="0" smtClean="0">
                <a:solidFill>
                  <a:srgbClr val="000099"/>
                </a:solidFill>
                <a:latin typeface="Wooden Ship Decorated" pitchFamily="2" charset="0"/>
              </a:rPr>
              <a:t>ТУР «ФРАГМЕНТЫ ИСТОРИИ</a:t>
            </a:r>
            <a:endParaRPr lang="ru-RU" sz="3600" dirty="0">
              <a:solidFill>
                <a:srgbClr val="000099"/>
              </a:solidFill>
              <a:latin typeface="Wooden Ship Decorated" pitchFamily="2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11960" y="908720"/>
          <a:ext cx="4464495" cy="4638546"/>
        </p:xfrm>
        <a:graphic>
          <a:graphicData uri="http://schemas.openxmlformats.org/drawingml/2006/table">
            <a:tbl>
              <a:tblPr/>
              <a:tblGrid>
                <a:gridCol w="4464495"/>
              </a:tblGrid>
              <a:tr h="534992">
                <a:tc>
                  <a:txBody>
                    <a:bodyPr/>
                    <a:lstStyle/>
                    <a:p>
                      <a:pPr marL="55880" indent="12446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400" b="1" dirty="0" smtClean="0">
                          <a:solidFill>
                            <a:srgbClr val="000099"/>
                          </a:solidFill>
                          <a:latin typeface="Calibri Light" pitchFamily="34" charset="0"/>
                          <a:ea typeface="Calibri"/>
                          <a:cs typeface="Shruti" pitchFamily="34" charset="0"/>
                        </a:rPr>
                        <a:t>ОТВЕТЫ КОМАНД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Calibri Light" pitchFamily="34" charset="0"/>
                        <a:ea typeface="Calibri"/>
                        <a:cs typeface="Shruti" pitchFamily="34" charset="0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4992">
                <a:tc>
                  <a:txBody>
                    <a:bodyPr/>
                    <a:lstStyle/>
                    <a:p>
                      <a:pPr marL="55880" indent="12446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400" b="1" i="1" dirty="0">
                          <a:solidFill>
                            <a:srgbClr val="000099"/>
                          </a:solidFill>
                          <a:latin typeface="Calibri Light" pitchFamily="34" charset="0"/>
                          <a:ea typeface="Calibri"/>
                          <a:cs typeface="Shruti" pitchFamily="34" charset="0"/>
                        </a:rPr>
                        <a:t>Век </a:t>
                      </a:r>
                      <a:r>
                        <a:rPr lang="ru-RU" sz="2400" b="1" i="1" dirty="0" smtClean="0">
                          <a:solidFill>
                            <a:srgbClr val="000099"/>
                          </a:solidFill>
                          <a:latin typeface="Calibri Light" pitchFamily="34" charset="0"/>
                          <a:ea typeface="Calibri"/>
                          <a:cs typeface="Shruti" pitchFamily="34" charset="0"/>
                        </a:rPr>
                        <a:t>или</a:t>
                      </a:r>
                      <a:r>
                        <a:rPr lang="ru-RU" sz="2400" b="1" i="1" baseline="0" dirty="0" smtClean="0">
                          <a:solidFill>
                            <a:srgbClr val="000099"/>
                          </a:solidFill>
                          <a:latin typeface="Calibri Light" pitchFamily="34" charset="0"/>
                          <a:ea typeface="Calibri"/>
                          <a:cs typeface="Shruti" pitchFamily="34" charset="0"/>
                        </a:rPr>
                        <a:t> </a:t>
                      </a:r>
                      <a:r>
                        <a:rPr lang="ru-RU" sz="2400" b="1" i="1" dirty="0" smtClean="0">
                          <a:solidFill>
                            <a:srgbClr val="000099"/>
                          </a:solidFill>
                          <a:latin typeface="Calibri Light" pitchFamily="34" charset="0"/>
                          <a:ea typeface="Calibri"/>
                          <a:cs typeface="Shruti" pitchFamily="34" charset="0"/>
                        </a:rPr>
                        <a:t>дата </a:t>
                      </a:r>
                      <a:r>
                        <a:rPr lang="ru-RU" sz="2400" b="1" i="1" dirty="0">
                          <a:solidFill>
                            <a:srgbClr val="000099"/>
                          </a:solidFill>
                          <a:latin typeface="Calibri Light" pitchFamily="34" charset="0"/>
                          <a:ea typeface="Calibri"/>
                          <a:cs typeface="Shruti" pitchFamily="34" charset="0"/>
                        </a:rPr>
                        <a:t>события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Calibri Light" pitchFamily="34" charset="0"/>
                        <a:ea typeface="Calibri"/>
                        <a:cs typeface="Shruti" pitchFamily="34" charset="0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3657">
                <a:tc>
                  <a:txBody>
                    <a:bodyPr/>
                    <a:lstStyle/>
                    <a:p>
                      <a:pPr marL="55880" indent="12446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400" b="1" i="1" dirty="0">
                          <a:solidFill>
                            <a:srgbClr val="000099"/>
                          </a:solidFill>
                          <a:latin typeface="Calibri Light" pitchFamily="34" charset="0"/>
                          <a:ea typeface="Calibri"/>
                          <a:cs typeface="Shruti" pitchFamily="34" charset="0"/>
                        </a:rPr>
                        <a:t>Герой (и) данного </a:t>
                      </a:r>
                      <a:r>
                        <a:rPr lang="ru-RU" sz="2400" b="1" i="1" dirty="0" err="1">
                          <a:solidFill>
                            <a:srgbClr val="000099"/>
                          </a:solidFill>
                          <a:latin typeface="Calibri Light" pitchFamily="34" charset="0"/>
                          <a:ea typeface="Calibri"/>
                          <a:cs typeface="Shruti" pitchFamily="34" charset="0"/>
                        </a:rPr>
                        <a:t>видеоотрывка</a:t>
                      </a:r>
                      <a:r>
                        <a:rPr lang="ru-RU" sz="2400" b="1" i="1" dirty="0">
                          <a:solidFill>
                            <a:srgbClr val="000099"/>
                          </a:solidFill>
                          <a:latin typeface="Calibri Light" pitchFamily="34" charset="0"/>
                          <a:ea typeface="Calibri"/>
                          <a:cs typeface="Shruti" pitchFamily="34" charset="0"/>
                        </a:rPr>
                        <a:t> </a:t>
                      </a:r>
                      <a:r>
                        <a:rPr lang="ru-RU" sz="2400" b="1" i="1" dirty="0" smtClean="0">
                          <a:solidFill>
                            <a:srgbClr val="000099"/>
                          </a:solidFill>
                          <a:latin typeface="Calibri Light" pitchFamily="34" charset="0"/>
                          <a:ea typeface="Calibri"/>
                          <a:cs typeface="Shruti" pitchFamily="34" charset="0"/>
                        </a:rPr>
                        <a:t>и правитель </a:t>
                      </a:r>
                      <a:r>
                        <a:rPr lang="ru-RU" sz="2400" b="1" i="1" dirty="0">
                          <a:solidFill>
                            <a:srgbClr val="000099"/>
                          </a:solidFill>
                          <a:latin typeface="Calibri Light" pitchFamily="34" charset="0"/>
                          <a:ea typeface="Calibri"/>
                          <a:cs typeface="Shruti" pitchFamily="34" charset="0"/>
                        </a:rPr>
                        <a:t>изображенной эпохи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Calibri Light" pitchFamily="34" charset="0"/>
                        <a:ea typeface="Calibri"/>
                        <a:cs typeface="Shruti" pitchFamily="34" charset="0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1214">
                <a:tc>
                  <a:txBody>
                    <a:bodyPr/>
                    <a:lstStyle/>
                    <a:p>
                      <a:pPr marL="55880" indent="12446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400" b="1" i="1" dirty="0">
                          <a:solidFill>
                            <a:srgbClr val="000099"/>
                          </a:solidFill>
                          <a:latin typeface="Calibri Light" pitchFamily="34" charset="0"/>
                          <a:ea typeface="Calibri"/>
                          <a:cs typeface="Shruti" pitchFamily="34" charset="0"/>
                        </a:rPr>
                        <a:t>Событие, изображенное в отрывке </a:t>
                      </a:r>
                      <a:r>
                        <a:rPr lang="ru-RU" sz="2400" b="1" i="1" dirty="0" smtClean="0">
                          <a:solidFill>
                            <a:srgbClr val="000099"/>
                          </a:solidFill>
                          <a:latin typeface="Calibri Light" pitchFamily="34" charset="0"/>
                          <a:ea typeface="Calibri"/>
                          <a:cs typeface="Shruti" pitchFamily="34" charset="0"/>
                        </a:rPr>
                        <a:t> и его значение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Calibri Light" pitchFamily="34" charset="0"/>
                        <a:ea typeface="Calibri"/>
                        <a:cs typeface="Shruti" pitchFamily="34" charset="0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3657">
                <a:tc>
                  <a:txBody>
                    <a:bodyPr/>
                    <a:lstStyle/>
                    <a:p>
                      <a:pPr marL="55880" indent="12446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2400" b="1" i="1" dirty="0">
                          <a:solidFill>
                            <a:srgbClr val="000099"/>
                          </a:solidFill>
                          <a:latin typeface="Calibri Light" pitchFamily="34" charset="0"/>
                          <a:ea typeface="Calibri"/>
                          <a:cs typeface="Shruti" pitchFamily="34" charset="0"/>
                        </a:rPr>
                        <a:t>По каким фрагментам вы определили эпоху, событие и правителя? </a:t>
                      </a:r>
                      <a:endParaRPr lang="ru-RU" sz="2400" b="1" dirty="0">
                        <a:solidFill>
                          <a:srgbClr val="000099"/>
                        </a:solidFill>
                        <a:latin typeface="Calibri Light" pitchFamily="34" charset="0"/>
                        <a:ea typeface="Calibri"/>
                        <a:cs typeface="Shruti" pitchFamily="34" charset="0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796136" y="5733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ва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27" y="0"/>
            <a:ext cx="912777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3501008"/>
            <a:ext cx="8712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A50021"/>
                </a:solidFill>
                <a:latin typeface="Wooden Ship Decorated" pitchFamily="2" charset="0"/>
              </a:rPr>
              <a:t>V </a:t>
            </a:r>
            <a:r>
              <a:rPr lang="ru-RU" sz="6600" dirty="0" smtClean="0">
                <a:solidFill>
                  <a:srgbClr val="A50021"/>
                </a:solidFill>
                <a:latin typeface="Wooden Ship Decorated" pitchFamily="2" charset="0"/>
              </a:rPr>
              <a:t>ТУР «ИСТОРИЧЕСКИЙ ПОРТРЕТ»</a:t>
            </a:r>
            <a:endParaRPr lang="ru-RU" sz="6600" dirty="0">
              <a:solidFill>
                <a:srgbClr val="A50021"/>
              </a:solidFill>
              <a:latin typeface="Wooden Ship Decorate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торая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" y="0"/>
            <a:ext cx="9143813" cy="6858000"/>
          </a:xfrm>
          <a:prstGeom prst="rect">
            <a:avLst/>
          </a:prstGeom>
        </p:spPr>
      </p:pic>
      <p:pic>
        <p:nvPicPr>
          <p:cNvPr id="43012" name="Picture 4" descr="http://cs627418.vk.me/v627418992/eee7/nO9lvOXio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8554" y="332656"/>
            <a:ext cx="5333926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779912" y="4581128"/>
            <a:ext cx="48245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A50021"/>
                </a:solidFill>
                <a:latin typeface="Wooden Ship Decorated" pitchFamily="2" charset="0"/>
              </a:rPr>
              <a:t>ПАМЯТНИК ЕВПАТИЮ КОЛОВРАТУ В РЯЗАНИ</a:t>
            </a:r>
            <a:endParaRPr lang="ru-RU" sz="3200" dirty="0">
              <a:solidFill>
                <a:srgbClr val="A50021"/>
              </a:solidFill>
              <a:latin typeface="Wooden Ship Decorate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64" y="0"/>
          <a:ext cx="9144264" cy="6857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Презентация" r:id="rId3" imgW="4570532" imgH="3427315" progId="PowerPoint.Show.8">
                  <p:embed/>
                </p:oleObj>
              </mc:Choice>
              <mc:Fallback>
                <p:oleObj name="Презентация" r:id="rId3" imgW="4570532" imgH="3427315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4" y="0"/>
                        <a:ext cx="9144264" cy="6857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188640"/>
            <a:ext cx="8712968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Wooden Ship Decorated" pitchFamily="2" charset="0"/>
              </a:rPr>
              <a:t>Государственные праздники России, посвященные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Wooden Ship Decorated" pitchFamily="2" charset="0"/>
              </a:rPr>
              <a:t> героям Отечества</a:t>
            </a:r>
            <a:endParaRPr lang="ru-RU" sz="4400" b="1" dirty="0">
              <a:solidFill>
                <a:srgbClr val="FF0000"/>
              </a:solidFill>
              <a:latin typeface="Wooden Ship Decorate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636912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C0000"/>
                </a:solidFill>
                <a:latin typeface="Ariston" pitchFamily="66" charset="0"/>
              </a:rPr>
              <a:t>3 декабря – </a:t>
            </a:r>
            <a:r>
              <a:rPr lang="ru-RU" sz="4400" b="1" dirty="0" smtClean="0">
                <a:solidFill>
                  <a:srgbClr val="800000"/>
                </a:solidFill>
                <a:latin typeface="Ariston" pitchFamily="66" charset="0"/>
              </a:rPr>
              <a:t>памятная дата неизвестного солдата</a:t>
            </a:r>
          </a:p>
          <a:p>
            <a:r>
              <a:rPr lang="ru-RU" sz="4400" b="1" dirty="0" smtClean="0">
                <a:solidFill>
                  <a:srgbClr val="CC0000"/>
                </a:solidFill>
                <a:latin typeface="Ariston" pitchFamily="66" charset="0"/>
              </a:rPr>
              <a:t>9 декабря – </a:t>
            </a:r>
            <a:r>
              <a:rPr lang="ru-RU" sz="4400" b="1" dirty="0" smtClean="0">
                <a:solidFill>
                  <a:srgbClr val="800000"/>
                </a:solidFill>
                <a:latin typeface="Ariston" pitchFamily="66" charset="0"/>
              </a:rPr>
              <a:t>День героев Отечества</a:t>
            </a:r>
          </a:p>
          <a:p>
            <a:r>
              <a:rPr lang="ru-RU" sz="4400" b="1" dirty="0" smtClean="0">
                <a:solidFill>
                  <a:srgbClr val="CC0000"/>
                </a:solidFill>
                <a:latin typeface="Ariston" pitchFamily="66" charset="0"/>
              </a:rPr>
              <a:t>23 февраля - </a:t>
            </a:r>
            <a:r>
              <a:rPr lang="ru-RU" sz="4400" b="1" dirty="0" smtClean="0">
                <a:solidFill>
                  <a:srgbClr val="800000"/>
                </a:solidFill>
                <a:latin typeface="Ariston" pitchFamily="66" charset="0"/>
              </a:rPr>
              <a:t>День защитника Отечества, День воинской славы России </a:t>
            </a:r>
            <a:endParaRPr lang="ru-RU" sz="4400" b="1" dirty="0">
              <a:solidFill>
                <a:srgbClr val="800000"/>
              </a:solidFill>
              <a:latin typeface="Ariston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торая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" y="0"/>
            <a:ext cx="9143813" cy="6858000"/>
          </a:xfrm>
          <a:prstGeom prst="rect">
            <a:avLst/>
          </a:prstGeom>
        </p:spPr>
      </p:pic>
      <p:pic>
        <p:nvPicPr>
          <p:cNvPr id="45058" name="Picture 2" descr="http://fb.ru/misc/i/gallery/15322/9473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8640"/>
            <a:ext cx="3744416" cy="5252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419872" y="5517232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800000"/>
                </a:solidFill>
                <a:latin typeface="Wooden Ship Decorated" pitchFamily="2" charset="0"/>
              </a:rPr>
              <a:t>СВЕТЛЕЙШИЙ КНЯЗЬ ГЕОРГИЙ АЛЕКСАНДРОВИЧ ПОТЕМКИН - ТАВРИЧЕСКИЙ</a:t>
            </a:r>
            <a:endParaRPr lang="ru-RU" sz="2400" dirty="0">
              <a:solidFill>
                <a:srgbClr val="800000"/>
              </a:solidFill>
              <a:latin typeface="Wooden Ship Decorate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торая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" y="0"/>
            <a:ext cx="9143813" cy="6858000"/>
          </a:xfrm>
          <a:prstGeom prst="rect">
            <a:avLst/>
          </a:prstGeom>
        </p:spPr>
      </p:pic>
      <p:pic>
        <p:nvPicPr>
          <p:cNvPr id="45058" name="Picture 2" descr="http://novostipmr.com/sites/default/files/field/image/201501/rumyancev-15-01-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32656"/>
            <a:ext cx="5200088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563888" y="4869160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800000"/>
                </a:solidFill>
                <a:latin typeface="Wooden Ship Decorated" pitchFamily="2" charset="0"/>
              </a:rPr>
              <a:t>ГЕНЕРАЛ – ФЕЛЬДМАРШАЛ ГРАФ ПЕТР АЛЕКСАНДРОВИЧ РУМЯНЦЕВ - ЗАДУНАЙСКИЙ</a:t>
            </a:r>
            <a:endParaRPr lang="ru-RU" sz="2400" dirty="0">
              <a:solidFill>
                <a:srgbClr val="800000"/>
              </a:solidFill>
              <a:latin typeface="Wooden Ship Decorate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торая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" y="0"/>
            <a:ext cx="9143813" cy="6858000"/>
          </a:xfrm>
          <a:prstGeom prst="rect">
            <a:avLst/>
          </a:prstGeom>
        </p:spPr>
      </p:pic>
      <p:pic>
        <p:nvPicPr>
          <p:cNvPr id="50178" name="Picture 2" descr="http://sevastopolnews.info/wp-content/uploads/2014/10/nahim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04664"/>
            <a:ext cx="5091475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851920" y="5517232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800000"/>
                </a:solidFill>
                <a:latin typeface="Wooden Ship Decorated" pitchFamily="2" charset="0"/>
              </a:rPr>
              <a:t>АДМИРАЛ ПАВЕЛ СТЕПАНОВИЧ НАХИМОВ</a:t>
            </a:r>
            <a:endParaRPr lang="ru-RU" sz="2800" dirty="0">
              <a:solidFill>
                <a:srgbClr val="800000"/>
              </a:solidFill>
              <a:latin typeface="Wooden Ship Decorate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еть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89" y="0"/>
            <a:ext cx="912102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16632"/>
            <a:ext cx="864096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99"/>
                </a:solidFill>
                <a:latin typeface="Wooden Ship Decorated" pitchFamily="2" charset="0"/>
              </a:rPr>
              <a:t>VI </a:t>
            </a:r>
            <a:r>
              <a:rPr lang="ru-RU" sz="3600" dirty="0" smtClean="0">
                <a:solidFill>
                  <a:srgbClr val="000099"/>
                </a:solidFill>
                <a:latin typeface="Wooden Ship Decorated" pitchFamily="2" charset="0"/>
              </a:rPr>
              <a:t>ТУР </a:t>
            </a:r>
          </a:p>
          <a:p>
            <a:pPr algn="ctr"/>
            <a:r>
              <a:rPr lang="ru-RU" sz="3600" dirty="0" smtClean="0">
                <a:solidFill>
                  <a:srgbClr val="000099"/>
                </a:solidFill>
                <a:latin typeface="Wooden Ship Decorated" pitchFamily="2" charset="0"/>
              </a:rPr>
              <a:t>»ЧЕРНЫЙ ЯЩИК»</a:t>
            </a:r>
            <a:endParaRPr lang="ru-RU" sz="3600" dirty="0">
              <a:solidFill>
                <a:srgbClr val="000099"/>
              </a:solidFill>
              <a:latin typeface="Wooden Ship Decorated" pitchFamily="2" charset="0"/>
            </a:endParaRPr>
          </a:p>
        </p:txBody>
      </p:sp>
      <p:pic>
        <p:nvPicPr>
          <p:cNvPr id="51204" name="Picture 4" descr="http://demiart.ru/forum/uploads/post-21270-118291792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573016"/>
            <a:ext cx="1800200" cy="1611180"/>
          </a:xfrm>
          <a:prstGeom prst="rect">
            <a:avLst/>
          </a:prstGeom>
          <a:noFill/>
        </p:spPr>
      </p:pic>
      <p:pic>
        <p:nvPicPr>
          <p:cNvPr id="51206" name="Picture 6" descr="http://cs425519.vk.me/v425519636/9cc5/WMCP5-Ee9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3281" y="1772816"/>
            <a:ext cx="4332801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торая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" y="0"/>
            <a:ext cx="914381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6" y="116632"/>
            <a:ext cx="511256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6600" b="1" dirty="0" smtClean="0">
                <a:solidFill>
                  <a:srgbClr val="CC0000"/>
                </a:solidFill>
                <a:latin typeface="Ariston" pitchFamily="66" charset="0"/>
                <a:cs typeface="Andalus" pitchFamily="18" charset="-78"/>
              </a:rPr>
              <a:t>Спасибо за внимание и за участие в игре! </a:t>
            </a:r>
          </a:p>
          <a:p>
            <a:pPr algn="ctr"/>
            <a:r>
              <a:rPr lang="ru-RU" sz="6600" b="1" dirty="0" smtClean="0">
                <a:solidFill>
                  <a:srgbClr val="CC0000"/>
                </a:solidFill>
                <a:latin typeface="Ariston" pitchFamily="66" charset="0"/>
                <a:cs typeface="Andalus" pitchFamily="18" charset="-78"/>
              </a:rPr>
              <a:t>До новых встреч!</a:t>
            </a:r>
            <a:endParaRPr lang="ru-RU" sz="6600" b="1" dirty="0">
              <a:solidFill>
                <a:srgbClr val="CC0000"/>
              </a:solidFill>
              <a:latin typeface="Ariston" pitchFamily="66" charset="0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вая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3" y="0"/>
            <a:ext cx="912777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3501008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smtClean="0">
                <a:solidFill>
                  <a:srgbClr val="CC0000"/>
                </a:solidFill>
                <a:latin typeface="Ariston" pitchFamily="66" charset="0"/>
                <a:cs typeface="Vrinda" pitchFamily="34" charset="0"/>
              </a:rPr>
              <a:t>«</a:t>
            </a:r>
            <a:r>
              <a:rPr lang="ru-RU" sz="4400" b="1" dirty="0" smtClean="0">
                <a:solidFill>
                  <a:srgbClr val="CC0000"/>
                </a:solidFill>
                <a:latin typeface="Ariston" pitchFamily="66" charset="0"/>
                <a:cs typeface="Vrinda" pitchFamily="34" charset="0"/>
              </a:rPr>
              <a:t>Только тот народ, который чтит своих героев, может считаться великим».</a:t>
            </a:r>
          </a:p>
          <a:p>
            <a:pPr algn="r"/>
            <a:r>
              <a:rPr lang="ru-RU" sz="2400" b="1" dirty="0" smtClean="0">
                <a:solidFill>
                  <a:srgbClr val="800000"/>
                </a:solidFill>
                <a:latin typeface="Ariston" pitchFamily="66" charset="0"/>
                <a:cs typeface="Angsana New" pitchFamily="18" charset="-34"/>
              </a:rPr>
              <a:t>Маршал Советского союза, дважды Герой Советского союза </a:t>
            </a:r>
          </a:p>
          <a:p>
            <a:pPr algn="r"/>
            <a:r>
              <a:rPr lang="ru-RU" sz="2400" b="1" dirty="0" smtClean="0">
                <a:solidFill>
                  <a:srgbClr val="800000"/>
                </a:solidFill>
                <a:latin typeface="Ariston" pitchFamily="66" charset="0"/>
                <a:cs typeface="Angsana New" pitchFamily="18" charset="-34"/>
              </a:rPr>
              <a:t>Константин Константинович Рокоссовский</a:t>
            </a:r>
            <a:endParaRPr lang="ru-RU" sz="2400" b="1" dirty="0">
              <a:solidFill>
                <a:srgbClr val="800000"/>
              </a:solidFill>
              <a:latin typeface="Ariston" pitchFamily="66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Презентация" r:id="rId3" imgW="4570532" imgH="3427315" progId="PowerPoint.Show.8">
                  <p:embed/>
                </p:oleObj>
              </mc:Choice>
              <mc:Fallback>
                <p:oleObj name="Презентация" r:id="rId3" imgW="4570532" imgH="3427315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03648" y="11663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990000"/>
                </a:solidFill>
                <a:latin typeface="Wooden Ship Decorated" pitchFamily="2" charset="0"/>
              </a:rPr>
              <a:t>ЖЕРЕБЬЕВКА</a:t>
            </a:r>
            <a:endParaRPr lang="ru-RU" sz="4800" b="1" dirty="0">
              <a:solidFill>
                <a:srgbClr val="990000"/>
              </a:solidFill>
              <a:latin typeface="Wooden Ship Decorate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268760"/>
            <a:ext cx="3672408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C0000"/>
                </a:solidFill>
                <a:latin typeface="Wooden Ship Decorated" pitchFamily="2" charset="0"/>
              </a:rPr>
              <a:t>Команда «</a:t>
            </a:r>
            <a:r>
              <a:rPr lang="ru-RU" sz="4000" b="1" dirty="0" smtClean="0">
                <a:solidFill>
                  <a:srgbClr val="CC0000"/>
                </a:solidFill>
                <a:latin typeface="Wooden Ship Decorated" pitchFamily="2" charset="0"/>
              </a:rPr>
              <a:t>РАТИБОР</a:t>
            </a:r>
            <a:r>
              <a:rPr lang="ru-RU" sz="4000" dirty="0" smtClean="0">
                <a:solidFill>
                  <a:srgbClr val="CC0000"/>
                </a:solidFill>
                <a:latin typeface="Wooden Ship Decorated" pitchFamily="2" charset="0"/>
              </a:rPr>
              <a:t>»</a:t>
            </a:r>
            <a:endParaRPr lang="ru-RU" sz="4000" dirty="0">
              <a:solidFill>
                <a:srgbClr val="CC0000"/>
              </a:solidFill>
              <a:latin typeface="Wooden Ship Decorated" pitchFamily="2" charset="0"/>
            </a:endParaRPr>
          </a:p>
        </p:txBody>
      </p:sp>
      <p:pic>
        <p:nvPicPr>
          <p:cNvPr id="22532" name="Picture 4" descr="http://www.listname.ru/gadanie/img/sowul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3356992"/>
            <a:ext cx="1080120" cy="1404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isborg.ru/gadanie/img/kenaz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1196752"/>
            <a:ext cx="1085659" cy="1411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79512" y="3284984"/>
            <a:ext cx="3672408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0066"/>
                </a:solidFill>
                <a:latin typeface="Wooden Ship Decorated" pitchFamily="2" charset="0"/>
              </a:rPr>
              <a:t>Команда «</a:t>
            </a:r>
            <a:r>
              <a:rPr lang="ru-RU" sz="4000" b="1" dirty="0" smtClean="0">
                <a:solidFill>
                  <a:srgbClr val="000066"/>
                </a:solidFill>
                <a:latin typeface="Wooden Ship Decorated" pitchFamily="2" charset="0"/>
              </a:rPr>
              <a:t>СВЕТОЗАР</a:t>
            </a:r>
            <a:r>
              <a:rPr lang="ru-RU" sz="4000" dirty="0" smtClean="0">
                <a:solidFill>
                  <a:srgbClr val="000066"/>
                </a:solidFill>
                <a:latin typeface="Wooden Ship Decorated" pitchFamily="2" charset="0"/>
              </a:rPr>
              <a:t>»</a:t>
            </a:r>
            <a:endParaRPr lang="ru-RU" sz="4000" dirty="0">
              <a:solidFill>
                <a:srgbClr val="000066"/>
              </a:solidFill>
              <a:latin typeface="Wooden Ship Decorated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5301208"/>
            <a:ext cx="3672408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3300"/>
                </a:solidFill>
                <a:latin typeface="Wooden Ship Decorated" pitchFamily="2" charset="0"/>
              </a:rPr>
              <a:t>Команда поддержки </a:t>
            </a:r>
            <a:endParaRPr lang="ru-RU" sz="4000" dirty="0">
              <a:solidFill>
                <a:srgbClr val="003300"/>
              </a:solidFill>
              <a:latin typeface="Wooden Ship Decorated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1340768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0000"/>
                </a:solidFill>
                <a:latin typeface="Ariston" pitchFamily="66" charset="0"/>
              </a:rPr>
              <a:t>Руна </a:t>
            </a:r>
            <a:r>
              <a:rPr lang="ru-RU" sz="3200" b="1" dirty="0" err="1" smtClean="0">
                <a:solidFill>
                  <a:srgbClr val="CC0000"/>
                </a:solidFill>
                <a:latin typeface="Ariston" pitchFamily="66" charset="0"/>
              </a:rPr>
              <a:t>кано</a:t>
            </a:r>
            <a:r>
              <a:rPr lang="ru-RU" sz="3200" b="1" dirty="0" smtClean="0">
                <a:solidFill>
                  <a:srgbClr val="CC0000"/>
                </a:solidFill>
                <a:latin typeface="Ariston" pitchFamily="66" charset="0"/>
              </a:rPr>
              <a:t> - победы</a:t>
            </a:r>
            <a:endParaRPr lang="ru-RU" sz="3200" b="1" dirty="0">
              <a:solidFill>
                <a:srgbClr val="CC0000"/>
              </a:solidFill>
              <a:latin typeface="Ariston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3356992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Ariston" pitchFamily="66" charset="0"/>
              </a:rPr>
              <a:t>Руна </a:t>
            </a:r>
            <a:r>
              <a:rPr lang="ru-RU" sz="3200" b="1" dirty="0" err="1" smtClean="0">
                <a:solidFill>
                  <a:srgbClr val="000066"/>
                </a:solidFill>
                <a:latin typeface="Ariston" pitchFamily="66" charset="0"/>
              </a:rPr>
              <a:t>соулу</a:t>
            </a:r>
            <a:r>
              <a:rPr lang="ru-RU" sz="3200" b="1" dirty="0" smtClean="0">
                <a:solidFill>
                  <a:srgbClr val="000066"/>
                </a:solidFill>
                <a:latin typeface="Ariston" pitchFamily="66" charset="0"/>
              </a:rPr>
              <a:t> – звездного часа</a:t>
            </a:r>
            <a:endParaRPr lang="ru-RU" sz="3200" b="1" dirty="0">
              <a:solidFill>
                <a:srgbClr val="000066"/>
              </a:solidFill>
              <a:latin typeface="Ariston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984" y="5301208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00"/>
                </a:solidFill>
                <a:latin typeface="Ariston" pitchFamily="66" charset="0"/>
              </a:rPr>
              <a:t>Руна </a:t>
            </a:r>
            <a:r>
              <a:rPr lang="ru-RU" sz="3200" b="1" dirty="0" err="1" smtClean="0">
                <a:solidFill>
                  <a:srgbClr val="003300"/>
                </a:solidFill>
                <a:latin typeface="Ariston" pitchFamily="66" charset="0"/>
              </a:rPr>
              <a:t>эваз</a:t>
            </a:r>
            <a:r>
              <a:rPr lang="ru-RU" sz="3200" b="1" dirty="0" smtClean="0">
                <a:solidFill>
                  <a:srgbClr val="003300"/>
                </a:solidFill>
                <a:latin typeface="Ariston" pitchFamily="66" charset="0"/>
              </a:rPr>
              <a:t> - мудрости</a:t>
            </a:r>
            <a:endParaRPr lang="ru-RU" sz="3200" b="1" dirty="0">
              <a:solidFill>
                <a:srgbClr val="003300"/>
              </a:solidFill>
              <a:latin typeface="Ariston" pitchFamily="66" charset="0"/>
            </a:endParaRPr>
          </a:p>
        </p:txBody>
      </p:sp>
      <p:pic>
        <p:nvPicPr>
          <p:cNvPr id="22535" name="Picture 7" descr="http://knch.ru/gadalka/rune/img/17ehwa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36342" y="5229200"/>
            <a:ext cx="935523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вая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3" y="0"/>
            <a:ext cx="912777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4077072"/>
            <a:ext cx="75608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800080"/>
                </a:solidFill>
                <a:latin typeface="Wooden Ship Decorated" pitchFamily="2" charset="0"/>
              </a:rPr>
              <a:t>I</a:t>
            </a:r>
            <a:r>
              <a:rPr lang="ru-RU" sz="6600" dirty="0" smtClean="0">
                <a:solidFill>
                  <a:srgbClr val="800080"/>
                </a:solidFill>
                <a:latin typeface="Wooden Ship Decorated" pitchFamily="2" charset="0"/>
              </a:rPr>
              <a:t> ТУР «О КОМ ЭТИ СТРОКИ?»</a:t>
            </a:r>
            <a:endParaRPr lang="ru-RU" sz="6600" dirty="0">
              <a:solidFill>
                <a:srgbClr val="800080"/>
              </a:solidFill>
              <a:latin typeface="Wooden Ship Decorate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торая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" y="0"/>
            <a:ext cx="914381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3968" y="188640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ston" pitchFamily="66" charset="0"/>
              </a:rPr>
              <a:t>Его "не терпит" Александр,</a:t>
            </a:r>
            <a:br>
              <a:rPr lang="ru-RU" sz="2400" b="1" dirty="0" smtClean="0">
                <a:latin typeface="Ariston" pitchFamily="66" charset="0"/>
              </a:rPr>
            </a:br>
            <a:r>
              <a:rPr lang="ru-RU" sz="2400" b="1" dirty="0" smtClean="0">
                <a:latin typeface="Ariston" pitchFamily="66" charset="0"/>
              </a:rPr>
              <a:t>"Лисой" зовёт Наполеон,</a:t>
            </a:r>
            <a:br>
              <a:rPr lang="ru-RU" sz="2400" b="1" dirty="0" smtClean="0">
                <a:latin typeface="Ariston" pitchFamily="66" charset="0"/>
              </a:rPr>
            </a:br>
            <a:r>
              <a:rPr lang="ru-RU" sz="2400" b="1" dirty="0" smtClean="0">
                <a:latin typeface="Ariston" pitchFamily="66" charset="0"/>
              </a:rPr>
              <a:t>И имя Фабий получает,</a:t>
            </a:r>
            <a:br>
              <a:rPr lang="ru-RU" sz="2400" b="1" dirty="0" smtClean="0">
                <a:latin typeface="Ariston" pitchFamily="66" charset="0"/>
              </a:rPr>
            </a:br>
            <a:r>
              <a:rPr lang="ru-RU" sz="2400" b="1" dirty="0" smtClean="0">
                <a:latin typeface="Ariston" pitchFamily="66" charset="0"/>
              </a:rPr>
              <a:t>За то, что "медлит" как бы он!</a:t>
            </a:r>
            <a:br>
              <a:rPr lang="ru-RU" sz="2400" b="1" dirty="0" smtClean="0">
                <a:latin typeface="Ariston" pitchFamily="66" charset="0"/>
              </a:rPr>
            </a:br>
            <a:r>
              <a:rPr lang="ru-RU" sz="2400" b="1" dirty="0" smtClean="0">
                <a:latin typeface="Ariston" pitchFamily="66" charset="0"/>
              </a:rPr>
              <a:t/>
            </a:r>
            <a:br>
              <a:rPr lang="ru-RU" sz="2400" b="1" dirty="0" smtClean="0">
                <a:latin typeface="Ariston" pitchFamily="66" charset="0"/>
              </a:rPr>
            </a:br>
            <a:r>
              <a:rPr lang="ru-RU" sz="2400" b="1" dirty="0" smtClean="0">
                <a:latin typeface="Ariston" pitchFamily="66" charset="0"/>
              </a:rPr>
              <a:t>Вокруг него плетут интриги</a:t>
            </a:r>
            <a:br>
              <a:rPr lang="ru-RU" sz="2400" b="1" dirty="0" smtClean="0">
                <a:latin typeface="Ariston" pitchFamily="66" charset="0"/>
              </a:rPr>
            </a:br>
            <a:r>
              <a:rPr lang="ru-RU" sz="2400" b="1" dirty="0" smtClean="0">
                <a:latin typeface="Ariston" pitchFamily="66" charset="0"/>
              </a:rPr>
              <a:t>При штабе "верные друзья",</a:t>
            </a:r>
            <a:br>
              <a:rPr lang="ru-RU" sz="2400" b="1" dirty="0" smtClean="0">
                <a:latin typeface="Ariston" pitchFamily="66" charset="0"/>
              </a:rPr>
            </a:br>
            <a:r>
              <a:rPr lang="ru-RU" sz="2400" b="1" dirty="0" smtClean="0">
                <a:latin typeface="Ariston" pitchFamily="66" charset="0"/>
              </a:rPr>
              <a:t>Но он их всех переиграет,</a:t>
            </a:r>
            <a:br>
              <a:rPr lang="ru-RU" sz="2400" b="1" dirty="0" smtClean="0">
                <a:latin typeface="Ariston" pitchFamily="66" charset="0"/>
              </a:rPr>
            </a:br>
            <a:r>
              <a:rPr lang="ru-RU" sz="2400" b="1" dirty="0" smtClean="0">
                <a:latin typeface="Ariston" pitchFamily="66" charset="0"/>
              </a:rPr>
              <a:t>Недаром прозвище "лиса"!</a:t>
            </a:r>
            <a:endParaRPr lang="ru-RU" sz="2400" b="1" dirty="0">
              <a:latin typeface="Ariston" pitchFamily="66" charset="0"/>
            </a:endParaRPr>
          </a:p>
        </p:txBody>
      </p:sp>
      <p:pic>
        <p:nvPicPr>
          <p:cNvPr id="11" name="Picture 6" descr="http://okt-sosh2009.narod.ru/images/kutuz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645024"/>
            <a:ext cx="2160240" cy="2955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торая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" y="0"/>
            <a:ext cx="9143813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91880" y="260648"/>
            <a:ext cx="55446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-269875" algn="l"/>
                <a:tab pos="-180975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Ariston" pitchFamily="66" charset="0"/>
                <a:ea typeface="Times New Roman" pitchFamily="18" charset="0"/>
                <a:cs typeface="Times New Roman" pitchFamily="18" charset="0"/>
              </a:rPr>
              <a:t>Стратег и тактик он в военном деле,</a:t>
            </a:r>
            <a:endParaRPr lang="ru-RU" sz="2400" b="1" dirty="0" smtClean="0">
              <a:latin typeface="Ariston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-269875" algn="l"/>
                <a:tab pos="-180975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Ariston" pitchFamily="66" charset="0"/>
                <a:ea typeface="Times New Roman" pitchFamily="18" charset="0"/>
                <a:cs typeface="Times New Roman" pitchFamily="18" charset="0"/>
              </a:rPr>
              <a:t>Учил солдат «Науке побеждать»,</a:t>
            </a:r>
            <a:endParaRPr lang="ru-RU" sz="2400" b="1" dirty="0" smtClean="0">
              <a:latin typeface="Ariston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-269875" algn="l"/>
                <a:tab pos="-180975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Ariston" pitchFamily="66" charset="0"/>
                <a:ea typeface="Times New Roman" pitchFamily="18" charset="0"/>
                <a:cs typeface="Times New Roman" pitchFamily="18" charset="0"/>
              </a:rPr>
              <a:t>Взял </a:t>
            </a:r>
            <a:r>
              <a:rPr lang="ru-RU" sz="2400" b="1" dirty="0" err="1" smtClean="0">
                <a:solidFill>
                  <a:srgbClr val="000000"/>
                </a:solidFill>
                <a:latin typeface="Ariston" pitchFamily="66" charset="0"/>
                <a:ea typeface="Times New Roman" pitchFamily="18" charset="0"/>
                <a:cs typeface="Times New Roman" pitchFamily="18" charset="0"/>
              </a:rPr>
              <a:t>Рымник</a:t>
            </a:r>
            <a:r>
              <a:rPr lang="ru-RU" sz="2400" b="1" dirty="0" smtClean="0">
                <a:solidFill>
                  <a:srgbClr val="000000"/>
                </a:solidFill>
                <a:latin typeface="Ariston" pitchFamily="66" charset="0"/>
                <a:ea typeface="Times New Roman" pitchFamily="18" charset="0"/>
                <a:cs typeface="Times New Roman" pitchFamily="18" charset="0"/>
              </a:rPr>
              <a:t>, Измаил и, в русских веря,</a:t>
            </a:r>
            <a:endParaRPr lang="ru-RU" sz="2400" b="1" dirty="0" smtClean="0">
              <a:latin typeface="Ariston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-269875" algn="l"/>
                <a:tab pos="-180975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Ariston" pitchFamily="66" charset="0"/>
                <a:ea typeface="Times New Roman" pitchFamily="18" charset="0"/>
                <a:cs typeface="Times New Roman" pitchFamily="18" charset="0"/>
              </a:rPr>
              <a:t>Он говорил «Отчизна наша Мать!»</a:t>
            </a:r>
            <a:endParaRPr lang="ru-RU" sz="2400" b="1" dirty="0" smtClean="0">
              <a:latin typeface="Ariston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-269875" algn="l"/>
                <a:tab pos="-180975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Ariston" pitchFamily="66" charset="0"/>
                <a:ea typeface="Times New Roman" pitchFamily="18" charset="0"/>
                <a:cs typeface="Times New Roman" pitchFamily="18" charset="0"/>
              </a:rPr>
              <a:t>Ревнитель новизны в своём искусстве,</a:t>
            </a:r>
            <a:endParaRPr lang="ru-RU" sz="2400" b="1" dirty="0" smtClean="0">
              <a:latin typeface="Ariston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-269875" algn="l"/>
                <a:tab pos="-180975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Ariston" pitchFamily="66" charset="0"/>
                <a:ea typeface="Times New Roman" pitchFamily="18" charset="0"/>
                <a:cs typeface="Times New Roman" pitchFamily="18" charset="0"/>
              </a:rPr>
              <a:t>Осуществил Альпийский переход…</a:t>
            </a:r>
            <a:endParaRPr lang="ru-RU" sz="2400" b="1" dirty="0" smtClean="0">
              <a:latin typeface="Ariston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-269875" algn="l"/>
                <a:tab pos="-180975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Ariston" pitchFamily="66" charset="0"/>
                <a:ea typeface="Times New Roman" pitchFamily="18" charset="0"/>
                <a:cs typeface="Times New Roman" pitchFamily="18" charset="0"/>
              </a:rPr>
              <a:t>Великий полководец, князь, граф русский,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-269875" algn="l"/>
                <a:tab pos="-180975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Ariston" pitchFamily="66" charset="0"/>
                <a:ea typeface="Times New Roman" pitchFamily="18" charset="0"/>
                <a:cs typeface="Times New Roman" pitchFamily="18" charset="0"/>
              </a:rPr>
              <a:t>Удачливый в сраженьях патриот</a:t>
            </a:r>
            <a:r>
              <a:rPr lang="ru-RU" sz="2400" b="1" dirty="0" smtClean="0">
                <a:latin typeface="Ariston" pitchFamily="66" charset="0"/>
                <a:cs typeface="Arial" pitchFamily="34" charset="0"/>
              </a:rPr>
              <a:t> </a:t>
            </a:r>
          </a:p>
        </p:txBody>
      </p:sp>
      <p:pic>
        <p:nvPicPr>
          <p:cNvPr id="24579" name="Picture 3" descr="http://www.e1.ru/news/images/405/146/405146/suvorov_alex_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501008"/>
            <a:ext cx="4420956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Презентация" r:id="rId3" imgW="4570532" imgH="3427315" progId="PowerPoint.Show.8">
                  <p:embed/>
                </p:oleObj>
              </mc:Choice>
              <mc:Fallback>
                <p:oleObj name="Презентация" r:id="rId3" imgW="4570532" imgH="3427315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332656"/>
            <a:ext cx="518457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latin typeface="Ariston" pitchFamily="66" charset="0"/>
              </a:rPr>
              <a:t>На коне он с детских лет, и всю жизнь в походах,</a:t>
            </a:r>
            <a:br>
              <a:rPr lang="ru-RU" sz="2600" b="1" dirty="0" smtClean="0">
                <a:latin typeface="Ariston" pitchFamily="66" charset="0"/>
              </a:rPr>
            </a:br>
            <a:r>
              <a:rPr lang="ru-RU" sz="2600" b="1" dirty="0" smtClean="0">
                <a:latin typeface="Ariston" pitchFamily="66" charset="0"/>
              </a:rPr>
              <a:t>Раз лишь поражение испытал в бою:</a:t>
            </a:r>
            <a:br>
              <a:rPr lang="ru-RU" sz="2600" b="1" dirty="0" smtClean="0">
                <a:latin typeface="Ariston" pitchFamily="66" charset="0"/>
              </a:rPr>
            </a:br>
            <a:r>
              <a:rPr lang="ru-RU" sz="2600" b="1" dirty="0" smtClean="0">
                <a:latin typeface="Ariston" pitchFamily="66" charset="0"/>
              </a:rPr>
              <a:t>Утонул брат Ростислав в </a:t>
            </a:r>
            <a:r>
              <a:rPr lang="ru-RU" sz="2600" b="1" dirty="0" err="1" smtClean="0">
                <a:latin typeface="Ariston" pitchFamily="66" charset="0"/>
              </a:rPr>
              <a:t>Стугны</a:t>
            </a:r>
            <a:r>
              <a:rPr lang="ru-RU" sz="2600" b="1" dirty="0" smtClean="0">
                <a:latin typeface="Ariston" pitchFamily="66" charset="0"/>
              </a:rPr>
              <a:t> полых водах,</a:t>
            </a:r>
            <a:br>
              <a:rPr lang="ru-RU" sz="2600" b="1" dirty="0" smtClean="0">
                <a:latin typeface="Ariston" pitchFamily="66" charset="0"/>
              </a:rPr>
            </a:br>
            <a:r>
              <a:rPr lang="ru-RU" sz="2600" b="1" dirty="0" smtClean="0">
                <a:latin typeface="Ariston" pitchFamily="66" charset="0"/>
              </a:rPr>
              <a:t>Да и он мог потерять в </a:t>
            </a:r>
            <a:r>
              <a:rPr lang="ru-RU" sz="2600" b="1" dirty="0" err="1" smtClean="0">
                <a:latin typeface="Ariston" pitchFamily="66" charset="0"/>
              </a:rPr>
              <a:t>Стугне</a:t>
            </a:r>
            <a:r>
              <a:rPr lang="ru-RU" sz="2600" b="1" dirty="0" smtClean="0">
                <a:latin typeface="Ariston" pitchFamily="66" charset="0"/>
              </a:rPr>
              <a:t> жизнь свою.</a:t>
            </a:r>
            <a:br>
              <a:rPr lang="ru-RU" sz="2600" b="1" dirty="0" smtClean="0">
                <a:latin typeface="Ariston" pitchFamily="66" charset="0"/>
              </a:rPr>
            </a:br>
            <a:r>
              <a:rPr lang="ru-RU" sz="2600" b="1" dirty="0" smtClean="0">
                <a:latin typeface="Ariston" pitchFamily="66" charset="0"/>
              </a:rPr>
              <a:t/>
            </a:r>
            <a:br>
              <a:rPr lang="ru-RU" sz="2600" b="1" dirty="0" smtClean="0">
                <a:latin typeface="Ariston" pitchFamily="66" charset="0"/>
              </a:rPr>
            </a:br>
            <a:r>
              <a:rPr lang="ru-RU" sz="2600" b="1" dirty="0" smtClean="0">
                <a:latin typeface="Ariston" pitchFamily="66" charset="0"/>
              </a:rPr>
              <a:t>Бил он </a:t>
            </a:r>
            <a:r>
              <a:rPr lang="ru-RU" sz="2600" b="1" dirty="0" err="1" smtClean="0">
                <a:latin typeface="Ariston" pitchFamily="66" charset="0"/>
              </a:rPr>
              <a:t>торков</a:t>
            </a:r>
            <a:r>
              <a:rPr lang="ru-RU" sz="2600" b="1" dirty="0" smtClean="0">
                <a:latin typeface="Ariston" pitchFamily="66" charset="0"/>
              </a:rPr>
              <a:t>, вятичей, половцев и чехов,</a:t>
            </a:r>
            <a:br>
              <a:rPr lang="ru-RU" sz="2600" b="1" dirty="0" smtClean="0">
                <a:latin typeface="Ariston" pitchFamily="66" charset="0"/>
              </a:rPr>
            </a:br>
            <a:r>
              <a:rPr lang="ru-RU" sz="2600" b="1" dirty="0" smtClean="0">
                <a:latin typeface="Ariston" pitchFamily="66" charset="0"/>
              </a:rPr>
              <a:t>Громкими победами славен он в веках.</a:t>
            </a:r>
            <a:br>
              <a:rPr lang="ru-RU" sz="2600" b="1" dirty="0" smtClean="0">
                <a:latin typeface="Ariston" pitchFamily="66" charset="0"/>
              </a:rPr>
            </a:br>
            <a:r>
              <a:rPr lang="ru-RU" sz="2600" b="1" dirty="0" smtClean="0">
                <a:latin typeface="Ariston" pitchFamily="66" charset="0"/>
              </a:rPr>
              <a:t>Иль в </a:t>
            </a:r>
            <a:r>
              <a:rPr lang="ru-RU" sz="2600" b="1" dirty="0" err="1" smtClean="0">
                <a:latin typeface="Ariston" pitchFamily="66" charset="0"/>
              </a:rPr>
              <a:t>Ростово-Суздале</a:t>
            </a:r>
            <a:r>
              <a:rPr lang="ru-RU" sz="2600" b="1" dirty="0" smtClean="0">
                <a:latin typeface="Ariston" pitchFamily="66" charset="0"/>
              </a:rPr>
              <a:t> не снимал доспехов,</a:t>
            </a:r>
            <a:br>
              <a:rPr lang="ru-RU" sz="2600" b="1" dirty="0" smtClean="0">
                <a:latin typeface="Ariston" pitchFamily="66" charset="0"/>
              </a:rPr>
            </a:br>
            <a:r>
              <a:rPr lang="ru-RU" sz="2600" b="1" dirty="0" smtClean="0">
                <a:latin typeface="Ariston" pitchFamily="66" charset="0"/>
              </a:rPr>
              <a:t>Или «Поучение»* он держал в руках</a:t>
            </a:r>
            <a:endParaRPr lang="ru-RU" sz="2600" b="1" dirty="0">
              <a:latin typeface="Ariston" pitchFamily="66" charset="0"/>
            </a:endParaRPr>
          </a:p>
        </p:txBody>
      </p:sp>
      <p:pic>
        <p:nvPicPr>
          <p:cNvPr id="25606" name="Picture 6" descr="http://vestnikk.ru/uploads/posts/2014-10/thumbs/1413929741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0005" y="764704"/>
            <a:ext cx="3439888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Презентация" r:id="rId3" imgW="4570532" imgH="3427315" progId="PowerPoint.Show.8">
                  <p:embed/>
                </p:oleObj>
              </mc:Choice>
              <mc:Fallback>
                <p:oleObj name="Презентация" r:id="rId3" imgW="4570532" imgH="3427315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83568" y="116632"/>
            <a:ext cx="511256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269875" algn="l"/>
                <a:tab pos="-1809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ston" pitchFamily="66" charset="0"/>
                <a:ea typeface="Times New Roman" pitchFamily="18" charset="0"/>
                <a:cs typeface="Arial" pitchFamily="34" charset="0"/>
              </a:rPr>
              <a:t>Государь прочитал  и,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ston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ston" pitchFamily="66" charset="0"/>
                <a:ea typeface="Times New Roman" pitchFamily="18" charset="0"/>
                <a:cs typeface="Arial" pitchFamily="34" charset="0"/>
              </a:rPr>
              <a:t>Спокоен и строг,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ston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ston" pitchFamily="66" charset="0"/>
                <a:ea typeface="Times New Roman" pitchFamily="18" charset="0"/>
                <a:cs typeface="Arial" pitchFamily="34" charset="0"/>
              </a:rPr>
              <a:t>Повернулся к Ахматовым людям,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ston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69875" algn="l"/>
                <a:tab pos="-1809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ston" pitchFamily="66" charset="0"/>
                <a:ea typeface="Times New Roman" pitchFamily="18" charset="0"/>
                <a:cs typeface="Arial" pitchFamily="34" charset="0"/>
              </a:rPr>
              <a:t>Бросил наземь ярлык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ston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ston" pitchFamily="66" charset="0"/>
                <a:ea typeface="Times New Roman" pitchFamily="18" charset="0"/>
                <a:cs typeface="Arial" pitchFamily="34" charset="0"/>
              </a:rPr>
              <a:t>Под сафьянный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ston" pitchFamily="66" charset="0"/>
                <a:ea typeface="Times New Roman" pitchFamily="18" charset="0"/>
                <a:cs typeface="Arial" pitchFamily="34" charset="0"/>
              </a:rPr>
              <a:t>caпог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ston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69875" algn="l"/>
                <a:tab pos="-1809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ston" pitchFamily="66" charset="0"/>
                <a:ea typeface="Calibri" pitchFamily="34" charset="0"/>
                <a:cs typeface="Times New Roman" pitchFamily="18" charset="0"/>
              </a:rPr>
              <a:t>И сказал: Дань платить мы не будем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ston" pitchFamily="66" charset="0"/>
                <a:cs typeface="Arial" pitchFamily="34" charset="0"/>
              </a:rPr>
              <a:t> </a:t>
            </a:r>
          </a:p>
        </p:txBody>
      </p:sp>
      <p:pic>
        <p:nvPicPr>
          <p:cNvPr id="26629" name="Picture 5" descr="http://vdvbezheck.ru/pic/users/1/img/raznoe/facti/1111/2fa94ccac5195993c60be82c7d16b9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429000"/>
            <a:ext cx="5791289" cy="32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419</Words>
  <Application>Microsoft Office PowerPoint</Application>
  <PresentationFormat>Экран (4:3)</PresentationFormat>
  <Paragraphs>100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ASUS</cp:lastModifiedBy>
  <cp:revision>100</cp:revision>
  <dcterms:modified xsi:type="dcterms:W3CDTF">2016-02-27T07:24:46Z</dcterms:modified>
</cp:coreProperties>
</file>