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4"/>
  </p:notesMasterIdLst>
  <p:sldIdLst>
    <p:sldId id="318" r:id="rId2"/>
    <p:sldId id="256" r:id="rId3"/>
    <p:sldId id="257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94" r:id="rId33"/>
    <p:sldId id="287" r:id="rId34"/>
    <p:sldId id="289" r:id="rId35"/>
    <p:sldId id="288" r:id="rId36"/>
    <p:sldId id="290" r:id="rId37"/>
    <p:sldId id="292" r:id="rId38"/>
    <p:sldId id="291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9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BB7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76F89E-44A4-47E2-9E12-03959E731560}" type="datetimeFigureOut">
              <a:rPr lang="ru-RU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786F0D8-48DF-4E14-BF8D-FBB5411D0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10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A60C1E-A305-4D39-826D-5A7201818A26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46C77-98AB-4401-8067-1EA394BC2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1667F-0772-4D07-8329-C312766EA89E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18C7D-71FC-48A4-929B-F6E5BEE728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5081B-3E57-426D-AFA2-B9F964FE73C5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9A128-B1E4-41CA-9E61-D7D13CB231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7F427D-0969-49E2-AB7C-78C97C8CE7EC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2045E-73B6-4B47-852B-B0CE9EC1A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8970B-9B31-49E4-8684-A22126141B11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FBEAB-C2A7-4E2E-8DCE-5B804A9740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E39437-0F75-493D-AC00-5BBDE5427C17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075D5-F961-416E-B2AD-9219746728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F87EA4-4134-411E-8DF4-92E407CCD2FE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2C281-29AB-452E-9463-D0560130F7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F7380-D903-41DD-B5BC-86FDF7E7F862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75861-673E-430D-9610-2341D9493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6F8FB8-422A-4B8B-B632-FB21F16282E6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7CDCC-6335-4896-95A1-7965EB0C3C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539FF3-F688-4775-B449-881F1F549E6E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1913B-B147-44BD-8858-D33DBF6F12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46746-79D0-4378-A53A-68E4F6219914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09924F5-25F1-4B79-B85B-4559015586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2B2079D-B48A-4E8F-8475-13630640949E}" type="datetimeFigureOut">
              <a:rPr lang="ru-RU" smtClean="0"/>
              <a:pPr>
                <a:defRPr/>
              </a:pPr>
              <a:t>22.02.2016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0ACD934-AF15-4805-B545-7F72F2DECB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29.xml"/><Relationship Id="rId3" Type="http://schemas.openxmlformats.org/officeDocument/2006/relationships/slide" Target="slide6.xml"/><Relationship Id="rId21" Type="http://schemas.openxmlformats.org/officeDocument/2006/relationships/slide" Target="slide2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2" Type="http://schemas.openxmlformats.org/officeDocument/2006/relationships/image" Target="../media/image4.jpeg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28" Type="http://schemas.openxmlformats.org/officeDocument/2006/relationships/slide" Target="slide4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25.xml"/><Relationship Id="rId27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18" Type="http://schemas.openxmlformats.org/officeDocument/2006/relationships/slide" Target="slide46.xml"/><Relationship Id="rId26" Type="http://schemas.openxmlformats.org/officeDocument/2006/relationships/slide" Target="slide54.xml"/><Relationship Id="rId3" Type="http://schemas.openxmlformats.org/officeDocument/2006/relationships/slide" Target="slide31.xml"/><Relationship Id="rId21" Type="http://schemas.openxmlformats.org/officeDocument/2006/relationships/slide" Target="slide49.xml"/><Relationship Id="rId7" Type="http://schemas.openxmlformats.org/officeDocument/2006/relationships/slide" Target="slide35.xml"/><Relationship Id="rId12" Type="http://schemas.openxmlformats.org/officeDocument/2006/relationships/slide" Target="slide40.xml"/><Relationship Id="rId17" Type="http://schemas.openxmlformats.org/officeDocument/2006/relationships/slide" Target="slide45.xml"/><Relationship Id="rId25" Type="http://schemas.openxmlformats.org/officeDocument/2006/relationships/slide" Target="slide53.xml"/><Relationship Id="rId2" Type="http://schemas.openxmlformats.org/officeDocument/2006/relationships/image" Target="../media/image5.jpeg"/><Relationship Id="rId16" Type="http://schemas.openxmlformats.org/officeDocument/2006/relationships/slide" Target="slide44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slide" Target="slide39.xml"/><Relationship Id="rId24" Type="http://schemas.openxmlformats.org/officeDocument/2006/relationships/slide" Target="slide52.xml"/><Relationship Id="rId5" Type="http://schemas.openxmlformats.org/officeDocument/2006/relationships/slide" Target="slide33.xml"/><Relationship Id="rId15" Type="http://schemas.openxmlformats.org/officeDocument/2006/relationships/slide" Target="slide43.xml"/><Relationship Id="rId23" Type="http://schemas.openxmlformats.org/officeDocument/2006/relationships/slide" Target="slide51.xml"/><Relationship Id="rId28" Type="http://schemas.openxmlformats.org/officeDocument/2006/relationships/slide" Target="slide5.xml"/><Relationship Id="rId10" Type="http://schemas.openxmlformats.org/officeDocument/2006/relationships/slide" Target="slide38.xml"/><Relationship Id="rId19" Type="http://schemas.openxmlformats.org/officeDocument/2006/relationships/slide" Target="slide47.xml"/><Relationship Id="rId4" Type="http://schemas.openxmlformats.org/officeDocument/2006/relationships/slide" Target="slide32.xml"/><Relationship Id="rId9" Type="http://schemas.openxmlformats.org/officeDocument/2006/relationships/slide" Target="slide37.xml"/><Relationship Id="rId14" Type="http://schemas.openxmlformats.org/officeDocument/2006/relationships/slide" Target="slide42.xml"/><Relationship Id="rId22" Type="http://schemas.openxmlformats.org/officeDocument/2006/relationships/slide" Target="slide50.xml"/><Relationship Id="rId27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56.xml"/><Relationship Id="rId7" Type="http://schemas.openxmlformats.org/officeDocument/2006/relationships/slide" Target="slide6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slide" Target="slide5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2071678"/>
            <a:ext cx="91440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AUKTION</a:t>
            </a:r>
            <a:r>
              <a:rPr lang="ru-RU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adway" pitchFamily="82" charset="0"/>
            </a:endParaRPr>
          </a:p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“</a:t>
            </a:r>
            <a:r>
              <a:rPr lang="de-DE" sz="3600" dirty="0" smtClean="0">
                <a:latin typeface="Broadway" pitchFamily="82" charset="0"/>
              </a:rPr>
              <a:t>Deutschland</a:t>
            </a:r>
            <a:r>
              <a:rPr lang="de-DE" sz="3600" dirty="0" smtClean="0">
                <a:latin typeface="Broadway" pitchFamily="82" charset="0"/>
              </a:rPr>
              <a:t>, Österreich, die </a:t>
            </a:r>
            <a:r>
              <a:rPr lang="de-DE" sz="3600" dirty="0" smtClean="0">
                <a:latin typeface="Broadway" pitchFamily="82" charset="0"/>
              </a:rPr>
              <a:t>Schweiz</a:t>
            </a:r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”</a:t>
            </a:r>
            <a:endParaRPr lang="ru-RU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5984" y="6334780"/>
            <a:ext cx="4374248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latin typeface="Calibri" pitchFamily="34" charset="0"/>
                <a:cs typeface="Times New Roman" pitchFamily="18" charset="0"/>
              </a:rPr>
              <a:t>2015-2016 учебный год </a:t>
            </a:r>
            <a:endParaRPr lang="ru-RU" sz="2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4000504"/>
            <a:ext cx="5572132" cy="10156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Calibri" pitchFamily="34" charset="0"/>
                <a:cs typeface="Times New Roman" pitchFamily="18" charset="0"/>
              </a:rPr>
              <a:t>Составитель:</a:t>
            </a:r>
          </a:p>
          <a:p>
            <a:pPr algn="r"/>
            <a:r>
              <a:rPr lang="ru-RU" sz="2000" dirty="0" smtClean="0">
                <a:latin typeface="Calibri" pitchFamily="34" charset="0"/>
                <a:cs typeface="Times New Roman" pitchFamily="18" charset="0"/>
              </a:rPr>
              <a:t>учитель иностранного языка  </a:t>
            </a:r>
          </a:p>
          <a:p>
            <a:pPr algn="r"/>
            <a:r>
              <a:rPr lang="ru-RU" sz="2000" dirty="0" smtClean="0">
                <a:latin typeface="Calibri" pitchFamily="34" charset="0"/>
                <a:cs typeface="Times New Roman" pitchFamily="18" charset="0"/>
              </a:rPr>
              <a:t>Антипова Ольга Алексеевна</a:t>
            </a:r>
            <a:endParaRPr lang="ru-RU" sz="20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332656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Общие факты 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1275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127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1484784"/>
            <a:ext cx="767464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 центральной части страны к низменности с юга примыкают покрытые лесом предгорья, а южнее начинаются Альпы. Название самой высокой горы в Германии…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5298" name="Picture 2" descr="http://walls.com.ua/images/201409/walls.com.ua_81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411" y="4005064"/>
            <a:ext cx="389931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Немцы сами не знают точно, как возникло название этого города. Но предположительно оно произошло от слова «медведь». Он изображен на гербе города. О каком городе идет речь?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2596" y="188640"/>
            <a:ext cx="3681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229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229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3250" name="Picture 2" descr="http://www.bestourism.com/img/items/big/7591/Berlin_Great-attraction_13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3933056"/>
            <a:ext cx="3888432" cy="2924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916832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Памятник городским музыкантам - это символ города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260648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33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332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593485" y="515807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2226" name="Picture 2" descr="http://s2.germany.travel/media/content/staedte___kultur_1/staedte/bremen_2/Bremen_Marktplatz_78_R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924943"/>
            <a:ext cx="5256584" cy="3446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916832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Этот город находится на западе Германии. Он входит в пятерку крупнейших экономических, культурных и политических центров страны. Он является столицей федеральной земли Северный Рейн – Вестфалия. Как называется этот город?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60649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434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434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02" name="Picture 2" descr="http://to-world-travel.ru/img/2015/042511/14308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148225"/>
            <a:ext cx="3960440" cy="2709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988840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Этот город расположен в самом центре старинных и богатых саксонских земель. Маленький, словно игрушечный, городок раскинулся на небольшой реке Везер. Он назван в честь средневекового рыцаря Бодо. Как город называется?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332657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536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537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0178" name="Picture 2" descr="http://www.craneland.ru/wp-content/uploads/2011/11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43252"/>
            <a:ext cx="3528392" cy="2614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00808"/>
            <a:ext cx="8001056" cy="36625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Городок </a:t>
            </a:r>
            <a:r>
              <a:rPr lang="ru-RU" sz="2400" dirty="0" err="1" smtClean="0">
                <a:latin typeface="Arial Black" pitchFamily="34" charset="0"/>
              </a:rPr>
              <a:t>Вольфсбург</a:t>
            </a:r>
            <a:r>
              <a:rPr lang="ru-RU" sz="2400" dirty="0" smtClean="0">
                <a:latin typeface="Arial Black" pitchFamily="34" charset="0"/>
              </a:rPr>
              <a:t> – самый, пожалуй, молодой в Германии. Он был основан в 1938 году, и здесь же был построен автозавод известной фирмы. В это время в Германии полным ходом строились автобаны, нужны были машины. Какой известной марки выпускаются здесь автомобили?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60649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Города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639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639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9154" name="Picture 2" descr="http://www.bestcarphoto.ru/albums/volkswagen/2014_fox_pepper_concept/volkswagen_2014_fox_pepper_concept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651918"/>
            <a:ext cx="3129808" cy="2206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060848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На территории этой федеральной земли находятся Альпы, протекает вторая в Европе по величине река Дунай. Еще эту федеральную землю называют страной озёр. Здесь находится романтическая дорога замков.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3265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Федеральные земли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741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741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8130" name="Picture 2" descr="http://gifok.net/images/2015/10/08/Dinkelsbuehl_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334292"/>
            <a:ext cx="3672408" cy="2523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3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8445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79712" y="404664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Федеральные земли Германии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5786" y="1772816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Black" pitchFamily="34" charset="0"/>
              </a:rPr>
              <a:t>Количество субъектов федерации в Федеративной Республике Германия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7106" name="Picture 2" descr="http://www.de-online.ru/novosti/2015-7/lander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08920"/>
            <a:ext cx="482453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192" y="1700808"/>
            <a:ext cx="8286808" cy="46474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В превосходной степени жители этой федеральной земли, говорят о себе неохотно. При этом их федеральная земля – настоящий рекордсмен. Первое место в Европе по концентрации высокотехнологических предприятий. Нигде в Германии не подается больше заявок на патенты, чем здесь. Земля славится своими изобретателями: </a:t>
            </a:r>
            <a:r>
              <a:rPr lang="ru-RU" sz="2400" dirty="0" err="1" smtClean="0">
                <a:latin typeface="Arial Black" pitchFamily="34" charset="0"/>
              </a:rPr>
              <a:t>Готлиб</a:t>
            </a: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ru-RU" sz="2400" dirty="0" err="1" smtClean="0">
                <a:latin typeface="Arial Black" pitchFamily="34" charset="0"/>
              </a:rPr>
              <a:t>Даймлер</a:t>
            </a:r>
            <a:r>
              <a:rPr lang="ru-RU" sz="2400" dirty="0" smtClean="0">
                <a:latin typeface="Arial Black" pitchFamily="34" charset="0"/>
              </a:rPr>
              <a:t>, Карл </a:t>
            </a:r>
            <a:r>
              <a:rPr lang="ru-RU" sz="2400" dirty="0" err="1" smtClean="0">
                <a:latin typeface="Arial Black" pitchFamily="34" charset="0"/>
              </a:rPr>
              <a:t>Бенц</a:t>
            </a:r>
            <a:r>
              <a:rPr lang="ru-RU" sz="2400" dirty="0" smtClean="0">
                <a:latin typeface="Arial Black" pitchFamily="34" charset="0"/>
              </a:rPr>
              <a:t> и Роберт Бош.</a:t>
            </a:r>
          </a:p>
          <a:p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3265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Федеральные земли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946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946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6082" name="Picture 2" descr="http://s1.germany.travel/media/content/gut_zu_wissen_1/bundeslaender/baden_wuerttemberg/Hohenzollern_im_W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017218"/>
            <a:ext cx="2880320" cy="1840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84784"/>
            <a:ext cx="8001056" cy="397031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Нигде в Германии не живет больше людей, чем здесь. Поэтому здесь так много городов: Кёльн с его божественным шедевром, Бонн, первая столица Федеративной Республики, Дюссельдорф, столица земли, понимающая толк в моде, </a:t>
            </a:r>
            <a:r>
              <a:rPr lang="ru-RU" dirty="0" err="1" smtClean="0">
                <a:latin typeface="Arial Black" pitchFamily="34" charset="0"/>
              </a:rPr>
              <a:t>Ахен</a:t>
            </a:r>
            <a:r>
              <a:rPr lang="ru-RU" dirty="0" smtClean="0">
                <a:latin typeface="Arial Black" pitchFamily="34" charset="0"/>
              </a:rPr>
              <a:t>, который во времена императора Карла Великого был столицей Европы, </a:t>
            </a:r>
            <a:r>
              <a:rPr lang="ru-RU" dirty="0" err="1" smtClean="0">
                <a:latin typeface="Arial Black" pitchFamily="34" charset="0"/>
              </a:rPr>
              <a:t>Дуйсбург</a:t>
            </a:r>
            <a:r>
              <a:rPr lang="ru-RU" dirty="0" smtClean="0">
                <a:latin typeface="Arial Black" pitchFamily="34" charset="0"/>
              </a:rPr>
              <a:t> с его крупнейшим речным портом европейского континента, экономические центры </a:t>
            </a:r>
            <a:r>
              <a:rPr lang="ru-RU" dirty="0" err="1" smtClean="0">
                <a:latin typeface="Arial Black" pitchFamily="34" charset="0"/>
              </a:rPr>
              <a:t>Крефельд</a:t>
            </a:r>
            <a:r>
              <a:rPr lang="ru-RU" dirty="0" smtClean="0">
                <a:latin typeface="Arial Black" pitchFamily="34" charset="0"/>
              </a:rPr>
              <a:t> и </a:t>
            </a:r>
            <a:r>
              <a:rPr lang="ru-RU" dirty="0" err="1" smtClean="0">
                <a:latin typeface="Arial Black" pitchFamily="34" charset="0"/>
              </a:rPr>
              <a:t>Билефельд</a:t>
            </a:r>
            <a:r>
              <a:rPr lang="ru-RU" dirty="0" smtClean="0">
                <a:latin typeface="Arial Black" pitchFamily="34" charset="0"/>
              </a:rPr>
              <a:t> или метрополии Рурской области – Эссен и Дортмунд.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В земле имеется не только самая плотная научно-исследовательская сеть в Европе. Согласно ЮНЕСКО, наряду с Нью-Йорком и Парижем она является одним из важнейших культурных регионов Земли.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33265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Федеральные земли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048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049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5058" name="Picture 2" descr="http://www.euro-info-center.ru/old/images/stories/2013.events/nordrhein-westfal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157192"/>
            <a:ext cx="129614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6357938" y="5715000"/>
            <a:ext cx="2428875" cy="85725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Start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227687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AUKTION</a:t>
            </a:r>
            <a:r>
              <a:rPr lang="ru-RU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adway" pitchFamily="82" charset="0"/>
            </a:endParaRPr>
          </a:p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“</a:t>
            </a:r>
            <a:r>
              <a:rPr lang="de-DE" sz="3600" dirty="0" smtClean="0">
                <a:latin typeface="Broadway" pitchFamily="82" charset="0"/>
              </a:rPr>
              <a:t>Deutschland</a:t>
            </a:r>
            <a:r>
              <a:rPr lang="de-DE" sz="3600" dirty="0" smtClean="0">
                <a:latin typeface="Broadway" pitchFamily="82" charset="0"/>
              </a:rPr>
              <a:t>, Österreich, die </a:t>
            </a:r>
            <a:r>
              <a:rPr lang="de-DE" sz="3600" dirty="0" smtClean="0">
                <a:latin typeface="Broadway" pitchFamily="82" charset="0"/>
              </a:rPr>
              <a:t>Schweiz</a:t>
            </a:r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” </a:t>
            </a:r>
            <a:endParaRPr lang="ru-RU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556792"/>
            <a:ext cx="8001056" cy="37856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Солидный успех федеральной земли, которая за 200 лет 8 раз меняла свою государственную принадлежность.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Что касается кухни и стиля жизни, то в приграничной земле чувствуется влияние Франции. Уголь не играет больше важной роли в этом бывшем угледобывающем бассейне, сталь и автомобилестроение конкурируют с развивающейся информатикой за лидирующее положение.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404664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Федеральные земли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151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151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4036" name="Picture 4" descr="http://falkvinge.net/wp-content/uploads/2012/03/saarland-by-niesefrosch-wikipe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553" y="5301208"/>
            <a:ext cx="2356683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 гербе Берлина есть говорящая фигура: он произносит первый слог названия города… Его основателем был маркграф Иоганн I из рода </a:t>
            </a:r>
            <a:r>
              <a:rPr lang="ru-RU" sz="2400" dirty="0" err="1" smtClean="0">
                <a:latin typeface="Arial Black" pitchFamily="34" charset="0"/>
              </a:rPr>
              <a:t>Бранденбургов</a:t>
            </a:r>
            <a:r>
              <a:rPr lang="ru-RU" sz="2400" dirty="0" smtClean="0">
                <a:latin typeface="Arial Black" pitchFamily="34" charset="0"/>
              </a:rPr>
              <a:t>. В гербе города Берлин изображен…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Берлин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253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253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3010" name="Picture 2" descr="http://s11.radikal.ru/i184/1208/4a/a8cf48a472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79658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84784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Пройдя череду войн, прусский король в 1871г. был провозглашён императором, а Берлин превратился в столицу империи. Александрийская площадь в городе Берлин носит имя царя Александра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Берлин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356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356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1986" name="Picture 2" descr="http://www.minutetravelguide.com/gallery/berlin/berlin_alexanderplat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50920"/>
            <a:ext cx="4225534" cy="3107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772816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Город расположен на берегах рек Шпрее, в связи с чем Берлин называют «Афинами на Шпрее», и … в центре федеральной земли Бранденбург, частью которой он не является с 1920 года.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76673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Берлин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458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458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62" name="Picture 2" descr="http://de.academic.ru/pictures/dewiki/115/schubverband_ha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169219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84784"/>
            <a:ext cx="7817522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 результате коронации какого короля в 1701 году Берлин приобрёл статус столицы Пруссии?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Берлин 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560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561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9938" name="Picture 2" descr="http://www.portraittimeline.com/1800%27s%20Full%20Length%20-%20f_files/friedrich_i_von_wurttemberg_im_kronungsornat_ca1806-1808_by_johann_baptist_seele_1774-1814_schlossverwaltung_ludwigsburg_inv-nr_NN_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378" y="2636912"/>
            <a:ext cx="3332062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56792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Большинство верующих - это …, их крупнейшая деноминация - Евангелическая Церковь </a:t>
            </a:r>
            <a:r>
              <a:rPr lang="ru-RU" sz="2400" dirty="0" err="1" smtClean="0">
                <a:latin typeface="Arial Black" pitchFamily="34" charset="0"/>
              </a:rPr>
              <a:t>Берлина-Бранденбурга-Силезийской</a:t>
            </a:r>
            <a:r>
              <a:rPr lang="ru-RU" sz="2400" dirty="0" smtClean="0">
                <a:latin typeface="Arial Black" pitchFamily="34" charset="0"/>
              </a:rPr>
              <a:t> Верхней Лужицы (</a:t>
            </a:r>
            <a:r>
              <a:rPr lang="en-US" sz="2400" i="1" dirty="0" err="1" smtClean="0">
                <a:latin typeface="Arial Black" pitchFamily="34" charset="0"/>
              </a:rPr>
              <a:t>Evangelische</a:t>
            </a:r>
            <a:r>
              <a:rPr lang="en-US" sz="2400" i="1" dirty="0" smtClean="0">
                <a:latin typeface="Arial Black" pitchFamily="34" charset="0"/>
              </a:rPr>
              <a:t> </a:t>
            </a:r>
            <a:r>
              <a:rPr lang="en-US" sz="2400" i="1" dirty="0" err="1" smtClean="0">
                <a:latin typeface="Arial Black" pitchFamily="34" charset="0"/>
              </a:rPr>
              <a:t>Kirche</a:t>
            </a:r>
            <a:r>
              <a:rPr lang="en-US" sz="2400" i="1" dirty="0" smtClean="0">
                <a:latin typeface="Arial Black" pitchFamily="34" charset="0"/>
              </a:rPr>
              <a:t> Berlin-Brandenburg-</a:t>
            </a:r>
            <a:r>
              <a:rPr lang="en-US" sz="2400" i="1" dirty="0" err="1" smtClean="0">
                <a:latin typeface="Arial Black" pitchFamily="34" charset="0"/>
              </a:rPr>
              <a:t>schlesische</a:t>
            </a:r>
            <a:r>
              <a:rPr lang="en-US" sz="2400" i="1" dirty="0" smtClean="0">
                <a:latin typeface="Arial Black" pitchFamily="34" charset="0"/>
              </a:rPr>
              <a:t> </a:t>
            </a:r>
            <a:r>
              <a:rPr lang="en-US" sz="2400" i="1" dirty="0" err="1" smtClean="0">
                <a:latin typeface="Arial Black" pitchFamily="34" charset="0"/>
              </a:rPr>
              <a:t>Oberlausitz</a:t>
            </a:r>
            <a:r>
              <a:rPr lang="en-US" sz="2400" dirty="0" smtClean="0">
                <a:latin typeface="Arial Black" pitchFamily="34" charset="0"/>
              </a:rPr>
              <a:t>)</a:t>
            </a:r>
            <a:r>
              <a:rPr lang="ru-RU" sz="2400" dirty="0" smtClean="0">
                <a:latin typeface="Arial Black" pitchFamily="34" charset="0"/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Берлин 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663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663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8914" name="Picture 2" descr="http://lesbi.org.ge/wp-content/uploads/2010/08/22.07_Lutherans-receive-LGBT-past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1342" y="3861048"/>
            <a:ext cx="3645117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700808"/>
            <a:ext cx="8001056" cy="21852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Цвингер по-немецки - это комплекс садов в центре столицы Саксонии. По-другому его также называют питомником. Он находится в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76673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Достопримечательности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1" name="Группа 16"/>
            <p:cNvGrpSpPr>
              <a:grpSpLocks/>
            </p:cNvGrpSpPr>
            <p:nvPr/>
          </p:nvGrpSpPr>
          <p:grpSpPr bwMode="auto">
            <a:xfrm>
              <a:off x="2852218" y="1623668"/>
              <a:ext cx="3575399" cy="3589467"/>
              <a:chOff x="2852218" y="1625484"/>
              <a:chExt cx="3575399" cy="3589467"/>
            </a:xfrm>
          </p:grpSpPr>
          <p:sp>
            <p:nvSpPr>
              <p:cNvPr id="23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Дуга 23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Дуга 24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Дуга 25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Дуга 26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Дуга 27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Дуга 28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Дуга 29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Дуга 30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2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2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7892" name="Picture 4" descr="http://european-guide.ru/wp-content/uploads/2015/11/6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01008"/>
            <a:ext cx="4752528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844824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Берлинская телебашня является самым высоким сооружением Германии и четвертой по высоте телебашней Европы. Она находится на </a:t>
            </a:r>
            <a:r>
              <a:rPr lang="ru-RU" sz="2400" dirty="0" err="1" smtClean="0">
                <a:latin typeface="Arial Black" pitchFamily="34" charset="0"/>
              </a:rPr>
              <a:t>Александерплаце</a:t>
            </a:r>
            <a:r>
              <a:rPr lang="ru-RU" sz="2400" dirty="0" smtClean="0">
                <a:latin typeface="Arial Black" pitchFamily="34" charset="0"/>
              </a:rPr>
              <a:t>. Какова ее высота?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04665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Достопримечательности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868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868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6866" name="Picture 2" descr="http://www.berlin.de/binaries/asset/image_assets/1147528/source/1330010171/667x500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890" y="3717032"/>
            <a:ext cx="4471512" cy="3140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Auktion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9707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9709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47665" y="40466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Достопримечательности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1700808"/>
            <a:ext cx="8001056" cy="29238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Знаменитые </a:t>
            </a:r>
            <a:r>
              <a:rPr lang="ru-RU" sz="2400" dirty="0" smtClean="0">
                <a:latin typeface="Arial Black" pitchFamily="34" charset="0"/>
              </a:rPr>
              <a:t>Бранденбургские ворота – главный символ Берлина, расположенный в конце улицы </a:t>
            </a:r>
            <a:r>
              <a:rPr lang="ru-RU" sz="2400" dirty="0" err="1" smtClean="0">
                <a:latin typeface="Arial Black" pitchFamily="34" charset="0"/>
              </a:rPr>
              <a:t>Унтер-ден-Линден</a:t>
            </a:r>
            <a:r>
              <a:rPr lang="ru-RU" sz="2400" dirty="0" smtClean="0">
                <a:latin typeface="Arial Black" pitchFamily="34" charset="0"/>
              </a:rPr>
              <a:t>. В прошлом это были одни из нескольких ворот, через которые можно было попасть в город. Когда они были построены?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5842" name="Picture 2" descr="http://lifetravelcompany.eu/wp-content/uploads/2015/11/%D0%91%D1%80%D0%B0%D0%BD%D0%B4%D0%B5%D0%BD%D0%B1%D1%83%D1%80%D0%B3%D1%81%D0%BA%D0%B8%D0%B5-%D0%B2%D0%BE%D1%80%D0%BE%D1%82%D0%B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05064"/>
            <a:ext cx="4392488" cy="2852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484784"/>
            <a:ext cx="8001056" cy="26776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 Германии есть достаточно много мест, которые сравнивают с Венецией, но есть одно место, посещение которого может оставить не меньше воспоминания, чем сама Венеция. Эта удивительная местность расположена к югу от Берлина. Как она называется?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2656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Достопримечательности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072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073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4818" name="Picture 2" descr="http://www.top-regio.de/wp-content/uploads/2012/02/Fotolia_21573139_S-Spreewa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96583"/>
            <a:ext cx="4094829" cy="276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>
            <a:grpSpLocks/>
          </p:cNvGrpSpPr>
          <p:nvPr/>
        </p:nvGrpSpPr>
        <p:grpSpPr bwMode="auto">
          <a:xfrm rot="-1800000">
            <a:off x="-915721" y="-293627"/>
            <a:ext cx="3429001" cy="1722445"/>
            <a:chOff x="142908" y="642918"/>
            <a:chExt cx="9144000" cy="4593219"/>
          </a:xfrm>
        </p:grpSpPr>
        <p:grpSp>
          <p:nvGrpSpPr>
            <p:cNvPr id="4132" name="Группа 2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13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6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Дуга 6"/>
                <p:cNvSpPr/>
                <p:nvPr/>
              </p:nvSpPr>
              <p:spPr>
                <a:xfrm>
                  <a:off x="3627444" y="1689824"/>
                  <a:ext cx="1799167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" name="Дуга 7"/>
                <p:cNvSpPr/>
                <p:nvPr/>
              </p:nvSpPr>
              <p:spPr>
                <a:xfrm flipH="1">
                  <a:off x="3995865" y="1691115"/>
                  <a:ext cx="1642532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Дуга 8"/>
                <p:cNvSpPr/>
                <p:nvPr/>
              </p:nvSpPr>
              <p:spPr>
                <a:xfrm flipH="1">
                  <a:off x="4284339" y="1839066"/>
                  <a:ext cx="1926164" cy="3208889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Дуга 9"/>
                <p:cNvSpPr/>
                <p:nvPr/>
              </p:nvSpPr>
              <p:spPr>
                <a:xfrm>
                  <a:off x="2995738" y="1905972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 rot="16200000">
                  <a:off x="3530439" y="1937235"/>
                  <a:ext cx="2154780" cy="3500963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rot="16200000">
                  <a:off x="3707696" y="2409862"/>
                  <a:ext cx="1938880" cy="3500963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rot="16200000">
                  <a:off x="4031196" y="1438116"/>
                  <a:ext cx="1143008" cy="3500963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 rot="16200000">
                  <a:off x="4035112" y="448623"/>
                  <a:ext cx="1138776" cy="3492499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5" name="Дуга 4"/>
              <p:cNvSpPr/>
              <p:nvPr/>
            </p:nvSpPr>
            <p:spPr>
              <a:xfrm rot="16200000">
                <a:off x="3993875" y="-449232"/>
                <a:ext cx="1358911" cy="3496734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133" name="TextBox 14"/>
            <p:cNvSpPr txBox="1">
              <a:spLocks noChangeArrowheads="1"/>
            </p:cNvSpPr>
            <p:nvPr/>
          </p:nvSpPr>
          <p:spPr bwMode="auto">
            <a:xfrm>
              <a:off x="142908" y="3020129"/>
              <a:ext cx="9144000" cy="2216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AUKTION</a:t>
              </a:r>
              <a:r>
                <a:rPr lang="ru-RU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!</a:t>
              </a:r>
              <a:endPara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endParaRPr>
            </a:p>
            <a:p>
              <a:endPara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RUNDE 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1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Общие факты о Германии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Comic Sans MS" pitchFamily="66" charset="0"/>
              </a:rPr>
              <a:t>Города германии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Федеральные земли Германии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Берлин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Достопримечательности Германии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6" name="Стрелка вправо 55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6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8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9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1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3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4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6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7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8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9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00808"/>
            <a:ext cx="8001056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Дворец </a:t>
            </a:r>
            <a:r>
              <a:rPr lang="ru-RU" sz="2400" dirty="0" err="1" smtClean="0">
                <a:latin typeface="Arial Black" pitchFamily="34" charset="0"/>
              </a:rPr>
              <a:t>Сан-Суси</a:t>
            </a:r>
            <a:r>
              <a:rPr lang="ru-RU" sz="2400" dirty="0" smtClean="0">
                <a:latin typeface="Arial Black" pitchFamily="34" charset="0"/>
              </a:rPr>
              <a:t> является самой известной и самой роскошной достопримечательностью одного из городов Германии. Название </a:t>
            </a:r>
            <a:r>
              <a:rPr lang="ru-RU" sz="2400" dirty="0" err="1" smtClean="0">
                <a:latin typeface="Arial Black" pitchFamily="34" charset="0"/>
              </a:rPr>
              <a:t>Сан-Суси</a:t>
            </a:r>
            <a:r>
              <a:rPr lang="ru-RU" sz="2400" dirty="0" smtClean="0">
                <a:latin typeface="Arial Black" pitchFamily="34" charset="0"/>
              </a:rPr>
              <a:t> дословно переводится с французского как «без забот» – именно таким беззаботным должен был казаться сам дворец и окружающий его комплекс удивительных строений. Где находится этот дворец?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76673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Достопримечательности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175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175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4" name="Picture 2" descr="http://europe-today.ru/media/2013/09/sansuss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055088"/>
            <a:ext cx="2520951" cy="1802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628800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Какой подарок традиционно получают немецкие первоклассники в первый школьный день?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0466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Традиции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277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277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2770" name="Picture 2" descr="http://cs623631.vk.me/v623631624/3c723/KpEqesTvz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852936"/>
            <a:ext cx="5715000" cy="3829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84784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Символом какого праздника считается заяц?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33265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Традиции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380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380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1750" name="Picture 6" descr="http://www.starsclub.ru/animal/rabbit/rabbit_photo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5" y="2276872"/>
            <a:ext cx="5664629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844824"/>
            <a:ext cx="800105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Какой напиток популярен на Октоберфесте?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404665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Традиции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48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48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22" name="Picture 2" descr="http://i.obozrevatel.ua/8/1527717/gallery/314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420888"/>
            <a:ext cx="6048672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Die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Katze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Sack 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35851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5853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63688" y="47667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Традиции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4348" y="1988840"/>
            <a:ext cx="8001056" cy="18158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Кто в ночь с 5-го на 6-ое декабря кладёт послушным детям в башмачки или сапоги подарки?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 rot="19800000">
            <a:off x="-634526" y="558176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9698" name="Picture 2" descr="http://www.angels-heaven.de/images/nikolaus8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648490"/>
            <a:ext cx="2650232" cy="2092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700808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Какой праздник отмечают немцы в ночь с 24 на 25 декабря?</a:t>
            </a:r>
            <a:endParaRPr lang="ru-RU" sz="2400" dirty="0" smtClean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674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Традиции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687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687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8674" name="Picture 2" descr="http://soapcosmetics.com.ua/image/data/0%20Novosti%20i%20sobytija/11/rozhdestvo_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564904"/>
            <a:ext cx="5311414" cy="4093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56792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8 мая 1949 года в Бонне Парламентский совет принял Основной закон Германии, пунктом 2 статьи 22 которого установлено описание федерального флага. Какие цвета на флаге Германии?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60649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Политическое устройство Германии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7896" name="Группа 5"/>
          <p:cNvGrpSpPr>
            <a:grpSpLocks/>
          </p:cNvGrpSpPr>
          <p:nvPr/>
        </p:nvGrpSpPr>
        <p:grpSpPr bwMode="auto">
          <a:xfrm rot="19800000">
            <a:off x="86315" y="-239244"/>
            <a:ext cx="1340144" cy="1714500"/>
            <a:chOff x="2857488" y="642918"/>
            <a:chExt cx="3573715" cy="4572032"/>
          </a:xfrm>
        </p:grpSpPr>
        <p:grpSp>
          <p:nvGrpSpPr>
            <p:cNvPr id="3789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2" name="Picture 4" descr="http://www.i-g-t.org/wp-content/uploads/2012/06/016006884_4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69024"/>
            <a:ext cx="5184576" cy="338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56792"/>
            <a:ext cx="8001056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Федеральный канцлер является председателем Федерального правительства Германии. В его компетенцию входит назначение федеральных министров и определение политического курса правительства. Бундесканцлер избирается бундестагом сроком на 4 года. Кто сейчас является канцлером Германии?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60649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Политическое устройство Германии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89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892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626" name="Picture 2" descr="http://im.ft-static.com/content/images/4fccf55e-5389-11de-be08-00144feabdc0.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4869" y="4869160"/>
            <a:ext cx="3115849" cy="198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628800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Black" pitchFamily="34" charset="0"/>
              </a:rPr>
              <a:t>Какую задачу не ставит перед собой «большая коалиция» и правительство Ангелы </a:t>
            </a:r>
            <a:r>
              <a:rPr lang="ru-RU" sz="2400" b="1" dirty="0" err="1" smtClean="0">
                <a:latin typeface="Arial Black" pitchFamily="34" charset="0"/>
              </a:rPr>
              <a:t>Меркель</a:t>
            </a:r>
            <a:r>
              <a:rPr lang="ru-RU" sz="2400" b="1" dirty="0" smtClean="0">
                <a:latin typeface="Arial Black" pitchFamily="34" charset="0"/>
              </a:rPr>
              <a:t>?</a:t>
            </a:r>
            <a:endParaRPr lang="ru-RU" sz="24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265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Политическое устройство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994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994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5602" name="Picture 2" descr="http://www.kreisbote.de/bilder/2011/06/14/1283104/1797234570-hoersaal_dpa-3F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52936"/>
            <a:ext cx="5141684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700808"/>
            <a:ext cx="800105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Black" pitchFamily="34" charset="0"/>
              </a:rPr>
              <a:t>Бундесрат – это … 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466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Политическое устройство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096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097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78" name="Picture 2" descr="http://www.delo.si/assets/media/picture/20111003/sz5_nemcija_zdruzitev.jpg?rev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839" y="2204864"/>
            <a:ext cx="5910417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6" name="Группа 2"/>
          <p:cNvGrpSpPr>
            <a:grpSpLocks/>
          </p:cNvGrpSpPr>
          <p:nvPr/>
        </p:nvGrpSpPr>
        <p:grpSpPr bwMode="auto">
          <a:xfrm rot="19800000">
            <a:off x="76950" y="-243945"/>
            <a:ext cx="1340144" cy="1714500"/>
            <a:chOff x="2857488" y="642918"/>
            <a:chExt cx="3573715" cy="4572032"/>
          </a:xfrm>
        </p:grpSpPr>
        <p:grpSp>
          <p:nvGrpSpPr>
            <p:cNvPr id="515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6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" name="Дуга 9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5112" y="448623"/>
                <a:ext cx="1138776" cy="3492499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RUNDE 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2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>
            <a:hlinkClick r:id="" action="ppaction://hlinkshowjump?jump=nextslide"/>
          </p:cNvPr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Традиции Германии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Прямоугольник 24">
            <a:hlinkClick r:id="" action="ppaction://hlinkshowjump?jump=nextslide"/>
          </p:cNvPr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Политическое устройство  Германии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Прямоугольник 25">
            <a:hlinkClick r:id="" action="ppaction://hlinkshowjump?jump=nextslide"/>
          </p:cNvPr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Знаменитые люди Германии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Австрия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Прямоугольник 27">
            <a:hlinkClick r:id="" action="ppaction://hlinkshowjump?jump=nextslide"/>
          </p:cNvPr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Швейцария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4" name="Стрелка вправо 53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628800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Black" pitchFamily="34" charset="0"/>
              </a:rPr>
              <a:t>Государственный надзор по отношению к муниципальным образованиям Германии осуществляют … 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Политическое устройство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199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199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3554" name="Picture 2" descr="http://www.dw.com/image/0,,16731194_303,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852936"/>
            <a:ext cx="6667500" cy="3752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700808"/>
            <a:ext cx="8001056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Мы часто слышим по радио: «Радиостанция работает в диапазоне 782 кГц». Что означает этот «килогерц» или в 1000 раз меньший «герц»»? Это мера частоты, количества колебаний в секунду переменного тока, на котором работает приемник. Название было выбрано в честь выдающегося немецкого физика … 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28604"/>
            <a:ext cx="6964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Знаменитые люди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301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301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0" name="Picture 2" descr="http://biografieonline.it/img/bio/Heinrich_Rudolf_Hertz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624" y="4725144"/>
            <a:ext cx="1814847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700808"/>
            <a:ext cx="8001056" cy="37856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Знаменитый немецкий ученый-энциклопедист, географ и путешественник, естествоиспытатель. В честь него названы озеро и река в штате Невада (США), кратер на Луне, горы в Австралии, Новой Зеландии, Центральной Азии, ледник в Гренландии, Перуанское течение – холодное течение, омывающее берега Южной Америки, он открыл это течение в 1802 году, город и залив в Калифорнии.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04664"/>
            <a:ext cx="6820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Знаменитые люди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404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404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506" name="Picture 2" descr="http://www.personbio.com/img/214/21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081044"/>
            <a:ext cx="1440159" cy="173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628800"/>
            <a:ext cx="8001056" cy="31700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Arial Black" pitchFamily="34" charset="0"/>
              </a:rPr>
              <a:t>Немецкий живописец, график, признан крупнейшим европейским мастером ксилографии и одним из великих мастеров западноевропейского Ренессанса. Освоил не только живопись, но и гравирование по меди и дереву. Уделял много внимания усовершенствованию оборонительных сооружений. Знаменит гравюрами звёздного неба и искусно выполненными географическими картами. Диптих «Адам и Ева», автопортреты, гравюры на религиозные темы делают его особенно известным.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04664"/>
            <a:ext cx="6964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Знаменитые люди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506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506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6" name="Picture 6" descr="https://upload.wikimedia.org/wikipedia/commons/d/d6/Albrecht_D%C3%BCrer_-_Bernard_von_Reesen_-_Gem%C3%A4ldegalerie_Alte_Meister_Dresd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2935" y="4725144"/>
            <a:ext cx="1544102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8001056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Arial Black" pitchFamily="34" charset="0"/>
              </a:rPr>
              <a:t>Немецкий композитор, дирижер и пианист, один из трёх «венских классиков», ключевая фигура западной классической музыки в период между классицизмом и романтизмом. Он писал во всех существующих тогда жанрах, включая оперу. Самым значительным его наследием считаются инструментальные произведения. Уже в первые годы завоевал славу пианиста-виртуоза. Самые значительные произведения: «Патетическая соната №8», «Лунная соната №14»,«Героическая №3», опера «</a:t>
            </a:r>
            <a:r>
              <a:rPr lang="ru-RU" dirty="0" err="1" smtClean="0">
                <a:latin typeface="Arial Black" pitchFamily="34" charset="0"/>
              </a:rPr>
              <a:t>Фиделио</a:t>
            </a:r>
            <a:r>
              <a:rPr lang="ru-RU" dirty="0" smtClean="0">
                <a:latin typeface="Arial Black" pitchFamily="34" charset="0"/>
              </a:rPr>
              <a:t>», увертюра «Эгмонт». В конце жизни практически потерял слух, что, впрочем, не мешало сочинять музыку.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332656"/>
            <a:ext cx="6676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Знаменитые люди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608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609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58" name="Picture 2" descr="http://blog.paperblanks.com/wp-content/uploads/2012/12/Ludwig-van-Beethoven-580x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644" y="4869160"/>
            <a:ext cx="3413836" cy="1988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844824"/>
            <a:ext cx="8001056" cy="26776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Великий немецкий поэт и писатель. Родился 28 августа 1749 года во Франкфурте-на-Майне. Умер в1832 в </a:t>
            </a:r>
            <a:r>
              <a:rPr lang="ru-RU" sz="2400" dirty="0" err="1" smtClean="0">
                <a:latin typeface="Arial Black" pitchFamily="34" charset="0"/>
              </a:rPr>
              <a:t>Ваймаре</a:t>
            </a:r>
            <a:r>
              <a:rPr lang="ru-RU" sz="2400" dirty="0" smtClean="0">
                <a:latin typeface="Arial Black" pitchFamily="34" charset="0"/>
              </a:rPr>
              <a:t>. испытатель, доктор права. Самые значительные произведения: «Страдания юного Вёртера», «Эгмонт», «Годы учения Вильгельма </a:t>
            </a:r>
            <a:r>
              <a:rPr lang="ru-RU" sz="2400" dirty="0" err="1" smtClean="0">
                <a:latin typeface="Arial Black" pitchFamily="34" charset="0"/>
              </a:rPr>
              <a:t>Майстера</a:t>
            </a:r>
            <a:r>
              <a:rPr lang="ru-RU" sz="2400" dirty="0" smtClean="0">
                <a:latin typeface="Arial Black" pitchFamily="34" charset="0"/>
              </a:rPr>
              <a:t>», «Фауст».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76672"/>
            <a:ext cx="674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Знаменитые люди Германии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711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711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4" name="Picture 2" descr="http://svitlit.at.ua/_ph/35/743284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026" y="4509120"/>
            <a:ext cx="1771445" cy="2348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44824"/>
            <a:ext cx="800105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Назовите столицу Австрии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500042"/>
            <a:ext cx="58578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Австрия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813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813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AUKTOIN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0" name="Picture 2" descr="http://turobzor.net/uploads/posts/2013-10/1381649071_vena-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348880"/>
            <a:ext cx="4922912" cy="3692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00808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Какое количество федеральных земель входит в состав Австрии?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260648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Австрия 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916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916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06534" y="558176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 descr="http://www.dvm-tour.ru:81/upload/medialibrary/7b8/avstriya_rajo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4894337" cy="323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628800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Красный цвет двух полос на флаге символизирует кровь патриотов, пролитую в борьбе за свободу и независимость Австрийской Республики. Белый цвет - символ реки …, текущей с запада на восток.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5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Австрия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018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018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2" name="Picture 2" descr="http://ib-travel.ru/wp-content/uploads/2014/05/Du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47892"/>
            <a:ext cx="4384206" cy="312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628800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Австрия является федеральным государством, объединяющим девять самостоятельных земель. Действующая конституция принята в 1920  и вторично введена в … году.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332656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Австрия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120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121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 descr="http://sunnytravel.dp.ua/wp-content/uploads/st_uploadfont/Avstriya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Группа 2"/>
          <p:cNvGrpSpPr>
            <a:grpSpLocks/>
          </p:cNvGrpSpPr>
          <p:nvPr/>
        </p:nvGrpSpPr>
        <p:grpSpPr bwMode="auto">
          <a:xfrm rot="19800000">
            <a:off x="76950" y="-243945"/>
            <a:ext cx="1340144" cy="1714500"/>
            <a:chOff x="2857488" y="642918"/>
            <a:chExt cx="3573715" cy="4572032"/>
          </a:xfrm>
        </p:grpSpPr>
        <p:grpSp>
          <p:nvGrpSpPr>
            <p:cNvPr id="615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6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" name="Дуга 9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5112" y="448623"/>
                <a:ext cx="1138776" cy="3492499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RUNDE 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3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>
            <a:hlinkClick r:id="rId3" action="ppaction://hlinksldjump"/>
          </p:cNvPr>
          <p:cNvSpPr/>
          <p:nvPr/>
        </p:nvSpPr>
        <p:spPr>
          <a:xfrm>
            <a:off x="714375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Прямоугольник 24">
            <a:hlinkClick r:id="rId4" action="ppaction://hlinksldjump"/>
          </p:cNvPr>
          <p:cNvSpPr/>
          <p:nvPr/>
        </p:nvSpPr>
        <p:spPr>
          <a:xfrm>
            <a:off x="2286000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5" action="ppaction://hlinksldjump"/>
          </p:cNvPr>
          <p:cNvSpPr/>
          <p:nvPr/>
        </p:nvSpPr>
        <p:spPr>
          <a:xfrm>
            <a:off x="3929063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572125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7215188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>
            <a:hlinkClick r:id="rId8" action="ppaction://hlinksldjump"/>
          </p:cNvPr>
          <p:cNvSpPr/>
          <p:nvPr/>
        </p:nvSpPr>
        <p:spPr>
          <a:xfrm>
            <a:off x="6357938" y="5715000"/>
            <a:ext cx="2428875" cy="85725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Ende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24" grpId="0" animBg="1"/>
      <p:bldP spid="25" grpId="0" animBg="1"/>
      <p:bldP spid="26" grpId="0" animBg="1"/>
      <p:bldP spid="27" grpId="0" animBg="1"/>
      <p:bldP spid="28" grpId="0" animBg="1"/>
      <p:bldP spid="5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772816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Какой вид спорта является самым популярным в Австрии?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58578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Австрия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223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223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 descr="http://sportsetka.com/resources/images/tras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564904"/>
            <a:ext cx="5502459" cy="4064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00808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 Швейцарии различные города гордо именуют себя столицей. Здесь есть и банковская столица, и международная столица, и культурная столица. Назовите официальную столицу Швейцарии.</a:t>
            </a:r>
            <a:endParaRPr lang="ru-RU" sz="2400" b="1" u="sng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04664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Швейцария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325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325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0" name="Picture 2" descr="http://tr-avenue.ru/Images/Products/rest_switzerland_city_berne_34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5025"/>
            <a:ext cx="4279682" cy="321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556792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Как называется самая высокая гора в Швейцарии? </a:t>
            </a:r>
            <a:endParaRPr lang="ru-RU" sz="2400" b="1" u="sng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5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Швейцария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428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428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6" name="Picture 2" descr="http://nevsedoma.org.ua/images/2010/104/4/825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20888"/>
            <a:ext cx="6319851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700808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Какой курорт является "родоначальником" зимнего туризма в Швейцарии?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Швейцария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530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530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2" name="Picture 2" descr="http://www.fwyo.org/files/resized_650x365_origimage_521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64904"/>
            <a:ext cx="6191250" cy="3476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484784"/>
            <a:ext cx="7891240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Климат Швейцарии никак нельзя назвать тропическим. У нее никогда не было колоний в Южной Америке и Африке, где растут какао-бобы. У нее вообще не было колоний. Удивительно, что именно Швейцария стала ведущим производителем и потребителем шоколада. Сколько килограммов шоколада съедает в среднем один швейцарец в год?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Швейцария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632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633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8" name="Picture 2" descr="https://c1.staticflickr.com/3/2377/2357140070_3c1dcf787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4833986"/>
            <a:ext cx="3456385" cy="202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55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735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00250" y="404665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Швейцария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1700808"/>
            <a:ext cx="8001056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dirty="0" smtClean="0">
                <a:latin typeface="Arial Black" pitchFamily="34" charset="0"/>
              </a:rPr>
              <a:t>Где расположена штаб-квартира Красного Креста?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 descr="http://anastasiamariussen.com/images/560463cd5fb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92896"/>
            <a:ext cx="5664629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772816"/>
            <a:ext cx="8001056" cy="29238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Долгое время одеколон был известен только в родном городе. Кроме «</a:t>
            </a:r>
            <a:r>
              <a:rPr lang="ru-RU" sz="2400" dirty="0" err="1" smtClean="0">
                <a:latin typeface="Arial Black" pitchFamily="34" charset="0"/>
              </a:rPr>
              <a:t>Eau</a:t>
            </a:r>
            <a:r>
              <a:rPr lang="ru-RU" sz="2400" dirty="0" smtClean="0">
                <a:latin typeface="Arial Black" pitchFamily="34" charset="0"/>
              </a:rPr>
              <a:t> </a:t>
            </a:r>
            <a:r>
              <a:rPr lang="ru-RU" sz="2400" dirty="0" err="1" smtClean="0">
                <a:latin typeface="Arial Black" pitchFamily="34" charset="0"/>
              </a:rPr>
              <a:t>de</a:t>
            </a:r>
            <a:r>
              <a:rPr lang="ru-RU" sz="2400" dirty="0" smtClean="0">
                <a:latin typeface="Arial Black" pitchFamily="34" charset="0"/>
              </a:rPr>
              <a:t> </a:t>
            </a:r>
            <a:r>
              <a:rPr lang="ru-RU" sz="2400" dirty="0" err="1" smtClean="0">
                <a:latin typeface="Arial Black" pitchFamily="34" charset="0"/>
              </a:rPr>
              <a:t>Cologne</a:t>
            </a:r>
            <a:r>
              <a:rPr lang="ru-RU" sz="2400" dirty="0" smtClean="0">
                <a:latin typeface="Arial Black" pitchFamily="34" charset="0"/>
              </a:rPr>
              <a:t>» есть еще 3 основных вида духов. Город, который знаменит одеколоном «</a:t>
            </a:r>
            <a:r>
              <a:rPr lang="ru-RU" sz="2400" dirty="0" err="1" smtClean="0">
                <a:latin typeface="Arial Black" pitchFamily="34" charset="0"/>
              </a:rPr>
              <a:t>Eau</a:t>
            </a:r>
            <a:r>
              <a:rPr lang="ru-RU" sz="2400" dirty="0" smtClean="0">
                <a:latin typeface="Arial Black" pitchFamily="34" charset="0"/>
              </a:rPr>
              <a:t> </a:t>
            </a:r>
            <a:r>
              <a:rPr lang="ru-RU" sz="2400" dirty="0" err="1" smtClean="0">
                <a:latin typeface="Arial Black" pitchFamily="34" charset="0"/>
              </a:rPr>
              <a:t>de</a:t>
            </a:r>
            <a:r>
              <a:rPr lang="ru-RU" sz="2400" dirty="0" smtClean="0">
                <a:latin typeface="Arial Black" pitchFamily="34" charset="0"/>
              </a:rPr>
              <a:t> </a:t>
            </a:r>
            <a:r>
              <a:rPr lang="ru-RU" sz="2400" dirty="0" err="1" smtClean="0">
                <a:latin typeface="Arial Black" pitchFamily="34" charset="0"/>
              </a:rPr>
              <a:t>Cologne</a:t>
            </a:r>
            <a:r>
              <a:rPr lang="ru-RU" sz="2400" dirty="0" smtClean="0">
                <a:latin typeface="Arial Black" pitchFamily="34" charset="0"/>
              </a:rPr>
              <a:t>», называется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76673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интересно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837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837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 descr="http://www.skyland.travel/upload/medialibrary/560/560e4a1d7c54115d5772c52c4ecddb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17961"/>
            <a:ext cx="3960440" cy="2699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44824"/>
            <a:ext cx="8001056" cy="37856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Виноградство превосходит по товарной продукции плодоводство и овощеводство, вместе взятые. Виноградники расположены в основном в долинах Рейна, Мозеля и других рек южной Германии, а также в долине Эльбы под Дрезденом. Своими садами славятся долины Верхнего Рейна, Майна, </a:t>
            </a:r>
            <a:r>
              <a:rPr lang="ru-RU" sz="2400" dirty="0" err="1" smtClean="0">
                <a:latin typeface="Arial Black" pitchFamily="34" charset="0"/>
              </a:rPr>
              <a:t>Неккара</a:t>
            </a:r>
            <a:r>
              <a:rPr lang="ru-RU" sz="2400" dirty="0" smtClean="0">
                <a:latin typeface="Arial Black" pitchFamily="34" charset="0"/>
              </a:rPr>
              <a:t> и Нижней Эльбы. Международное садоводство находится в городе 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4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интересно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940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940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8" name="Picture 4" descr="http://holidaygid.ru/wp-content/uploads/2014/03/Erfur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6520" y="5301208"/>
            <a:ext cx="2143553" cy="1549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772816"/>
            <a:ext cx="8001056" cy="36009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Этот отель хорош как для деловых людей, так и для туристов. Согласно названию “</a:t>
            </a:r>
            <a:r>
              <a:rPr lang="ru-RU" sz="2400" dirty="0" err="1" smtClean="0">
                <a:latin typeface="Arial Black" pitchFamily="34" charset="0"/>
              </a:rPr>
              <a:t>Elbflorenz</a:t>
            </a:r>
            <a:r>
              <a:rPr lang="ru-RU" sz="2400" dirty="0" smtClean="0">
                <a:latin typeface="Arial Black" pitchFamily="34" charset="0"/>
              </a:rPr>
              <a:t>” – это </a:t>
            </a:r>
            <a:r>
              <a:rPr lang="ru-RU" sz="2400" dirty="0" err="1" smtClean="0">
                <a:latin typeface="Arial Black" pitchFamily="34" charset="0"/>
              </a:rPr>
              <a:t>Florence</a:t>
            </a:r>
            <a:r>
              <a:rPr lang="ru-RU" sz="2400" dirty="0" smtClean="0">
                <a:latin typeface="Arial Black" pitchFamily="34" charset="0"/>
              </a:rPr>
              <a:t> на </a:t>
            </a:r>
            <a:r>
              <a:rPr lang="ru-RU" sz="2400" dirty="0" err="1" smtClean="0">
                <a:latin typeface="Arial Black" pitchFamily="34" charset="0"/>
              </a:rPr>
              <a:t>Elbe</a:t>
            </a:r>
            <a:r>
              <a:rPr lang="ru-RU" sz="2400" dirty="0" smtClean="0">
                <a:latin typeface="Arial Black" pitchFamily="34" charset="0"/>
              </a:rPr>
              <a:t>. Отель  декорирован в итальянском стиле, со многими </a:t>
            </a:r>
            <a:r>
              <a:rPr lang="ru-RU" sz="2400" dirty="0" err="1" smtClean="0">
                <a:latin typeface="Arial Black" pitchFamily="34" charset="0"/>
              </a:rPr>
              <a:t>флоренскими</a:t>
            </a:r>
            <a:r>
              <a:rPr lang="ru-RU" sz="2400" dirty="0" smtClean="0">
                <a:latin typeface="Arial Black" pitchFamily="34" charset="0"/>
              </a:rPr>
              <a:t> деталями. Город, который называется </a:t>
            </a:r>
            <a:r>
              <a:rPr lang="ru-RU" sz="2400" dirty="0" err="1" smtClean="0">
                <a:latin typeface="Arial Black" pitchFamily="34" charset="0"/>
              </a:rPr>
              <a:t>Elbflorenz</a:t>
            </a:r>
            <a:r>
              <a:rPr lang="ru-RU" sz="2400" dirty="0" smtClean="0">
                <a:latin typeface="Arial Black" pitchFamily="34" charset="0"/>
              </a:rPr>
              <a:t> - это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585787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интересно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04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04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 descr="http://www.3d-turizm.ru/images/foto_dnya/dresden_nochnoy_v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71834"/>
            <a:ext cx="3430588" cy="2286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72816"/>
            <a:ext cx="8001056" cy="29238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Преследование ведьм в Германии достигло высшей точки во время Тридцатилетней войны </a:t>
            </a:r>
            <a:r>
              <a:rPr lang="ru-RU" sz="2400" dirty="0" smtClean="0">
                <a:latin typeface="Arial Black" pitchFamily="34" charset="0"/>
              </a:rPr>
              <a:t>1618-1648 </a:t>
            </a:r>
            <a:r>
              <a:rPr lang="ru-RU" sz="2400" dirty="0" smtClean="0">
                <a:latin typeface="Arial Black" pitchFamily="34" charset="0"/>
              </a:rPr>
              <a:t>годов, когда воюющие стороны обвиняли друг друга в колдовской ереси. Часть земли, символом которого является ведьма, находится в … 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585787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интересно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1200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144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145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https://upload.wikimedia.org/wikipedia/commons/4/40/BadLauterberg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622" y="4149080"/>
            <a:ext cx="4063379" cy="2708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420888"/>
            <a:ext cx="8001056" cy="18158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По численности населения 5 городов в Германии являются крупными. Самый крупный город в ФРГ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476672"/>
            <a:ext cx="5990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Общие факты о Германии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717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717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Дом\Music\artleo.com-42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3888432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44824"/>
            <a:ext cx="8001056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Школьное образование в Германии всеобщее и бесплатное. Обязательно 9-летнее образование. В целом система школьного образования рассчитана на 12-13 лет. На сегодняшний день в Германии около 50 тысяч школ, в которых обучается более 12,5 миллионов школьников. Школьное образование в Германии имеет…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28604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интересно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1500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247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247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http://toemigrate.com/uploads/images/00/00/13/2010/12/13/2e9d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985937"/>
            <a:ext cx="2376264" cy="1726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" y="314325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285728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DANKE SCHÖN!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0" y="5287963"/>
            <a:ext cx="7500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AUF WIEDERSEHEN</a:t>
            </a:r>
            <a:r>
              <a:rPr lang="ru-RU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0" grpId="0" build="allAtOnce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6671918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Список использованной литературы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4" name="Подзаголовок 23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572560" cy="3995750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just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Журнал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на немецком языке “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Der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Weg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” /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Die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Zeitschrift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fur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Deutschlernende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/ и приложение к данному журналу “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Der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Weg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CD-ROM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”.</a:t>
            </a:r>
          </a:p>
          <a:p>
            <a:pPr marL="228600" lvl="0" indent="-228600" algn="just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Устные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темы по немецкому языку для средней школы 5-11 классы. Автор Н.Е.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Морохова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, М.:“Аквариум”,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2000.</a:t>
            </a:r>
          </a:p>
          <a:p>
            <a:pPr marL="228600" lvl="0" indent="-228600" algn="just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По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странам изучаемого языка: Немецкий язык. Справочные материалы/ Автор-составитель О.Г. Козьмин, О.М. Герасимова. М.: Просвещение,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1995.</a:t>
            </a:r>
          </a:p>
          <a:p>
            <a:pPr marL="228600" lvl="0" indent="-228600" algn="just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50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устных тем по немецкому языку. Автор А.А. Яцкевич, М. “Издательство - Школа 2000”,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1999.</a:t>
            </a:r>
          </a:p>
          <a:p>
            <a:pPr marL="228600" lvl="0" indent="-228600" algn="just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Интернет-ресурсы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pPr lvl="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285729"/>
            <a:ext cx="378618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5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6" name="Группа 16"/>
            <p:cNvGrpSpPr>
              <a:grpSpLocks/>
            </p:cNvGrpSpPr>
            <p:nvPr/>
          </p:nvGrpSpPr>
          <p:grpSpPr bwMode="auto">
            <a:xfrm>
              <a:off x="2852218" y="1623668"/>
              <a:ext cx="3575399" cy="3589467"/>
              <a:chOff x="2852218" y="1625484"/>
              <a:chExt cx="3575399" cy="3589467"/>
            </a:xfrm>
          </p:grpSpPr>
          <p:sp>
            <p:nvSpPr>
              <p:cNvPr id="28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Дуга 28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Дуга 29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Дуга 30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" name="Дуга 31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Дуга 32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Дуга 33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Дуга 34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Дуга 35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7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7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AUCTION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988840"/>
            <a:ext cx="8001056" cy="29238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Наиболее важными реками Германии являются Эльба, Дунай, Рейн, Одер и др. Эта река – самая крупная в стране и в Западной Европе. Она берет своё начало в Швейцарских Альпах. Как называется эта река?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04664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Общие факты 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819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820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06534" y="486168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8370" name="Picture 2" descr="http://cdn.desktopwallpapers4.me/wallpapers/world/1920x1200/1/4452-katz-castle-1920x1200-world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337720"/>
            <a:ext cx="403244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643050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Германия расположена в Центральной Европе, омывается Северным и Балтийским морями. Общая площадь страны 356954 кв.км. Сколько стран граничат с Германией?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6234" y="357166"/>
            <a:ext cx="54960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Общие факты 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2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92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7346" name="Picture 2" descr="http://drustvo-dsn.si/posts/jpges/38642672-nonconsensual-a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49080"/>
            <a:ext cx="3891283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556792"/>
            <a:ext cx="8001056" cy="29238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Arial Black" pitchFamily="34" charset="0"/>
              </a:rPr>
              <a:t>Международные соревнования в рамках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цикла XX летних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Олимпийских игр проводились в Германии с 26 августа по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10 сентября 1972 года. Олимпийские игры 1972 года состоялись в ….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26064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Общие факты о Германии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024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025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6322" name="Picture 2" descr="http://www.triciacronin.com/wp-content/uploads/2012/12/181109_Munich_Marienplatz_Rathaus_overview_sunset_362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126893"/>
            <a:ext cx="4096656" cy="2731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1960</Words>
  <Application>Microsoft Office PowerPoint</Application>
  <PresentationFormat>Экран (4:3)</PresentationFormat>
  <Paragraphs>311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Список использованной литературы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Дом</cp:lastModifiedBy>
  <cp:revision>341</cp:revision>
  <dcterms:created xsi:type="dcterms:W3CDTF">2008-11-18T12:33:58Z</dcterms:created>
  <dcterms:modified xsi:type="dcterms:W3CDTF">2016-02-22T10:36:25Z</dcterms:modified>
</cp:coreProperties>
</file>