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50" r:id="rId4"/>
    <p:sldId id="284" r:id="rId5"/>
    <p:sldId id="285" r:id="rId6"/>
    <p:sldId id="286" r:id="rId7"/>
    <p:sldId id="294" r:id="rId8"/>
    <p:sldId id="287" r:id="rId9"/>
    <p:sldId id="259" r:id="rId10"/>
    <p:sldId id="262" r:id="rId11"/>
    <p:sldId id="288" r:id="rId12"/>
    <p:sldId id="293" r:id="rId13"/>
    <p:sldId id="332" r:id="rId14"/>
    <p:sldId id="276" r:id="rId15"/>
    <p:sldId id="299" r:id="rId16"/>
    <p:sldId id="306" r:id="rId17"/>
    <p:sldId id="307" r:id="rId18"/>
    <p:sldId id="308" r:id="rId19"/>
    <p:sldId id="261" r:id="rId20"/>
    <p:sldId id="264" r:id="rId21"/>
    <p:sldId id="267" r:id="rId22"/>
    <p:sldId id="291" r:id="rId23"/>
    <p:sldId id="347" r:id="rId24"/>
    <p:sldId id="301" r:id="rId25"/>
    <p:sldId id="329" r:id="rId26"/>
    <p:sldId id="362" r:id="rId27"/>
    <p:sldId id="265" r:id="rId28"/>
    <p:sldId id="268" r:id="rId29"/>
    <p:sldId id="360" r:id="rId30"/>
    <p:sldId id="361" r:id="rId31"/>
    <p:sldId id="318" r:id="rId32"/>
    <p:sldId id="322" r:id="rId33"/>
    <p:sldId id="343" r:id="rId34"/>
    <p:sldId id="321" r:id="rId35"/>
    <p:sldId id="270" r:id="rId36"/>
    <p:sldId id="310" r:id="rId37"/>
    <p:sldId id="330" r:id="rId38"/>
    <p:sldId id="331" r:id="rId39"/>
    <p:sldId id="325" r:id="rId40"/>
    <p:sldId id="326" r:id="rId41"/>
    <p:sldId id="303" r:id="rId42"/>
    <p:sldId id="304" r:id="rId43"/>
    <p:sldId id="324" r:id="rId44"/>
    <p:sldId id="315" r:id="rId45"/>
    <p:sldId id="313" r:id="rId46"/>
    <p:sldId id="314" r:id="rId47"/>
    <p:sldId id="305" r:id="rId48"/>
    <p:sldId id="258" r:id="rId49"/>
    <p:sldId id="319" r:id="rId50"/>
    <p:sldId id="320" r:id="rId51"/>
    <p:sldId id="333" r:id="rId52"/>
    <p:sldId id="335" r:id="rId53"/>
    <p:sldId id="351" r:id="rId54"/>
    <p:sldId id="352" r:id="rId55"/>
    <p:sldId id="353" r:id="rId56"/>
    <p:sldId id="354" r:id="rId57"/>
    <p:sldId id="355" r:id="rId58"/>
    <p:sldId id="356" r:id="rId59"/>
    <p:sldId id="357" r:id="rId60"/>
    <p:sldId id="358" r:id="rId61"/>
    <p:sldId id="359" r:id="rId62"/>
    <p:sldId id="345" r:id="rId63"/>
    <p:sldId id="346" r:id="rId64"/>
    <p:sldId id="349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46C62-81B2-474F-9058-83990CEF6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58942-15F1-4728-BE54-5D7D6F069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A007F-E997-456C-851E-20E14EAD5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4;&#1080;&#1096;&#1072;\Desktop\&#1089;&#1074;&#1086;&#1081;&#1089;&#1090;&#1074;&#1072;%20&#1090;&#1074;&#1077;&#1088;&#1076;&#1099;&#1093;%20&#1090;&#1077;&#1083;\hexagonal%20close%20packing%20and%20fcc.wm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4;&#1080;&#1096;&#1072;\Desktop\&#1089;&#1074;&#1086;&#1081;&#1089;&#1090;&#1074;&#1072;%20&#1090;&#1074;&#1077;&#1088;&#1076;&#1099;&#1093;%20&#1090;&#1077;&#1083;\Untitled.wm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1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2;&#1086;&#1083;&#1083;&#1077;&#1076;&#1078;\&#1092;&#1080;&#1079;&#1080;&#1082;&#1072;\&#1086;&#1090;&#1082;&#1088;&#1099;&#1090;&#1099;&#1081;%20&#1091;&#1088;&#1086;&#1082;%202010\&#1058;&#1080;&#1087;&#1099;%20&#1082;&#1088;&#1080;&#1089;&#1090;&#1072;&#1083;&#1083;&#1080;&#1095;&#1077;&#1089;&#1082;&#1080;&#1093;%20&#1088;&#1077;&#1096;&#1077;&#1090;&#1086;&#1082;.wm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2;&#1086;&#1083;&#1083;&#1077;&#1076;&#1078;\&#1092;&#1080;&#1079;&#1080;&#1082;&#1072;\&#1086;&#1090;&#1082;&#1088;&#1099;&#1090;&#1099;&#1081;%20&#1091;&#1088;&#1086;&#1082;%202010\&#1050;&#1088;&#1080;&#1089;&#1090;&#1072;&#1083;&#1083;%20&#1072;&#1083;&#1084;&#1072;&#1079;&#1072;.wmv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4;&#1080;&#1096;&#1072;\Desktop\&#1074;&#1083;&#1072;&#1089;&#1090;&#1080;&#1074;&#1086;&#1089;&#1090;&#1110;%20&#1090;&#1074;&#1077;&#1088;&#1076;&#1080;&#1093;%20&#1090;&#1110;&#1083;\&#1050;&#1088;&#1080;&#1089;&#1090;&#1072;&#1083;&#1083;%20&#1075;&#1088;&#1072;&#1092;&#1080;&#1090;&#1072;.wmv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82;&#1086;&#1083;&#1083;&#1077;&#1076;&#1078;\&#1092;&#1080;&#1079;&#1080;&#1082;&#1072;\&#1086;&#1090;&#1082;&#1088;&#1099;&#1090;&#1099;&#1081;%20&#1091;&#1088;&#1086;&#1082;%202010\&#1056;&#1086;&#1089;&#1090;%20&#1082;&#1088;&#1080;&#1089;&#1090;&#1072;&#1083;&#1083;&#1072;%20&#1089;&#1091;&#1083;&#1100;&#1092;&#1072;&#1090;&#1072;%20&#1084;&#1077;&#1076;&#1080;%20(&#1091;&#1089;&#1082;&#1086;&#1088;&#1077;&#1085;&#1086;%20&#1074;%20200%20&#1088;&#1072;&#1079;)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4;&#1080;&#1096;&#1072;\Desktop\&#1089;&#1074;&#1086;&#1081;&#1089;&#1090;&#1074;&#1072;%20&#1090;&#1074;&#1077;&#1088;&#1076;&#1099;&#1093;%20&#1090;&#1077;&#1083;\&#1042;&#1099;&#1088;&#1072;&#1097;&#1080;&#1074;&#1072;&#1077;&#1084;%20&#1082;&#1088;&#1080;&#1089;&#1090;&#1072;&#1083;&#1083;%20&#1089;&#1091;&#1083;&#1100;&#1092;&#1072;&#1090;&#1072;%20&#1084;&#1077;&#1076;&#1080;%20(&#1093;&#1080;&#1084;&#1080;&#1103;).wmv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http://www.fizika.ru/theory/tema-08/08f-i2.gif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4;&#1080;&#1096;&#1072;\Desktop\&#1089;&#1074;&#1086;&#1081;&#1089;&#1090;&#1074;&#1072;%20&#1090;&#1074;&#1077;&#1088;&#1076;&#1099;&#1093;%20&#1090;&#1077;&#1083;\&#1044;&#1077;&#1092;&#1086;&#1088;&#1084;&#1072;&#1094;&#1080;&#1103;%20&#1082;&#1088;&#1080;&#1089;&#1090;&#1072;&#1083;&#1083;&#1086;&#1074;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4;&#1080;&#1096;&#1072;\Desktop\&#1089;&#1074;&#1086;&#1081;&#1089;&#1090;&#1074;&#1072;%20&#1090;&#1074;&#1077;&#1088;&#1076;&#1099;&#1093;%20&#1090;&#1077;&#1083;\Forging.wmv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4;&#1080;&#1096;&#1072;\Desktop\&#1089;&#1074;&#1086;&#1081;&#1089;&#1090;&#1074;&#1072;%20&#1090;&#1074;&#1077;&#1088;&#1076;&#1099;&#1093;%20&#1090;&#1077;&#1083;\&#1083;&#1077;&#1076;.wmv" TargetMode="Externa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class-fizika.narod.ru/" TargetMode="External"/><Relationship Id="rId2" Type="http://schemas.openxmlformats.org/officeDocument/2006/relationships/hyperlink" Target="http://scool-collection.edu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izika.ru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1928826"/>
          </a:xfrm>
        </p:spPr>
        <p:txBody>
          <a:bodyPr>
            <a:no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Свойства твёрдых </a:t>
            </a:r>
            <a:r>
              <a:rPr lang="uk-UA" sz="7200" dirty="0" err="1" smtClean="0">
                <a:latin typeface="Times New Roman" pitchFamily="18" charset="0"/>
                <a:cs typeface="Times New Roman" pitchFamily="18" charset="0"/>
              </a:rPr>
              <a:t>тел</a:t>
            </a:r>
            <a:endParaRPr lang="uk-UA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00306"/>
            <a:ext cx="7129490" cy="2714644"/>
          </a:xfrm>
        </p:spPr>
        <p:txBody>
          <a:bodyPr>
            <a:noAutofit/>
          </a:bodyPr>
          <a:lstStyle/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«В мире этом – я знаю – 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 счета сокровищам,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 весьма поучительно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очей заглянуть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повнимательнее в нутро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вещам, прямо в нутро вещей».</a:t>
            </a:r>
          </a:p>
          <a:p>
            <a:pPr algn="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Л.Мартынов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0" y="969963"/>
            <a:ext cx="9144000" cy="4530725"/>
          </a:xfrm>
        </p:spPr>
        <p:txBody>
          <a:bodyPr/>
          <a:lstStyle/>
          <a:p>
            <a:pPr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-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твердые тела, атомы и молекулы которых определенное, упорядоченное размещение</a:t>
            </a:r>
            <a:r>
              <a:rPr lang="uk-UA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 </a:t>
            </a:r>
            <a:endParaRPr lang="ru-RU" sz="48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0" name="WordArt 4"/>
          <p:cNvSpPr>
            <a:spLocks noChangeArrowheads="1" noChangeShapeType="1" noTextEdit="1"/>
          </p:cNvSpPr>
          <p:nvPr/>
        </p:nvSpPr>
        <p:spPr bwMode="auto">
          <a:xfrm>
            <a:off x="500063" y="1000125"/>
            <a:ext cx="2786053" cy="928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Кристаллы</a:t>
            </a:r>
            <a:endParaRPr lang="ru-RU" sz="3600" b="1" kern="10" dirty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297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кристаллов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4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214422"/>
            <a:ext cx="6500858" cy="56435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hexagonal close packing and fcc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Кристаллы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yacheika_CUBE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yacheika_GCK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yacheika_GP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yacheika_OCK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 descr="алма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3429000"/>
            <a:ext cx="314801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 Box 14"/>
          <p:cNvSpPr txBox="1">
            <a:spLocks noChangeArrowheads="1"/>
          </p:cNvSpPr>
          <p:nvPr/>
        </p:nvSpPr>
        <p:spPr bwMode="auto">
          <a:xfrm>
            <a:off x="5867400" y="5949950"/>
            <a:ext cx="1460500" cy="366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</a:rPr>
              <a:t>Алмаз</a:t>
            </a:r>
          </a:p>
        </p:txBody>
      </p:sp>
      <p:pic>
        <p:nvPicPr>
          <p:cNvPr id="14" name="Рисунок 13" descr="Кристаллическая сер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284538"/>
            <a:ext cx="2714625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друза марион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0"/>
            <a:ext cx="44291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24300" y="2787650"/>
            <a:ext cx="1785938" cy="6413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</a:rPr>
              <a:t>Друза </a:t>
            </a:r>
            <a:r>
              <a:rPr lang="ru-RU" b="1" dirty="0" err="1" smtClean="0">
                <a:solidFill>
                  <a:srgbClr val="000000"/>
                </a:solidFill>
              </a:rPr>
              <a:t>мариона</a:t>
            </a:r>
            <a:endParaRPr lang="ru-RU" b="1" dirty="0">
              <a:solidFill>
                <a:srgbClr val="000000"/>
              </a:solidFill>
            </a:endParaRPr>
          </a:p>
          <a:p>
            <a:pPr algn="ctr"/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3850" y="6021388"/>
            <a:ext cx="2714625" cy="6413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Крупнозернистый кристалл серы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Кристаллические и аморфные тела.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Деформация. Закон Гука.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Жидкие кристаллы и полимеры</a:t>
            </a:r>
            <a:r>
              <a:rPr lang="ru-RU" dirty="0" smtClean="0"/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применение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7"/>
          <p:cNvSpPr>
            <a:spLocks noChangeArrowheads="1"/>
          </p:cNvSpPr>
          <p:nvPr/>
        </p:nvSpPr>
        <p:spPr bwMode="auto">
          <a:xfrm>
            <a:off x="0" y="1328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31761" name="Group 17"/>
          <p:cNvGraphicFramePr>
            <a:graphicFrameLocks noGrp="1"/>
          </p:cNvGraphicFramePr>
          <p:nvPr/>
        </p:nvGraphicFramePr>
        <p:xfrm>
          <a:off x="0" y="1328738"/>
          <a:ext cx="208280" cy="1857375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185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35" name="Rectangle 18"/>
          <p:cNvSpPr>
            <a:spLocks noChangeArrowheads="1"/>
          </p:cNvSpPr>
          <p:nvPr/>
        </p:nvSpPr>
        <p:spPr bwMode="auto">
          <a:xfrm>
            <a:off x="0" y="3186113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>
                <a:latin typeface="Arial" charset="0"/>
              </a:rPr>
              <a:t/>
            </a:r>
            <a:br>
              <a:rPr lang="ru-RU">
                <a:latin typeface="Arial" charset="0"/>
              </a:rPr>
            </a:br>
            <a:endParaRPr lang="ru-RU">
              <a:latin typeface="Arial" charset="0"/>
            </a:endParaRPr>
          </a:p>
          <a:p>
            <a:pPr eaLnBrk="0" hangingPunct="0"/>
            <a:endParaRPr lang="ru-RU">
              <a:latin typeface="Arial" charset="0"/>
            </a:endParaRPr>
          </a:p>
        </p:txBody>
      </p:sp>
      <p:pic>
        <p:nvPicPr>
          <p:cNvPr id="15" name="Рисунок 14" descr="Монокристалл горного хрусталя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141663"/>
            <a:ext cx="3097213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монокристаллы шпат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3563" y="0"/>
            <a:ext cx="5186362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8597" y="5956300"/>
            <a:ext cx="3071834" cy="8309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</a:rPr>
              <a:t>Монокристалл горного </a:t>
            </a:r>
            <a:r>
              <a:rPr lang="ru-RU" sz="2400" b="1" dirty="0" smtClean="0">
                <a:solidFill>
                  <a:srgbClr val="000000"/>
                </a:solidFill>
              </a:rPr>
              <a:t>хрусталя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052638" y="2684463"/>
            <a:ext cx="3455987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</a:rPr>
              <a:t>Монокристалл </a:t>
            </a:r>
            <a:r>
              <a:rPr lang="ru-RU" sz="2400" b="1" dirty="0">
                <a:solidFill>
                  <a:srgbClr val="000000"/>
                </a:solidFill>
              </a:rPr>
              <a:t>шпата</a:t>
            </a:r>
          </a:p>
        </p:txBody>
      </p:sp>
      <p:pic>
        <p:nvPicPr>
          <p:cNvPr id="12" name="Рисунок 11" descr="каменная соль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2636838"/>
            <a:ext cx="3113088" cy="400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651500" y="5805488"/>
            <a:ext cx="3143250" cy="8309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</a:rPr>
              <a:t>Монокристалл каменной соли</a:t>
            </a:r>
            <a:endParaRPr lang="ru-RU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14313"/>
            <a:ext cx="3529012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500063" y="0"/>
            <a:ext cx="3500437" cy="646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</a:rPr>
              <a:t>Поликристалл </a:t>
            </a:r>
            <a:r>
              <a:rPr lang="ru-RU" b="1" dirty="0">
                <a:solidFill>
                  <a:srgbClr val="000000"/>
                </a:solidFill>
              </a:rPr>
              <a:t>аметиста</a:t>
            </a:r>
          </a:p>
          <a:p>
            <a:pPr algn="ctr"/>
            <a:r>
              <a:rPr lang="ru-RU" b="1" dirty="0">
                <a:solidFill>
                  <a:srgbClr val="000000"/>
                </a:solidFill>
              </a:rPr>
              <a:t>(</a:t>
            </a:r>
            <a:r>
              <a:rPr lang="ru-RU" b="1" dirty="0" smtClean="0">
                <a:solidFill>
                  <a:srgbClr val="000000"/>
                </a:solidFill>
              </a:rPr>
              <a:t>разновидность </a:t>
            </a:r>
            <a:r>
              <a:rPr lang="ru-RU" b="1" dirty="0">
                <a:solidFill>
                  <a:srgbClr val="000000"/>
                </a:solidFill>
              </a:rPr>
              <a:t>кварца)</a:t>
            </a:r>
          </a:p>
        </p:txBody>
      </p:sp>
      <p:pic>
        <p:nvPicPr>
          <p:cNvPr id="14" name="Рисунок 13" descr="сросток изумруд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0"/>
            <a:ext cx="3322638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друза горного хрустал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63" y="3071810"/>
            <a:ext cx="346075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71563" y="5715000"/>
            <a:ext cx="3500437" cy="7080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</a:rPr>
              <a:t>Друза </a:t>
            </a:r>
            <a:r>
              <a:rPr lang="ru-RU" sz="2000" b="1" dirty="0" smtClean="0">
                <a:solidFill>
                  <a:srgbClr val="000000"/>
                </a:solidFill>
              </a:rPr>
              <a:t>кристаллов </a:t>
            </a:r>
            <a:endParaRPr lang="ru-RU" sz="2000" b="1" dirty="0">
              <a:solidFill>
                <a:srgbClr val="000000"/>
              </a:solidFill>
            </a:endParaRPr>
          </a:p>
          <a:p>
            <a:pPr algn="ctr"/>
            <a:r>
              <a:rPr lang="ru-RU" sz="2000" b="1" dirty="0">
                <a:solidFill>
                  <a:srgbClr val="000000"/>
                </a:solidFill>
              </a:rPr>
              <a:t>горного </a:t>
            </a:r>
            <a:r>
              <a:rPr lang="ru-RU" sz="2000" b="1" dirty="0" smtClean="0">
                <a:solidFill>
                  <a:srgbClr val="000000"/>
                </a:solidFill>
              </a:rPr>
              <a:t>хрусталя</a:t>
            </a:r>
            <a:endParaRPr lang="ru-RU" sz="2000" b="1" dirty="0">
              <a:solidFill>
                <a:srgbClr val="000000"/>
              </a:solidFill>
            </a:endParaRPr>
          </a:p>
        </p:txBody>
      </p:sp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1" y="3357563"/>
            <a:ext cx="327342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572125" y="6000750"/>
            <a:ext cx="3000375" cy="4000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</a:rPr>
              <a:t>Поликристалл металла</a:t>
            </a:r>
            <a:endParaRPr lang="ru-RU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animBg="1"/>
      <p:bldP spid="16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5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Untitled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Температура плавления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9017750"/>
              </p:ext>
            </p:extLst>
          </p:nvPr>
        </p:nvGraphicFramePr>
        <p:xfrm>
          <a:off x="357158" y="1285860"/>
          <a:ext cx="8429684" cy="4933715"/>
        </p:xfrm>
        <a:graphic>
          <a:graphicData uri="http://schemas.openxmlformats.org/drawingml/2006/table">
            <a:tbl>
              <a:tblPr/>
              <a:tblGrid>
                <a:gridCol w="2479319"/>
                <a:gridCol w="1735523"/>
                <a:gridCol w="2479319"/>
                <a:gridCol w="1735523"/>
              </a:tblGrid>
              <a:tr h="555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Вещество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ru-RU" sz="2800" b="1" baseline="-25000" dirty="0" err="1">
                          <a:latin typeface="Times New Roman"/>
                          <a:ea typeface="Times New Roman"/>
                          <a:cs typeface="Times New Roman"/>
                        </a:rPr>
                        <a:t>пл</a:t>
                      </a:r>
                      <a:r>
                        <a:rPr lang="ru-RU" sz="2800" b="1" baseline="-250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Вещество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b="1" dirty="0" err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r>
                        <a:rPr lang="ru-RU" sz="2800" b="1" baseline="-25000" dirty="0" err="1">
                          <a:latin typeface="Times New Roman"/>
                          <a:ea typeface="Times New Roman"/>
                          <a:cs typeface="Times New Roman"/>
                        </a:rPr>
                        <a:t>пл</a:t>
                      </a:r>
                      <a:r>
                        <a:rPr lang="ru-RU" sz="2800" b="1" baseline="-250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Алюминий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932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Ртуть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Вода, лед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Свинец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Вода тяжелая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276,82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Сера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385,8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Вольфрам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3683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Серебро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1233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2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Железо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1803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Сплав Вуда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  _____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Золото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1337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Сталь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1673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1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Медь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1356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Цинк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Нафталин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353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Чугун белый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1473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6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Олово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Чугун серый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1423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0" y="0"/>
          <a:ext cx="1428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Формула" r:id="rId3" imgW="139579" imgH="177646" progId="Equation.3">
                  <p:embed/>
                </p:oleObj>
              </mc:Choice>
              <mc:Fallback>
                <p:oleObj name="Формула" r:id="rId3" imgW="139579" imgH="177646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428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1428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Формула" r:id="rId5" imgW="139579" imgH="177646" progId="Equation.3">
                  <p:embed/>
                </p:oleObj>
              </mc:Choice>
              <mc:Fallback>
                <p:oleObj name="Формула" r:id="rId5" imgW="139579" imgH="177646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428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13" name="Group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995766"/>
              </p:ext>
            </p:extLst>
          </p:nvPr>
        </p:nvGraphicFramePr>
        <p:xfrm>
          <a:off x="285750" y="1143000"/>
          <a:ext cx="8572530" cy="5214938"/>
        </p:xfrm>
        <a:graphic>
          <a:graphicData uri="http://schemas.openxmlformats.org/drawingml/2006/table">
            <a:tbl>
              <a:tblPr/>
              <a:tblGrid>
                <a:gridCol w="3090863"/>
                <a:gridCol w="2813050"/>
                <a:gridCol w="2668617"/>
              </a:tblGrid>
              <a:tr h="11588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Кристаллические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64" marR="54864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Аморфные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64" marR="54864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Монокристалл</a:t>
                      </a:r>
                    </a:p>
                  </a:txBody>
                  <a:tcPr marL="54864" marR="54864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Поликристалл</a:t>
                      </a:r>
                    </a:p>
                  </a:txBody>
                  <a:tcPr marL="54864" marR="54864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04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64" marR="54864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64" marR="54864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64" marR="54864" marT="0" marB="0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50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8501062" cy="584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твердых тел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500063" y="285750"/>
            <a:ext cx="8143875" cy="635793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ru-RU" sz="3200" u="sng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5400" b="1" kern="0" dirty="0" smtClean="0">
                <a:latin typeface="Times New Roman" pitchFamily="18" charset="0"/>
                <a:cs typeface="Times New Roman" pitchFamily="18" charset="0"/>
              </a:rPr>
              <a:t>Физические свойства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5400" b="1" kern="0" dirty="0" smtClean="0">
                <a:latin typeface="Times New Roman" pitchFamily="18" charset="0"/>
                <a:cs typeface="Times New Roman" pitchFamily="18" charset="0"/>
              </a:rPr>
              <a:t>монокристаллов</a:t>
            </a:r>
            <a:r>
              <a:rPr lang="ru-RU" sz="5400" b="1" kern="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endParaRPr lang="ru-RU" b="1" u="sng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Геометрическая </a:t>
            </a: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форма (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правильная)</a:t>
            </a:r>
            <a:endParaRPr lang="ru-RU" sz="3200" b="1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Постоянная </a:t>
            </a: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плавления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Анизотропия</a:t>
            </a:r>
            <a:endParaRPr lang="ru-RU" sz="3200" b="1" kern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625" y="285750"/>
            <a:ext cx="8215313" cy="476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5400" b="1" kern="0" dirty="0" smtClean="0">
                <a:latin typeface="Times New Roman" pitchFamily="18" charset="0"/>
                <a:cs typeface="Times New Roman" pitchFamily="18" charset="0"/>
              </a:rPr>
              <a:t>Физические свойства</a:t>
            </a:r>
            <a:endParaRPr lang="ru-RU" sz="5400" b="1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5400" b="1" kern="0" dirty="0" smtClean="0">
                <a:latin typeface="Times New Roman" pitchFamily="18" charset="0"/>
                <a:cs typeface="Times New Roman" pitchFamily="18" charset="0"/>
              </a:rPr>
              <a:t>поликристаллов</a:t>
            </a:r>
            <a:r>
              <a:rPr lang="ru-RU" sz="5400" b="1" kern="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endParaRPr lang="ru-RU" b="1" u="sng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Геометрическая </a:t>
            </a: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форма (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неправильная)</a:t>
            </a:r>
            <a:endParaRPr lang="ru-RU" sz="3200" b="1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Постоянная </a:t>
            </a: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плавления</a:t>
            </a:r>
            <a:endParaRPr lang="ru-RU" sz="3200" b="1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b="1" kern="0" dirty="0" err="1" smtClean="0">
                <a:latin typeface="Times New Roman" pitchFamily="18" charset="0"/>
                <a:cs typeface="Times New Roman" pitchFamily="18" charset="0"/>
              </a:rPr>
              <a:t>Изотропность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Типы кристаллических решеток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best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Виды кристаллических структур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0454274"/>
              </p:ext>
            </p:extLst>
          </p:nvPr>
        </p:nvGraphicFramePr>
        <p:xfrm>
          <a:off x="-2" y="1142984"/>
          <a:ext cx="9144002" cy="5825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1"/>
                <a:gridCol w="2286001"/>
                <a:gridCol w="2037207"/>
                <a:gridCol w="2534793"/>
              </a:tblGrid>
              <a:tr h="61359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молекулярная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атомная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ионная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металлическая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53467">
                <a:tc>
                  <a:txBody>
                    <a:bodyPr/>
                    <a:lstStyle/>
                    <a:p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Наличие в узлах решетки нейтральных молекул вещества, которые связаны между собой силой межмолекулярного</a:t>
                      </a:r>
                      <a:r>
                        <a:rPr lang="ru-RU" sz="1800" kern="1200" baseline="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взаимодействия. </a:t>
                      </a:r>
                      <a:endParaRPr lang="ru-RU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Наличие в узлах решетки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нейтральных атомов, между которыми существует ковалентная связь. </a:t>
                      </a:r>
                      <a:endParaRPr lang="ru-RU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Наличие в узлах решетки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позитивных и негативных ионов, которые держатся с помощью сил электрического притяжения и отталкивания</a:t>
                      </a:r>
                      <a:endParaRPr lang="ru-RU" sz="1800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Наличие в узлах решетки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позитивно </a:t>
                      </a:r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заряженных ионов металла, окруженного «электронным газом», который стягивает их электрическими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силами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58453">
                <a:tc>
                  <a:txBody>
                    <a:bodyPr/>
                    <a:lstStyle/>
                    <a:p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Легко разрушаются под влиянием механического действия, имеют низкую температуру плавления (лёд, нафталин, твердый азот)</a:t>
                      </a:r>
                      <a:endParaRPr lang="ru-RU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Большая механическая прочность, плавление при высоких температурах (алмаз, кремний, германий)</a:t>
                      </a:r>
                      <a:endParaRPr lang="ru-RU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noProof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Значительная прочность, хорошие проводники электрического тока (соль)</a:t>
                      </a:r>
                      <a:endParaRPr lang="ru-RU" noProof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Значительная</a:t>
                      </a:r>
                      <a:r>
                        <a:rPr lang="uk-UA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uk-UA" sz="18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прочность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uk-UA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хорошие</a:t>
                      </a:r>
                      <a:r>
                        <a:rPr lang="uk-UA" sz="18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uk-UA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проводники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uk-UA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электричного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uk-UA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тока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(соль)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5007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Кристалл алмаз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507209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Кристалл графит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Содержимое 2" descr="малогабаритная установка ЛУЧ.jp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14313"/>
            <a:ext cx="3143250" cy="6292850"/>
          </a:xfrm>
        </p:spPr>
      </p:pic>
      <p:pic>
        <p:nvPicPr>
          <p:cNvPr id="28675" name="Рисунок 4" descr="выращивание кристаллов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4313"/>
            <a:ext cx="4357688" cy="634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214313" y="71438"/>
            <a:ext cx="3143250" cy="10156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</a:rPr>
              <a:t>Первая  </a:t>
            </a:r>
            <a:r>
              <a:rPr lang="ru-RU" sz="2000" b="1" dirty="0">
                <a:solidFill>
                  <a:srgbClr val="000000"/>
                </a:solidFill>
              </a:rPr>
              <a:t>установка для </a:t>
            </a:r>
            <a:r>
              <a:rPr lang="ru-RU" sz="2000" b="1" dirty="0" smtClean="0">
                <a:solidFill>
                  <a:srgbClr val="000000"/>
                </a:solidFill>
              </a:rPr>
              <a:t>выращивания кристаллов ЛУЧ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28677" name="TextBox 6"/>
          <p:cNvSpPr txBox="1">
            <a:spLocks noChangeArrowheads="1"/>
          </p:cNvSpPr>
          <p:nvPr/>
        </p:nvSpPr>
        <p:spPr bwMode="auto">
          <a:xfrm>
            <a:off x="5572125" y="71438"/>
            <a:ext cx="3357563" cy="64611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</a:rPr>
              <a:t>Установка для </a:t>
            </a:r>
            <a:r>
              <a:rPr lang="ru-RU" b="1" dirty="0" smtClean="0">
                <a:solidFill>
                  <a:srgbClr val="000000"/>
                </a:solidFill>
              </a:rPr>
              <a:t>выращивания оптических кристаллов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Кристаллы соли</a:t>
            </a:r>
            <a:endParaRPr lang="ru-RU" dirty="0"/>
          </a:p>
        </p:txBody>
      </p:sp>
      <p:pic>
        <p:nvPicPr>
          <p:cNvPr id="4" name="Содержимое 3" descr="image066 сол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214422"/>
            <a:ext cx="7215237" cy="56435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Учебный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358246" cy="5500726"/>
          </a:xfrm>
        </p:spPr>
        <p:txBody>
          <a:bodyPr/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исследовать особенности роста кристаллов из разнообразных растворов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Объект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процесс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роста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кристаллов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Характер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контактов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внутренний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Продолжительно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сть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долгосрочный (2 месяца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Микитеек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О.В.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Участники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ученики 10-Б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класса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(19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человек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- выбор материалов для растворов (соль, медный купорос, алюмокалиевые,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алюминиевокалиевые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квасцы);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- анализ материалов научно-познавательной литературы по теме проекта.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Основной этап: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	изготовление раствора;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	накопление фото и видеоматериалов;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	отбор образцов;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	оформление отчета.</a:t>
            </a:r>
          </a:p>
          <a:p>
            <a:pPr>
              <a:buNone/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Рефлексивный этап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анализ и самоанализ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учениками работы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над проектом </a:t>
            </a:r>
          </a:p>
          <a:p>
            <a:pPr marL="0"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Защита проектов проходит в виде выступления учеников и демонстрации, выращенных кристаллов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ост кристалла сульфата меди (ускорено в 200 раз)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5le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ыращиваем кристалл сульфата меди (химия)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Изменение размера 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838" y="1628775"/>
            <a:ext cx="3881437" cy="4105275"/>
          </a:xfrm>
          <a:prstGeom prst="rect">
            <a:avLst/>
          </a:prstGeom>
          <a:noFill/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865187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Аморфные тела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68325" y="5229225"/>
            <a:ext cx="3643313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00"/>
                </a:solidFill>
              </a:rPr>
              <a:t>Янтарь</a:t>
            </a:r>
          </a:p>
        </p:txBody>
      </p:sp>
      <p:pic>
        <p:nvPicPr>
          <p:cNvPr id="6" name="Рисунок 5" descr="петушок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2492375"/>
            <a:ext cx="3228975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51500" y="5157788"/>
            <a:ext cx="2357438" cy="396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0000"/>
                </a:solidFill>
              </a:rPr>
              <a:t>Леденец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pic>
        <p:nvPicPr>
          <p:cNvPr id="30723" name="Picture 1" descr="http://www.fizika.ru/theory/tema-08/08f-i2.gif"/>
          <p:cNvPicPr preferRelativeResize="0">
            <a:picLocks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 rot="-5400000">
            <a:off x="2089944" y="-196056"/>
            <a:ext cx="4892675" cy="864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214313" y="785813"/>
            <a:ext cx="4071937" cy="523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</a:rPr>
              <a:t>Кристаллическое тело</a:t>
            </a: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30725" name="TextBox 6"/>
          <p:cNvSpPr txBox="1">
            <a:spLocks noChangeArrowheads="1"/>
          </p:cNvSpPr>
          <p:nvPr/>
        </p:nvSpPr>
        <p:spPr bwMode="auto">
          <a:xfrm>
            <a:off x="4572000" y="785813"/>
            <a:ext cx="4286250" cy="523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</a:rPr>
              <a:t>Аморфное тело</a:t>
            </a:r>
            <a:endParaRPr lang="ru-RU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Температура (в °С)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ru-RU" dirty="0" smtClean="0"/>
              <a:t>                    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166843"/>
            <a:ext cx="67151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/>
              <a:t>                          Смола</a:t>
            </a:r>
            <a:r>
              <a:rPr lang="ru-RU" sz="2000" dirty="0" smtClean="0"/>
              <a:t>	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                                           размягчения         плавления</a:t>
            </a:r>
          </a:p>
          <a:p>
            <a:r>
              <a:rPr lang="ru-RU" sz="2000" b="1" u="sng" dirty="0" smtClean="0"/>
              <a:t>Мягкие смолы</a:t>
            </a:r>
          </a:p>
          <a:p>
            <a:r>
              <a:rPr lang="ru-RU" sz="2000" dirty="0" err="1" smtClean="0"/>
              <a:t>Мастикс</a:t>
            </a:r>
            <a:r>
              <a:rPr lang="ru-RU" sz="2000" dirty="0" smtClean="0"/>
              <a:t>	                               80—95	                 105—150</a:t>
            </a:r>
          </a:p>
          <a:p>
            <a:r>
              <a:rPr lang="ru-RU" sz="2000" dirty="0" smtClean="0"/>
              <a:t>Канифоль	               60—80	                 100—130</a:t>
            </a:r>
          </a:p>
          <a:p>
            <a:r>
              <a:rPr lang="ru-RU" sz="2000" b="1" u="sng" dirty="0" smtClean="0"/>
              <a:t>Твердые смолы</a:t>
            </a:r>
          </a:p>
          <a:p>
            <a:r>
              <a:rPr lang="ru-RU" sz="2000" dirty="0" smtClean="0"/>
              <a:t>Янтарь	                              175—230	                 250—380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олледж\физика\промышленность\стекло\bc24d6ae306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437" y="0"/>
            <a:ext cx="915143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колледж\физика\промышленность\стекло\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625" y="285750"/>
            <a:ext cx="7858125" cy="476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5400" b="1" kern="0" dirty="0" smtClean="0">
                <a:latin typeface="Times New Roman" pitchFamily="18" charset="0"/>
                <a:cs typeface="Times New Roman" pitchFamily="18" charset="0"/>
              </a:rPr>
              <a:t>Физические свойства </a:t>
            </a:r>
            <a:endParaRPr lang="ru-RU" sz="5400" b="1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5400" b="1" kern="0" dirty="0" smtClean="0">
                <a:latin typeface="Times New Roman" pitchFamily="18" charset="0"/>
                <a:cs typeface="Times New Roman" pitchFamily="18" charset="0"/>
              </a:rPr>
              <a:t>аморфных т</a:t>
            </a:r>
            <a:r>
              <a:rPr lang="uk-UA" sz="5400" b="1" kern="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5400" b="1" kern="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5400" b="1" kern="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endParaRPr lang="ru-RU" b="1" u="sng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. Отсутствует геометрическая форма.</a:t>
            </a:r>
            <a:endParaRPr lang="ru-RU" sz="3200" b="1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kern="0" dirty="0" smtClean="0">
                <a:latin typeface="Times New Roman" pitchFamily="18" charset="0"/>
                <a:cs typeface="Times New Roman" pitchFamily="18" charset="0"/>
              </a:rPr>
              <a:t>Отсутствует  температура плавления</a:t>
            </a:r>
            <a:endParaRPr lang="ru-RU" sz="3200" b="1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ru-RU" sz="3200" b="1" kern="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b="1" kern="0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kern="0" dirty="0" err="1" smtClean="0">
                <a:latin typeface="Times New Roman" pitchFamily="18" charset="0"/>
                <a:cs typeface="Times New Roman" pitchFamily="18" charset="0"/>
              </a:rPr>
              <a:t>зотропность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5308110"/>
              </p:ext>
            </p:extLst>
          </p:nvPr>
        </p:nvGraphicFramePr>
        <p:xfrm>
          <a:off x="2928926" y="714356"/>
          <a:ext cx="3000396" cy="857256"/>
        </p:xfrm>
        <a:graphic>
          <a:graphicData uri="http://schemas.openxmlformats.org/drawingml/2006/table">
            <a:tbl>
              <a:tblPr/>
              <a:tblGrid>
                <a:gridCol w="3000396"/>
              </a:tblGrid>
              <a:tr h="857256">
                <a:tc>
                  <a:txBody>
                    <a:bodyPr/>
                    <a:lstStyle/>
                    <a:p>
                      <a:pPr marL="723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            </a:t>
                      </a: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Виды деформаций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339090"/>
              </p:ext>
            </p:extLst>
          </p:nvPr>
        </p:nvGraphicFramePr>
        <p:xfrm>
          <a:off x="500034" y="2500306"/>
          <a:ext cx="8143932" cy="1645920"/>
        </p:xfrm>
        <a:graphic>
          <a:graphicData uri="http://schemas.openxmlformats.org/drawingml/2006/table">
            <a:tbl>
              <a:tblPr/>
              <a:tblGrid>
                <a:gridCol w="3144001"/>
                <a:gridCol w="1329621"/>
                <a:gridCol w="3670310"/>
              </a:tblGrid>
              <a:tr h="1428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u="none" kern="120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Упругая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u="none" kern="120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 после прекращения действия тело полностью восстанавливает первоначальную  форму и размеры. </a:t>
                      </a:r>
                      <a:endParaRPr lang="ru-RU" sz="1600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u="none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Пластическая</a:t>
                      </a:r>
                      <a:r>
                        <a:rPr lang="ru-RU" sz="1800" u="none" baseline="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 - после</a:t>
                      </a:r>
                      <a:r>
                        <a:rPr lang="ru-RU" sz="1800" noProof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прекращения действия тело не восстанавливает первоначальную форму или размеры</a:t>
                      </a:r>
                      <a:r>
                        <a:rPr lang="ru-RU" sz="1800" noProof="0" dirty="0" smtClean="0"/>
                        <a:t>.</a:t>
                      </a:r>
                      <a:endParaRPr lang="ru-RU" noProof="0" dirty="0" smtClean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644900"/>
              </p:ext>
            </p:extLst>
          </p:nvPr>
        </p:nvGraphicFramePr>
        <p:xfrm>
          <a:off x="500034" y="5072074"/>
          <a:ext cx="8072491" cy="696915"/>
        </p:xfrm>
        <a:graphic>
          <a:graphicData uri="http://schemas.openxmlformats.org/drawingml/2006/table">
            <a:tbl>
              <a:tblPr/>
              <a:tblGrid>
                <a:gridCol w="1498398"/>
                <a:gridCol w="215344"/>
                <a:gridCol w="1358092"/>
                <a:gridCol w="285752"/>
                <a:gridCol w="1176671"/>
                <a:gridCol w="406288"/>
                <a:gridCol w="805861"/>
                <a:gridCol w="254350"/>
                <a:gridCol w="857292"/>
                <a:gridCol w="285752"/>
                <a:gridCol w="928691"/>
              </a:tblGrid>
              <a:tr h="696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растяжения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21920" algn="just">
                        <a:spcAft>
                          <a:spcPts val="0"/>
                        </a:spcAft>
                      </a:pPr>
                      <a:endParaRPr lang="uk-UA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21920" algn="just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сжатия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50495" algn="just">
                        <a:spcAft>
                          <a:spcPts val="0"/>
                        </a:spcAft>
                      </a:pPr>
                      <a:endParaRPr lang="uk-UA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50495" algn="just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кручения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срез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endParaRPr lang="uk-UA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изгиб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5245" algn="just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сдвиг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4750595" y="2035959"/>
            <a:ext cx="928694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2821769" y="2035959"/>
            <a:ext cx="928694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3143240" y="4071942"/>
            <a:ext cx="285752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71538" y="4214818"/>
            <a:ext cx="72152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1142976" y="4643446"/>
            <a:ext cx="85725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2428860" y="4643446"/>
            <a:ext cx="85725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4000496" y="4643446"/>
            <a:ext cx="85725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5357818" y="4643446"/>
            <a:ext cx="85725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6357950" y="4643446"/>
            <a:ext cx="85725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7572396" y="4643446"/>
            <a:ext cx="85725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еформация кристаллов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олледж\физика\открытый урок 2010\220px-Quartz_crystals_drus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44000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Forging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Полимеры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Syndiotactic_polypropen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Polymery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2337568_i193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029200"/>
            <a:ext cx="6248400" cy="1524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600" dirty="0" smtClean="0">
                <a:solidFill>
                  <a:schemeClr val="tx1"/>
                </a:solidFill>
              </a:rPr>
              <a:t>Жидкие кристаллы -  это особое состояние  некоторых органических веществ  с формой молекул, которые удлинены</a:t>
            </a:r>
            <a:endParaRPr lang="ru-RU" sz="26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ru-RU" sz="2400" dirty="0"/>
          </a:p>
        </p:txBody>
      </p:sp>
      <p:pic>
        <p:nvPicPr>
          <p:cNvPr id="4100" name="Рисунок 3" descr="jk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8839200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715000"/>
            <a:ext cx="9144000" cy="1143000"/>
          </a:xfrm>
        </p:spPr>
        <p:txBody>
          <a:bodyPr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ЖК-дисплеи, которыми пользуемся каждый день, созданы на основе самой простой фазы жидких кристаллов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нематической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Рисунок 4" descr="zhidkijjkristall300.jpg"/>
          <p:cNvPicPr>
            <a:picLocks noGrp="1" noChangeAspect="1"/>
          </p:cNvPicPr>
          <p:nvPr>
            <p:ph type="body" idx="1"/>
          </p:nvPr>
        </p:nvPicPr>
        <p:blipFill>
          <a:blip r:embed="rId2"/>
          <a:srcRect l="5556" r="5556"/>
          <a:stretch>
            <a:fillRect/>
          </a:stretch>
        </p:blipFill>
        <p:spPr>
          <a:xfrm>
            <a:off x="0" y="0"/>
            <a:ext cx="9144000" cy="5486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0" y="6857999"/>
            <a:ext cx="8915400" cy="45719"/>
          </a:xfrm>
        </p:spPr>
        <p:txBody>
          <a:bodyPr>
            <a:normAutofit fontScale="90000"/>
          </a:bodyPr>
          <a:lstStyle/>
          <a:p>
            <a:endParaRPr lang="ru-RU" sz="1400" dirty="0"/>
          </a:p>
        </p:txBody>
      </p:sp>
      <p:pic>
        <p:nvPicPr>
          <p:cNvPr id="7172" name="Рисунок 4" descr="Shilirren_texture.jpg"/>
          <p:cNvPicPr>
            <a:picLocks noGrp="1" noChangeAspect="1"/>
          </p:cNvPicPr>
          <p:nvPr>
            <p:ph type="body" idx="1"/>
          </p:nvPr>
        </p:nvPicPr>
        <p:blipFill>
          <a:blip r:embed="rId2"/>
          <a:srcRect l="5888" r="5888"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 flipH="1" flipV="1">
            <a:off x="8686800" y="200025"/>
            <a:ext cx="76200" cy="74613"/>
          </a:xfrm>
        </p:spPr>
        <p:txBody>
          <a:bodyPr>
            <a:normAutofit fontScale="90000"/>
          </a:bodyPr>
          <a:lstStyle/>
          <a:p>
            <a:endParaRPr lang="ru-RU" sz="4000"/>
          </a:p>
        </p:txBody>
      </p:sp>
      <p:pic>
        <p:nvPicPr>
          <p:cNvPr id="8196" name="Рисунок 4" descr="liqiud-crystal.jpg"/>
          <p:cNvPicPr>
            <a:picLocks noGrp="1" noChangeAspect="1"/>
          </p:cNvPicPr>
          <p:nvPr>
            <p:ph type="body" idx="1"/>
          </p:nvPr>
        </p:nvPicPr>
        <p:blipFill>
          <a:blip r:embed="rId2"/>
          <a:srcRect l="1724" r="1724"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 flipH="1" flipV="1">
            <a:off x="838200" y="152400"/>
            <a:ext cx="76200" cy="76200"/>
          </a:xfrm>
        </p:spPr>
        <p:txBody>
          <a:bodyPr>
            <a:normAutofit fontScale="90000"/>
          </a:bodyPr>
          <a:lstStyle/>
          <a:p>
            <a:endParaRPr lang="ru-RU" sz="4000"/>
          </a:p>
        </p:txBody>
      </p:sp>
      <p:pic>
        <p:nvPicPr>
          <p:cNvPr id="9220" name="Рисунок 4" descr="s320x240.jpeg"/>
          <p:cNvPicPr>
            <a:picLocks noGrp="1" noChangeAspect="1"/>
          </p:cNvPicPr>
          <p:nvPr>
            <p:ph type="body" idx="1"/>
          </p:nvPr>
        </p:nvPicPr>
        <p:blipFill>
          <a:blip r:embed="rId2"/>
          <a:srcRect t="156" b="156"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ru-RU" sz="400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324" y="6332166"/>
            <a:ext cx="8915400" cy="533400"/>
          </a:xfrm>
        </p:spPr>
        <p:txBody>
          <a:bodyPr/>
          <a:lstStyle/>
          <a:p>
            <a:pPr algn="ctr"/>
            <a:r>
              <a:rPr lang="en-US" sz="1600" dirty="0"/>
              <a:t>LCD </a:t>
            </a:r>
            <a:r>
              <a:rPr lang="ru-RU" sz="1600" dirty="0" smtClean="0"/>
              <a:t>телевизор</a:t>
            </a:r>
            <a:r>
              <a:rPr lang="ru-RU" sz="1600" dirty="0"/>
              <a:t>. 70 дюймов </a:t>
            </a:r>
            <a:r>
              <a:rPr lang="ru-RU" sz="1600" dirty="0" smtClean="0"/>
              <a:t>жидких кристаллов</a:t>
            </a:r>
            <a:endParaRPr lang="ru-RU" sz="1600" dirty="0"/>
          </a:p>
        </p:txBody>
      </p:sp>
      <p:pic>
        <p:nvPicPr>
          <p:cNvPr id="5124" name="Picture 4" descr="1213615882_70_inch_lc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лед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Солнцезащитные очки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жидких кристаллах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 flipH="1">
            <a:off x="457200" y="0"/>
            <a:ext cx="76200" cy="762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</a:pPr>
            <a:endParaRPr lang="ru-RU" sz="800"/>
          </a:p>
        </p:txBody>
      </p:sp>
      <p:pic>
        <p:nvPicPr>
          <p:cNvPr id="10244" name="Picture 4" descr="226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08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06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g6 друза кварц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9826" y="0"/>
            <a:ext cx="91538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223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Times New Roman" panose="02020603050405020304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214282" y="1851318"/>
            <a:ext cx="6572296" cy="7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1100" b="1" dirty="0">
              <a:solidFill>
                <a:srgbClr val="000000"/>
              </a:solidFill>
            </a:endParaRPr>
          </a:p>
          <a:p>
            <a:r>
              <a:rPr lang="ru-RU" sz="3200" b="1" dirty="0" smtClean="0">
                <a:solidFill>
                  <a:srgbClr val="000000"/>
                </a:solidFill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Физика, 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Мякишев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Я.   § 73, 74 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4" name="TextBox 6"/>
          <p:cNvSpPr txBox="1">
            <a:spLocks noChangeArrowheads="1"/>
          </p:cNvSpPr>
          <p:nvPr/>
        </p:nvSpPr>
        <p:spPr bwMode="auto">
          <a:xfrm>
            <a:off x="2071688" y="4643438"/>
            <a:ext cx="4071937" cy="1878012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Помощь в </a:t>
            </a:r>
            <a:r>
              <a:rPr lang="en-US" sz="2400" b="1" dirty="0"/>
              <a:t>Internet:</a:t>
            </a:r>
          </a:p>
          <a:p>
            <a:r>
              <a:rPr lang="en-US" sz="2400" b="1" dirty="0">
                <a:hlinkClick r:id="rId2"/>
              </a:rPr>
              <a:t>http://scool-collection.edu.ru</a:t>
            </a:r>
            <a:endParaRPr lang="en-US" sz="2400" b="1" dirty="0"/>
          </a:p>
          <a:p>
            <a:r>
              <a:rPr lang="en-US" sz="2400" b="1" dirty="0">
                <a:hlinkClick r:id="rId3"/>
              </a:rPr>
              <a:t>http</a:t>
            </a:r>
            <a:r>
              <a:rPr lang="en-US" sz="2400" b="1" dirty="0">
                <a:sym typeface="Wingdings" pitchFamily="2" charset="2"/>
                <a:hlinkClick r:id="rId3"/>
              </a:rPr>
              <a:t>://class-fizika.narod.ru</a:t>
            </a:r>
            <a:endParaRPr lang="en-US" sz="2400" b="1" dirty="0">
              <a:sym typeface="Wingdings" pitchFamily="2" charset="2"/>
            </a:endParaRPr>
          </a:p>
          <a:p>
            <a:r>
              <a:rPr lang="en-US" sz="2400" b="1" dirty="0">
                <a:sym typeface="Wingdings" pitchFamily="2" charset="2"/>
                <a:hlinkClick r:id="rId4"/>
              </a:rPr>
              <a:t>www.Fizika.ru</a:t>
            </a:r>
            <a:endParaRPr lang="en-US" sz="2400" b="1" dirty="0">
              <a:sym typeface="Wingdings" pitchFamily="2" charset="2"/>
            </a:endParaRPr>
          </a:p>
          <a:p>
            <a:endParaRPr lang="ru-RU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zw12.JPG"/>
          <p:cNvPicPr>
            <a:picLocks noGrp="1" noChangeAspect="1"/>
          </p:cNvPicPr>
          <p:nvPr>
            <p:ph idx="1"/>
          </p:nvPr>
        </p:nvPicPr>
        <p:blipFill>
          <a:blip r:embed="rId2"/>
          <a:srcRect l="2307" t="11458" r="3857" b="3037"/>
          <a:stretch>
            <a:fillRect/>
          </a:stretch>
        </p:blipFill>
        <p:spPr>
          <a:xfrm>
            <a:off x="0" y="0"/>
            <a:ext cx="9142282" cy="68789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 рисункам  необходимо определить, в каком агрегатном состоянии находится  вещество и  пояснить свой выбор</a:t>
            </a:r>
          </a:p>
        </p:txBody>
      </p:sp>
      <p:pic>
        <p:nvPicPr>
          <p:cNvPr id="307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414588"/>
            <a:ext cx="2305050" cy="2309812"/>
          </a:xfrm>
          <a:prstGeom prst="rect">
            <a:avLst/>
          </a:prstGeom>
          <a:noFill/>
          <a:ln w="9525">
            <a:solidFill>
              <a:srgbClr val="33CCCC"/>
            </a:solidFill>
            <a:miter lim="800000"/>
            <a:headEnd/>
            <a:tailEnd/>
          </a:ln>
        </p:spPr>
      </p:pic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1225" y="2381250"/>
            <a:ext cx="2489200" cy="2271713"/>
          </a:xfrm>
          <a:prstGeom prst="rect">
            <a:avLst/>
          </a:prstGeom>
          <a:noFill/>
          <a:ln w="9525">
            <a:solidFill>
              <a:srgbClr val="33CCCC"/>
            </a:solidFill>
            <a:miter lim="800000"/>
            <a:headEnd/>
            <a:tailEnd/>
          </a:ln>
        </p:spPr>
      </p:pic>
      <p:pic>
        <p:nvPicPr>
          <p:cNvPr id="307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9350" y="2417763"/>
            <a:ext cx="2519363" cy="2235200"/>
          </a:xfrm>
          <a:prstGeom prst="rect">
            <a:avLst/>
          </a:prstGeom>
          <a:noFill/>
          <a:ln w="9525">
            <a:solidFill>
              <a:srgbClr val="33CC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Содержимое 3" descr="Капли росы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7411" name="WordArt 5"/>
          <p:cNvSpPr>
            <a:spLocks noChangeArrowheads="1" noChangeShapeType="1" noTextEdit="1"/>
          </p:cNvSpPr>
          <p:nvPr/>
        </p:nvSpPr>
        <p:spPr bwMode="auto">
          <a:xfrm>
            <a:off x="395288" y="981075"/>
            <a:ext cx="8208962" cy="4608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 smtClean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CCFF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</a:t>
            </a:r>
            <a:r>
              <a:rPr lang="uk-UA" sz="3600" kern="10" dirty="0" err="1" smtClean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CCFF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lang="ru-RU" sz="3600" kern="10" dirty="0" err="1" smtClean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CCFF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ческие</a:t>
            </a:r>
            <a:r>
              <a:rPr lang="ru-RU" sz="3600" kern="10" dirty="0" smtClean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CCFF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kern="10" dirty="0">
              <a:ln w="12700">
                <a:solidFill>
                  <a:srgbClr val="FFFFFF"/>
                </a:solidFill>
                <a:round/>
                <a:headEnd/>
                <a:tailEnd/>
              </a:ln>
              <a:solidFill>
                <a:srgbClr val="CCFFCC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kern="10" dirty="0" smtClean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CCFF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endParaRPr lang="ru-RU" sz="3600" kern="10" dirty="0">
              <a:ln w="12700">
                <a:solidFill>
                  <a:srgbClr val="FFFFFF"/>
                </a:solidFill>
                <a:round/>
                <a:headEnd/>
                <a:tailEnd/>
              </a:ln>
              <a:solidFill>
                <a:srgbClr val="CCFFCC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kern="10" dirty="0" smtClean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CCFF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аморфные тела</a:t>
            </a:r>
            <a:endParaRPr lang="ru-RU" sz="3600" kern="10" dirty="0">
              <a:ln w="12700">
                <a:solidFill>
                  <a:srgbClr val="FFFFFF"/>
                </a:solidFill>
                <a:round/>
                <a:headEnd/>
                <a:tailEnd/>
              </a:ln>
              <a:solidFill>
                <a:srgbClr val="CCFFCC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1542</TotalTime>
  <Words>591</Words>
  <Application>Microsoft Office PowerPoint</Application>
  <PresentationFormat>Экран (4:3)</PresentationFormat>
  <Paragraphs>179</Paragraphs>
  <Slides>64</Slides>
  <Notes>0</Notes>
  <HiddenSlides>0</HiddenSlides>
  <MMClips>10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6" baseType="lpstr">
      <vt:lpstr>Тема Office</vt:lpstr>
      <vt:lpstr>Формула</vt:lpstr>
      <vt:lpstr>Свойства твёрдых тел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рисункам  необходимо определить, в каком агрегатном состоянии находится  вещество и  пояснить свой выбор</vt:lpstr>
      <vt:lpstr>Презентация PowerPoint</vt:lpstr>
      <vt:lpstr>Презентация PowerPoint</vt:lpstr>
      <vt:lpstr>Форма кристаллов</vt:lpstr>
      <vt:lpstr>Презентация PowerPoint</vt:lpstr>
      <vt:lpstr>Презентация PowerPoint</vt:lpstr>
      <vt:lpstr>Кристаллы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Температура плавления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кристаллических структур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Кристаллы соли</vt:lpstr>
      <vt:lpstr>Учебный проект</vt:lpstr>
      <vt:lpstr>Презентация PowerPoint</vt:lpstr>
      <vt:lpstr>Презентация PowerPoint</vt:lpstr>
      <vt:lpstr>Презентация PowerPoint</vt:lpstr>
      <vt:lpstr>Аморфные тела</vt:lpstr>
      <vt:lpstr>Презентация PowerPoint</vt:lpstr>
      <vt:lpstr>Температура (в °С)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Полимеры</vt:lpstr>
      <vt:lpstr>Презентация PowerPoint</vt:lpstr>
      <vt:lpstr>Презентация PowerPoint</vt:lpstr>
      <vt:lpstr>Презентация PowerPoint</vt:lpstr>
      <vt:lpstr>Все ЖК-дисплеи, которыми пользуемся каждый день, созданы на основе самой простой фазы жидких кристаллов — нематической</vt:lpstr>
      <vt:lpstr>Презентация PowerPoint</vt:lpstr>
      <vt:lpstr>Презентация PowerPoint</vt:lpstr>
      <vt:lpstr>Презентация PowerPoint</vt:lpstr>
      <vt:lpstr>Презентация PowerPoint</vt:lpstr>
      <vt:lpstr>Солнцезащитные очки на жидких кристаллах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Свойства твёрдых тел</dc:title>
  <dc:creator>Оля</dc:creator>
  <cp:lastModifiedBy>миша</cp:lastModifiedBy>
  <cp:revision>159</cp:revision>
  <dcterms:created xsi:type="dcterms:W3CDTF">2010-12-02T09:37:42Z</dcterms:created>
  <dcterms:modified xsi:type="dcterms:W3CDTF">2015-11-09T14:39:05Z</dcterms:modified>
</cp:coreProperties>
</file>