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Override3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wmv" ContentType="video/x-ms-wmv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theme/themeOverride4.xml" ContentType="application/vnd.openxmlformats-officedocument.themeOverrid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Override2.xml" ContentType="application/vnd.openxmlformats-officedocument.themeOverride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2" r:id="rId1"/>
    <p:sldMasterId id="2147485018" r:id="rId2"/>
    <p:sldMasterId id="2147485031" r:id="rId3"/>
  </p:sldMasterIdLst>
  <p:notesMasterIdLst>
    <p:notesMasterId r:id="rId39"/>
  </p:notesMasterIdLst>
  <p:sldIdLst>
    <p:sldId id="287" r:id="rId4"/>
    <p:sldId id="288" r:id="rId5"/>
    <p:sldId id="267" r:id="rId6"/>
    <p:sldId id="285" r:id="rId7"/>
    <p:sldId id="295" r:id="rId8"/>
    <p:sldId id="294" r:id="rId9"/>
    <p:sldId id="293" r:id="rId10"/>
    <p:sldId id="292" r:id="rId11"/>
    <p:sldId id="290" r:id="rId12"/>
    <p:sldId id="282" r:id="rId13"/>
    <p:sldId id="268" r:id="rId14"/>
    <p:sldId id="286" r:id="rId15"/>
    <p:sldId id="266" r:id="rId16"/>
    <p:sldId id="270" r:id="rId17"/>
    <p:sldId id="271" r:id="rId18"/>
    <p:sldId id="272" r:id="rId19"/>
    <p:sldId id="273" r:id="rId20"/>
    <p:sldId id="296" r:id="rId21"/>
    <p:sldId id="275" r:id="rId22"/>
    <p:sldId id="276" r:id="rId23"/>
    <p:sldId id="277" r:id="rId24"/>
    <p:sldId id="278" r:id="rId25"/>
    <p:sldId id="280" r:id="rId26"/>
    <p:sldId id="284" r:id="rId27"/>
    <p:sldId id="281" r:id="rId28"/>
    <p:sldId id="279" r:id="rId29"/>
    <p:sldId id="257" r:id="rId30"/>
    <p:sldId id="258" r:id="rId31"/>
    <p:sldId id="259" r:id="rId32"/>
    <p:sldId id="261" r:id="rId33"/>
    <p:sldId id="262" r:id="rId34"/>
    <p:sldId id="263" r:id="rId35"/>
    <p:sldId id="264" r:id="rId36"/>
    <p:sldId id="265" r:id="rId37"/>
    <p:sldId id="283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8000"/>
    <a:srgbClr val="003300"/>
    <a:srgbClr val="6600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041" autoAdjust="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0FAFA8C-1D9A-4962-B499-8821B7367308}" type="datetimeFigureOut">
              <a:rPr lang="ru-RU"/>
              <a:pPr>
                <a:defRPr/>
              </a:pPr>
              <a:t>24.02.2016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F909D68-87FC-4416-915B-6A498963A4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82804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E5CDD4E-7688-4C34-B80C-11834FCC06AF}" type="slidenum">
              <a:rPr lang="ru-RU" altLang="ru-RU" smtClean="0"/>
              <a:pPr eaLnBrk="1" hangingPunct="1"/>
              <a:t>30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audio" Target="../media/audio2.wav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3.jpe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3.wav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audio" Target="../media/audio1.wav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3.jpe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audio" Target="../media/audio1.wav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C8A59-DFB5-4D3A-B401-CC6C3F384C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5989128"/>
      </p:ext>
    </p:extLst>
  </p:cSld>
  <p:clrMapOvr>
    <a:masterClrMapping/>
  </p:clrMapOvr>
  <p:transition>
    <p:checker dir="vert"/>
    <p:sndAc>
      <p:stSnd>
        <p:snd r:embed="rId1" name="camera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E3BC51-A0EB-4B49-8058-76B5FED51B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5299116"/>
      </p:ext>
    </p:extLst>
  </p:cSld>
  <p:clrMapOvr>
    <a:masterClrMapping/>
  </p:clrMapOvr>
  <p:transition>
    <p:checker dir="vert"/>
    <p:sndAc>
      <p:stSnd>
        <p:snd r:embed="rId1" name="camera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961B1-15E9-45C0-8BBD-A9314DF804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7340526"/>
      </p:ext>
    </p:extLst>
  </p:cSld>
  <p:clrMapOvr>
    <a:masterClrMapping/>
  </p:clrMapOvr>
  <p:transition>
    <p:checker dir="vert"/>
    <p:sndAc>
      <p:stSnd>
        <p:snd r:embed="rId1" name="camera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BFACC-188C-4A4D-956D-0B5E0864F7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43108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FC5D2-C7C8-48CF-9B99-90C1589E01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369021"/>
      </p:ext>
    </p:extLst>
  </p:cSld>
  <p:clrMapOvr>
    <a:masterClrMapping/>
  </p:clrMapOvr>
  <p:transition>
    <p:cover dir="u"/>
    <p:sndAc>
      <p:stSnd>
        <p:snd r:embed="rId1" name="cashreg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4DA25-C325-43AE-AB71-F77CEA8DBB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04445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  <p:sndAc>
      <p:stSnd>
        <p:snd r:embed="rId2" name="cashreg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6DC8D-613C-45ED-B242-BB13CEFF23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6465892"/>
      </p:ext>
    </p:extLst>
  </p:cSld>
  <p:clrMapOvr>
    <a:masterClrMapping/>
  </p:clrMapOvr>
  <p:transition>
    <p:cover dir="u"/>
    <p:sndAc>
      <p:stSnd>
        <p:snd r:embed="rId1" name="cashreg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70B2A-58CA-4DA7-8E3A-E153B21920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7750662"/>
      </p:ext>
    </p:extLst>
  </p:cSld>
  <p:clrMapOvr>
    <a:masterClrMapping/>
  </p:clrMapOvr>
  <p:transition>
    <p:cover dir="u"/>
    <p:sndAc>
      <p:stSnd>
        <p:snd r:embed="rId1" name="cashreg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5044E-A069-4D8F-9280-A0F70FD7DB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3585253"/>
      </p:ext>
    </p:extLst>
  </p:cSld>
  <p:clrMapOvr>
    <a:masterClrMapping/>
  </p:clrMapOvr>
  <p:transition>
    <p:cover dir="u"/>
    <p:sndAc>
      <p:stSnd>
        <p:snd r:embed="rId1" name="cashreg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70D10-B69E-4A42-A0A9-38F02B1E5E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4651024"/>
      </p:ext>
    </p:extLst>
  </p:cSld>
  <p:clrMapOvr>
    <a:masterClrMapping/>
  </p:clrMapOvr>
  <p:transition>
    <p:cover dir="u"/>
    <p:sndAc>
      <p:stSnd>
        <p:snd r:embed="rId1" name="cashreg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0CE46-BAB2-4D7E-9ACA-18B7AA46FE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1408521"/>
      </p:ext>
    </p:extLst>
  </p:cSld>
  <p:clrMapOvr>
    <a:masterClrMapping/>
  </p:clrMapOvr>
  <p:transition>
    <p:cover dir="u"/>
    <p:sndAc>
      <p:stSnd>
        <p:snd r:embed="rId1" name="cashreg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DE8748-184D-41EC-BB1D-8C090A93C5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1852813"/>
      </p:ext>
    </p:extLst>
  </p:cSld>
  <p:clrMapOvr>
    <a:masterClrMapping/>
  </p:clrMapOvr>
  <p:transition>
    <p:checker dir="vert"/>
    <p:sndAc>
      <p:stSnd>
        <p:snd r:embed="rId1" name="camera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D7A35-4875-40A0-9D20-71CEAAC2A2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9674896"/>
      </p:ext>
    </p:extLst>
  </p:cSld>
  <p:clrMapOvr>
    <a:masterClrMapping/>
  </p:clrMapOvr>
  <p:transition>
    <p:cover dir="u"/>
    <p:sndAc>
      <p:stSnd>
        <p:snd r:embed="rId1" name="cashreg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2A933-3E68-430E-963E-FD1F1688B4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1449266"/>
      </p:ext>
    </p:extLst>
  </p:cSld>
  <p:clrMapOvr>
    <a:masterClrMapping/>
  </p:clrMapOvr>
  <p:transition>
    <p:cover dir="u"/>
    <p:sndAc>
      <p:stSnd>
        <p:snd r:embed="rId1" name="cashreg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B6FFE-70C0-4D51-A852-390F02B912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4530397"/>
      </p:ext>
    </p:extLst>
  </p:cSld>
  <p:clrMapOvr>
    <a:masterClrMapping/>
  </p:clrMapOvr>
  <p:transition>
    <p:cover dir="u"/>
    <p:sndAc>
      <p:stSnd>
        <p:snd r:embed="rId1" name="cashreg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3D17A-E0D9-47B2-87B5-51AAC7BE56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5144351"/>
      </p:ext>
    </p:extLst>
  </p:cSld>
  <p:clrMapOvr>
    <a:masterClrMapping/>
  </p:clrMapOvr>
  <p:transition>
    <p:cover dir="u"/>
    <p:sndAc>
      <p:stSnd>
        <p:snd r:embed="rId1" name="cashreg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473075"/>
            <a:ext cx="8153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533400" y="1828800"/>
            <a:ext cx="8153400" cy="40386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58BC2-9D2B-4EC4-AA86-693514FDC2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6793097"/>
      </p:ext>
    </p:extLst>
  </p:cSld>
  <p:clrMapOvr>
    <a:masterClrMapping/>
  </p:clrMapOvr>
  <p:transition>
    <p:plus/>
    <p:sndAc>
      <p:stSnd>
        <p:snd r:embed="rId1" name="whoosh.wav"/>
      </p:stSnd>
    </p:sndAc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457200"/>
            <a:ext cx="70104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76400" y="1981200"/>
            <a:ext cx="3429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57800" y="1981200"/>
            <a:ext cx="3429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A593D-0535-4D18-8923-D9EC4AC00E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7806802"/>
      </p:ext>
    </p:extLst>
  </p:cSld>
  <p:clrMapOvr>
    <a:masterClrMapping/>
  </p:clrMapOvr>
  <p:transition spd="med">
    <p:checker/>
    <p:sndAc>
      <p:stSnd>
        <p:snd r:embed="rId1" name="camera.wav"/>
      </p:stSnd>
    </p:sndAc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3AC63-C6F3-4845-9F40-C678600AE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7387115"/>
      </p:ext>
    </p:extLst>
  </p:cSld>
  <p:clrMapOvr>
    <a:masterClrMapping/>
  </p:clrMapOvr>
  <p:transition>
    <p:checker dir="vert"/>
    <p:sndAc>
      <p:stSnd>
        <p:snd r:embed="rId1" name="camera.wav"/>
      </p:stSnd>
    </p:sndAc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5C63A-381F-44DE-851D-22B5524715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57498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hecker dir="vert"/>
    <p:sndAc>
      <p:stSnd>
        <p:snd r:embed="rId2" name="camera.wav"/>
      </p:stSnd>
    </p:sndAc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32C73-51CF-48DC-9B19-B5B011F134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577883"/>
      </p:ext>
    </p:extLst>
  </p:cSld>
  <p:clrMapOvr>
    <a:masterClrMapping/>
  </p:clrMapOvr>
  <p:transition>
    <p:checker dir="vert"/>
    <p:sndAc>
      <p:stSnd>
        <p:snd r:embed="rId1" name="camera.wav"/>
      </p:stSnd>
    </p:sndAc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1B416-B357-4679-AAEC-886E66F78D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91934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hecker dir="vert"/>
    <p:sndAc>
      <p:stSnd>
        <p:snd r:embed="rId2" name="camera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5D2E0-FF0A-472F-B6E5-A999447C0D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0258324"/>
      </p:ext>
    </p:extLst>
  </p:cSld>
  <p:clrMapOvr>
    <a:masterClrMapping/>
  </p:clrMapOvr>
  <p:transition>
    <p:checker dir="vert"/>
    <p:sndAc>
      <p:stSnd>
        <p:snd r:embed="rId1" name="camera.wav"/>
      </p:stSnd>
    </p:sndAc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BA722-8898-4A7A-9B69-0FDAAEEDBB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3190785"/>
      </p:ext>
    </p:extLst>
  </p:cSld>
  <p:clrMapOvr>
    <a:masterClrMapping/>
  </p:clrMapOvr>
  <p:transition>
    <p:checker dir="vert"/>
    <p:sndAc>
      <p:stSnd>
        <p:snd r:embed="rId1" name="camera.wav"/>
      </p:stSnd>
    </p:sndAc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40A0E-B495-48F3-B756-BB956A247B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241601"/>
      </p:ext>
    </p:extLst>
  </p:cSld>
  <p:clrMapOvr>
    <a:masterClrMapping/>
  </p:clrMapOvr>
  <p:transition>
    <p:checker dir="vert"/>
    <p:sndAc>
      <p:stSnd>
        <p:snd r:embed="rId1" name="camera.wav"/>
      </p:stSnd>
    </p:sndAc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E174B-0779-4938-A90C-307EE9A932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8904927"/>
      </p:ext>
    </p:extLst>
  </p:cSld>
  <p:clrMapOvr>
    <a:masterClrMapping/>
  </p:clrMapOvr>
  <p:transition>
    <p:checker dir="vert"/>
    <p:sndAc>
      <p:stSnd>
        <p:snd r:embed="rId1" name="camera.wav"/>
      </p:stSnd>
    </p:sndAc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F89D3-D910-4046-9D39-920E69C741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1835584"/>
      </p:ext>
    </p:extLst>
  </p:cSld>
  <p:clrMapOvr>
    <a:masterClrMapping/>
  </p:clrMapOvr>
  <p:transition>
    <p:checker dir="vert"/>
    <p:sndAc>
      <p:stSnd>
        <p:snd r:embed="rId1" name="camera.wav"/>
      </p:stSnd>
    </p:sndAc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33712-B572-456D-B5C8-0AF875D6F2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522163"/>
      </p:ext>
    </p:extLst>
  </p:cSld>
  <p:clrMapOvr>
    <a:masterClrMapping/>
  </p:clrMapOvr>
  <p:transition>
    <p:checker dir="vert"/>
    <p:sndAc>
      <p:stSnd>
        <p:snd r:embed="rId1" name="camera.wav"/>
      </p:stSnd>
    </p:sndAc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846DE-969F-43FC-BD75-C6435F26D9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5236448"/>
      </p:ext>
    </p:extLst>
  </p:cSld>
  <p:clrMapOvr>
    <a:masterClrMapping/>
  </p:clrMapOvr>
  <p:transition>
    <p:checker dir="vert"/>
    <p:sndAc>
      <p:stSnd>
        <p:snd r:embed="rId1" name="camera.wav"/>
      </p:stSnd>
    </p:sndAc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CF96F-DA34-4FC1-AD66-936D8B020F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6833179"/>
      </p:ext>
    </p:extLst>
  </p:cSld>
  <p:clrMapOvr>
    <a:masterClrMapping/>
  </p:clrMapOvr>
  <p:transition>
    <p:checker dir="vert"/>
    <p:sndAc>
      <p:stSnd>
        <p:snd r:embed="rId1" name="camera.wav"/>
      </p:stSnd>
    </p:sndAc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A05F6-4651-4037-A416-8A5E360E46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2441830"/>
      </p:ext>
    </p:extLst>
  </p:cSld>
  <p:clrMapOvr>
    <a:masterClrMapping/>
  </p:clrMapOvr>
  <p:transition>
    <p:checker dir="vert"/>
    <p:sndAc>
      <p:stSnd>
        <p:snd r:embed="rId1" name="camera.wav"/>
      </p:stSnd>
    </p:sndAc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09D46-E586-496B-827D-6A3C934E0B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0969040"/>
      </p:ext>
    </p:extLst>
  </p:cSld>
  <p:clrMapOvr>
    <a:masterClrMapping/>
  </p:clrMapOvr>
  <p:transition>
    <p:checker dir="vert"/>
    <p:sndAc>
      <p:stSnd>
        <p:snd r:embed="rId1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33BA3E-7F9B-48DE-8B84-3AE89E2690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5286777"/>
      </p:ext>
    </p:extLst>
  </p:cSld>
  <p:clrMapOvr>
    <a:masterClrMapping/>
  </p:clrMapOvr>
  <p:transition>
    <p:checker dir="vert"/>
    <p:sndAc>
      <p:stSnd>
        <p:snd r:embed="rId1" name="camera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9E0D2C-B1BD-4CB5-96BF-84D2EF5571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0455668"/>
      </p:ext>
    </p:extLst>
  </p:cSld>
  <p:clrMapOvr>
    <a:masterClrMapping/>
  </p:clrMapOvr>
  <p:transition>
    <p:checker dir="vert"/>
    <p:sndAc>
      <p:stSnd>
        <p:snd r:embed="rId1" name="camer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95E09-3AB7-4076-AA67-2F593AF870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4126868"/>
      </p:ext>
    </p:extLst>
  </p:cSld>
  <p:clrMapOvr>
    <a:masterClrMapping/>
  </p:clrMapOvr>
  <p:transition>
    <p:checker dir="vert"/>
    <p:sndAc>
      <p:stSnd>
        <p:snd r:embed="rId1" name="camera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C90556-4B91-4B4A-B74D-317B7357B2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9424895"/>
      </p:ext>
    </p:extLst>
  </p:cSld>
  <p:clrMapOvr>
    <a:masterClrMapping/>
  </p:clrMapOvr>
  <p:transition>
    <p:checker dir="vert"/>
    <p:sndAc>
      <p:stSnd>
        <p:snd r:embed="rId1" name="camera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77C7A-4A04-463C-899E-F455D6EBF9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6495786"/>
      </p:ext>
    </p:extLst>
  </p:cSld>
  <p:clrMapOvr>
    <a:masterClrMapping/>
  </p:clrMapOvr>
  <p:transition>
    <p:checker dir="vert"/>
    <p:sndAc>
      <p:stSnd>
        <p:snd r:embed="rId1" name="camera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61AE1-1B6B-471E-AF7F-CCA21AFE59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0989525"/>
      </p:ext>
    </p:extLst>
  </p:cSld>
  <p:clrMapOvr>
    <a:masterClrMapping/>
  </p:clrMapOvr>
  <p:transition>
    <p:checker dir="vert"/>
    <p:sndAc>
      <p:stSnd>
        <p:snd r:embed="rId1" name="camera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audio" Target="../media/audio2.wav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02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2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24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FAB06E1-E86F-4D30-B562-DCB65F9F04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93" r:id="rId1"/>
    <p:sldLayoutId id="2147485294" r:id="rId2"/>
    <p:sldLayoutId id="2147485295" r:id="rId3"/>
    <p:sldLayoutId id="2147485296" r:id="rId4"/>
    <p:sldLayoutId id="2147485297" r:id="rId5"/>
    <p:sldLayoutId id="2147485298" r:id="rId6"/>
    <p:sldLayoutId id="2147485299" r:id="rId7"/>
    <p:sldLayoutId id="2147485300" r:id="rId8"/>
    <p:sldLayoutId id="2147485301" r:id="rId9"/>
    <p:sldLayoutId id="2147485302" r:id="rId10"/>
    <p:sldLayoutId id="2147485303" r:id="rId11"/>
  </p:sldLayoutIdLst>
  <p:transition>
    <p:checker dir="vert"/>
    <p:sndAc>
      <p:stSnd>
        <p:snd r:embed="rId13" name="camera.wav"/>
      </p:stSnd>
    </p:sndAc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410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410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26DF5741-0F0C-4D1F-983A-A364BFB54E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410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22" r:id="rId1"/>
    <p:sldLayoutId id="2147485304" r:id="rId2"/>
    <p:sldLayoutId id="2147485323" r:id="rId3"/>
    <p:sldLayoutId id="2147485305" r:id="rId4"/>
    <p:sldLayoutId id="2147485306" r:id="rId5"/>
    <p:sldLayoutId id="2147485307" r:id="rId6"/>
    <p:sldLayoutId id="2147485308" r:id="rId7"/>
    <p:sldLayoutId id="2147485309" r:id="rId8"/>
    <p:sldLayoutId id="2147485324" r:id="rId9"/>
    <p:sldLayoutId id="2147485310" r:id="rId10"/>
    <p:sldLayoutId id="2147485311" r:id="rId11"/>
    <p:sldLayoutId id="2147485312" r:id="rId12"/>
    <p:sldLayoutId id="2147485325" r:id="rId13"/>
    <p:sldLayoutId id="2147485326" r:id="rId14"/>
    <p:sldLayoutId id="2147485327" r:id="rId15"/>
  </p:sldLayoutIdLst>
  <p:transition>
    <p:cover dir="u"/>
    <p:sndAc>
      <p:stSnd>
        <p:snd r:embed="rId17" name="cashreg.wav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A04DA3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A04DA3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C4652D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5124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5125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B0711026-6954-49B7-B737-A234D6F775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5129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28" r:id="rId1"/>
    <p:sldLayoutId id="2147485313" r:id="rId2"/>
    <p:sldLayoutId id="2147485329" r:id="rId3"/>
    <p:sldLayoutId id="2147485314" r:id="rId4"/>
    <p:sldLayoutId id="2147485315" r:id="rId5"/>
    <p:sldLayoutId id="2147485316" r:id="rId6"/>
    <p:sldLayoutId id="2147485317" r:id="rId7"/>
    <p:sldLayoutId id="2147485318" r:id="rId8"/>
    <p:sldLayoutId id="2147485330" r:id="rId9"/>
    <p:sldLayoutId id="2147485319" r:id="rId10"/>
    <p:sldLayoutId id="2147485320" r:id="rId11"/>
    <p:sldLayoutId id="2147485321" r:id="rId12"/>
  </p:sldLayoutIdLst>
  <p:transition>
    <p:checker dir="vert"/>
    <p:sndAc>
      <p:stSnd>
        <p:snd r:embed="rId14" name="camera.wav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A04DA3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A04DA3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C4652D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User\&#1056;&#1072;&#1073;&#1086;&#1095;&#1080;&#1081;%20&#1089;&#1090;&#1086;&#1083;\&#1087;&#1077;&#1088;&#1074;&#1086;&#1077;%20&#1089;&#1077;&#1085;&#1090;&#1103;&#1073;&#1088;&#1103;\&#1055;&#1088;&#1077;&#1079;&#1077;&#1085;&#1090;&#1072;&#1094;&#1080;&#1103;%20&#1082;%20&#1091;&#1088;&#1086;&#1082;&#1091;\&#1087;&#1088;&#1077;&#1079;&#1077;&#1085;&#1090;&#1072;&#1094;&#1080;&#1103;\fragment%2001.avi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User\&#1056;&#1072;&#1073;&#1086;&#1095;&#1080;&#1081;%20&#1089;&#1090;&#1086;&#1083;\&#1087;&#1077;&#1088;&#1074;&#1086;&#1077;%20&#1089;&#1077;&#1085;&#1090;&#1103;&#1073;&#1088;&#1103;\&#1055;&#1088;&#1077;&#1079;&#1077;&#1085;&#1090;&#1072;&#1094;&#1080;&#1103;%20&#1082;%20&#1091;&#1088;&#1086;&#1082;&#1091;\&#1087;&#1088;&#1077;&#1079;&#1077;&#1085;&#1090;&#1072;&#1094;&#1080;&#1103;\fragment%2002%20(&#1073;&#1077;&#1079;%20&#1079;&#1074;&#1091;&#1082;&#1072;).avi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User\&#1056;&#1072;&#1073;&#1086;&#1095;&#1080;&#1081;%20&#1089;&#1090;&#1086;&#1083;\&#1087;&#1077;&#1088;&#1074;&#1086;&#1077;%20&#1089;&#1077;&#1085;&#1090;&#1103;&#1073;&#1088;&#1103;\&#1055;&#1088;&#1077;&#1079;&#1077;&#1085;&#1090;&#1072;&#1094;&#1080;&#1103;%20&#1082;%20&#1091;&#1088;&#1086;&#1082;&#1091;\&#1087;&#1088;&#1077;&#1079;&#1077;&#1085;&#1090;&#1072;&#1094;&#1080;&#1103;\hirosima_nate_0.avi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User\&#1056;&#1072;&#1073;&#1086;&#1095;&#1080;&#1081;%20&#1089;&#1090;&#1086;&#1083;\&#1087;&#1077;&#1088;&#1074;&#1086;&#1077;%20&#1089;&#1077;&#1085;&#1090;&#1103;&#1073;&#1088;&#1103;\&#1055;&#1088;&#1077;&#1079;&#1077;&#1085;&#1090;&#1072;&#1094;&#1080;&#1103;%20&#1082;%20&#1091;&#1088;&#1086;&#1082;&#1091;\&#1087;&#1088;&#1077;&#1079;&#1077;&#1085;&#1090;&#1072;&#1094;&#1080;&#1103;\nagasaki_0.avi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User\&#1056;&#1072;&#1073;&#1086;&#1095;&#1080;&#1081;%20&#1089;&#1090;&#1086;&#1083;\&#1087;&#1077;&#1088;&#1074;&#1086;&#1077;%20&#1089;&#1077;&#1085;&#1090;&#1103;&#1073;&#1088;&#1103;\&#1055;&#1088;&#1077;&#1079;&#1077;&#1085;&#1090;&#1072;&#1094;&#1080;&#1103;%20&#1082;%20&#1091;&#1088;&#1086;&#1082;&#1091;\&#1087;&#1088;&#1077;&#1079;&#1077;&#1085;&#1090;&#1072;&#1094;&#1080;&#1103;\&#1041;&#1040;&#1061;!!!!!!.wmv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media" Target="../media/media9.wmv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0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User\&#1056;&#1072;&#1073;&#1086;&#1095;&#1080;&#1081;%20&#1089;&#1090;&#1086;&#1083;\&#1087;&#1077;&#1088;&#1074;&#1086;&#1077;%20&#1089;&#1077;&#1085;&#1090;&#1103;&#1073;&#1088;&#1103;\&#1055;&#1088;&#1077;&#1079;&#1077;&#1085;&#1090;&#1072;&#1094;&#1080;&#1103;%20&#1082;%20&#1091;&#1088;&#1086;&#1082;&#1091;\&#1087;&#1088;&#1077;&#1079;&#1077;&#1085;&#1090;&#1072;&#1094;&#1080;&#1103;\fragment%2003.avi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8.xml"/><Relationship Id="rId1" Type="http://schemas.openxmlformats.org/officeDocument/2006/relationships/video" Target="file:///C:\Documents%20and%20Settings\User\&#1056;&#1072;&#1073;&#1086;&#1095;&#1080;&#1081;%20&#1089;&#1090;&#1086;&#1083;\&#1087;&#1077;&#1088;&#1074;&#1086;&#1077;%20&#1089;&#1077;&#1085;&#1090;&#1103;&#1073;&#1088;&#1103;\&#1055;&#1088;&#1077;&#1079;&#1077;&#1085;&#1090;&#1072;&#1094;&#1080;&#1103;%20&#1082;%20&#1091;&#1088;&#1086;&#1082;&#1091;\&#1087;&#1088;&#1077;&#1079;&#1077;&#1085;&#1090;&#1072;&#1094;&#1080;&#1103;\&#1076;&#1077;&#1083;&#1077;&#1085;&#1080;&#1077;%20&#1103;&#1076;&#1088;&#1072;%201.mp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8.xml"/><Relationship Id="rId1" Type="http://schemas.openxmlformats.org/officeDocument/2006/relationships/video" Target="file:///C:\Documents%20and%20Settings\User\&#1056;&#1072;&#1073;&#1086;&#1095;&#1080;&#1081;%20&#1089;&#1090;&#1086;&#1083;\&#1087;&#1077;&#1088;&#1074;&#1086;&#1077;%20&#1089;&#1077;&#1085;&#1090;&#1103;&#1073;&#1088;&#1103;\&#1055;&#1088;&#1077;&#1079;&#1077;&#1085;&#1090;&#1072;&#1094;&#1080;&#1103;%20&#1082;%20&#1091;&#1088;&#1086;&#1082;&#1091;\&#1087;&#1088;&#1077;&#1079;&#1077;&#1085;&#1090;&#1072;&#1094;&#1080;&#1103;\&#1094;&#1077;&#1087;&#1085;&#1072;&#1103;%20&#1088;&#1077;&#1072;&#1082;&#1094;&#1080;&#1103;.m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8.xml"/><Relationship Id="rId1" Type="http://schemas.openxmlformats.org/officeDocument/2006/relationships/video" Target="file:///C:\Documents%20and%20Settings\User\&#1056;&#1072;&#1073;&#1086;&#1095;&#1080;&#1081;%20&#1089;&#1090;&#1086;&#1083;\&#1087;&#1077;&#1088;&#1074;&#1086;&#1077;%20&#1089;&#1077;&#1085;&#1090;&#1103;&#1073;&#1088;&#1103;\&#1055;&#1088;&#1077;&#1079;&#1077;&#1085;&#1090;&#1072;&#1094;&#1080;&#1103;%20&#1082;%20&#1091;&#1088;&#1086;&#1082;&#1091;\&#1087;&#1088;&#1077;&#1079;&#1077;&#1085;&#1090;&#1072;&#1094;&#1080;&#1103;\&#1052;&#1086;&#1081;%20&#1092;&#1080;&#1083;&#1100;&#1084;.m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428605"/>
            <a:ext cx="7772400" cy="2357454"/>
          </a:xfrm>
          <a:ln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9600" dirty="0" err="1" smtClean="0">
                <a:latin typeface="Times New Roman" pitchFamily="18" charset="0"/>
                <a:cs typeface="Times New Roman" pitchFamily="18" charset="0"/>
              </a:rPr>
              <a:t>Деление</a:t>
            </a:r>
            <a:r>
              <a:rPr lang="uk-UA" sz="9600" dirty="0" smtClean="0">
                <a:latin typeface="Times New Roman" pitchFamily="18" charset="0"/>
                <a:cs typeface="Times New Roman" pitchFamily="18" charset="0"/>
              </a:rPr>
              <a:t> ядер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29000" y="3500438"/>
            <a:ext cx="5214938" cy="1785937"/>
          </a:xfrm>
        </p:spPr>
        <p:txBody>
          <a:bodyPr/>
          <a:lstStyle/>
          <a:p>
            <a:pPr marR="0" eaLnBrk="1" hangingPunct="1">
              <a:defRPr/>
            </a:pPr>
            <a:r>
              <a:rPr lang="ru-RU" sz="32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Ученые расщепили атом. Теперь атом расщепляет нас</a:t>
            </a:r>
          </a:p>
          <a:p>
            <a:pPr marR="0" eaLnBrk="1" hangingPunct="1">
              <a:defRPr/>
            </a:pPr>
            <a:endParaRPr lang="ru-RU" sz="3200" dirty="0" smtClean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R="0" eaLnBrk="1" hangingPunct="1">
              <a:defRPr/>
            </a:pPr>
            <a:r>
              <a:rPr lang="ru-RU" sz="32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Рейнолдс</a:t>
            </a:r>
            <a:r>
              <a:rPr lang="ru-RU" sz="32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Квентин</a:t>
            </a:r>
            <a:endParaRPr lang="ru-RU" sz="3200" dirty="0" smtClean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fragment 01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fragment 02 (без звука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42908" y="0"/>
            <a:ext cx="9286908" cy="6858000"/>
          </a:xfrm>
          <a:prstGeom prst="rect">
            <a:avLst/>
          </a:prstGeo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Модель атомного реактора</a:t>
            </a:r>
          </a:p>
        </p:txBody>
      </p:sp>
      <p:pic>
        <p:nvPicPr>
          <p:cNvPr id="25603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971550" y="1857375"/>
            <a:ext cx="7129463" cy="4162425"/>
          </a:xfr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Модель атомного </a:t>
            </a:r>
            <a:r>
              <a:rPr lang="uk-UA" altLang="ru-RU" b="1" smtClean="0">
                <a:latin typeface="Times New Roman" pitchFamily="18" charset="0"/>
                <a:cs typeface="Times New Roman" pitchFamily="18" charset="0"/>
              </a:rPr>
              <a:t>реактора</a:t>
            </a:r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6627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42938" y="1928813"/>
            <a:ext cx="7924800" cy="3962400"/>
          </a:xfr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idx="1"/>
          </p:nvPr>
        </p:nvSpPr>
        <p:spPr>
          <a:xfrm>
            <a:off x="500063" y="2071688"/>
            <a:ext cx="8229600" cy="4168775"/>
          </a:xfrm>
        </p:spPr>
        <p:txBody>
          <a:bodyPr/>
          <a:lstStyle/>
          <a:p>
            <a:pPr eaLnBrk="1" hangingPunct="1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затопление больших площадей плодородных </a:t>
            </a:r>
            <a:r>
              <a:rPr lang="uk-UA" altLang="ru-RU" sz="2800" dirty="0" smtClean="0">
                <a:latin typeface="Times New Roman" pitchFamily="18" charset="0"/>
                <a:cs typeface="Times New Roman" pitchFamily="18" charset="0"/>
              </a:rPr>
              <a:t>земель;</a:t>
            </a:r>
            <a:endParaRPr lang="ru-RU" alt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подъем уровня грунтовых </a:t>
            </a:r>
            <a:r>
              <a:rPr lang="uk-UA" altLang="ru-RU" sz="2800" dirty="0" smtClean="0">
                <a:latin typeface="Times New Roman" pitchFamily="18" charset="0"/>
                <a:cs typeface="Times New Roman" pitchFamily="18" charset="0"/>
              </a:rPr>
              <a:t>вод;</a:t>
            </a:r>
            <a:endParaRPr lang="ru-RU" alt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заболоченность территорий и выведения из севооборота значительных площадей земли</a:t>
            </a:r>
            <a:r>
              <a:rPr lang="uk-UA" alt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alt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uk-UA" alt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цветение» водоемов, которое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приводит к гибели рыб и других жителей водоемов</a:t>
            </a:r>
            <a:r>
              <a:rPr lang="uk-UA" altLang="ru-RU" dirty="0" smtClean="0"/>
              <a:t>. </a:t>
            </a:r>
            <a:endParaRPr lang="ru-RU" altLang="ru-RU" dirty="0" smtClean="0"/>
          </a:p>
        </p:txBody>
      </p:sp>
      <p:sp>
        <p:nvSpPr>
          <p:cNvPr id="417795" name="Text Box 3"/>
          <p:cNvSpPr txBox="1">
            <a:spLocks noChangeArrowheads="1"/>
          </p:cNvSpPr>
          <p:nvPr/>
        </p:nvSpPr>
        <p:spPr bwMode="auto">
          <a:xfrm>
            <a:off x="457200" y="1000125"/>
            <a:ext cx="83058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2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4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кологическое влияние </a:t>
            </a:r>
            <a:r>
              <a:rPr lang="uk-UA" sz="4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ГЭС:</a:t>
            </a:r>
            <a:endParaRPr lang="uk-UA" sz="42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7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7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7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779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8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2357438"/>
            <a:ext cx="8540750" cy="3970337"/>
          </a:xfrm>
        </p:spPr>
        <p:txBody>
          <a:bodyPr/>
          <a:lstStyle/>
          <a:p>
            <a:pPr eaLnBrk="1" hangingPunct="1"/>
            <a:r>
              <a:rPr lang="uk-UA" altLang="ru-RU" dirty="0" smtClean="0"/>
              <a:t> 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выделение</a:t>
            </a:r>
            <a:r>
              <a:rPr lang="uk-UA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большого количества теплоты</a:t>
            </a:r>
            <a:r>
              <a:rPr lang="uk-UA" altLang="ru-RU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alt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загрязнение атмосферы газообразными выбросами</a:t>
            </a:r>
            <a:r>
              <a:rPr lang="uk-UA" altLang="ru-RU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alt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радиоактивное загрязнение</a:t>
            </a:r>
            <a:r>
              <a:rPr lang="uk-UA" altLang="ru-RU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alt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загрязнение земной поверхности </a:t>
            </a:r>
            <a:r>
              <a:rPr lang="uk-UA" altLang="ru-RU" sz="3200" dirty="0" smtClean="0">
                <a:latin typeface="Times New Roman" pitchFamily="18" charset="0"/>
                <a:cs typeface="Times New Roman" pitchFamily="18" charset="0"/>
              </a:rPr>
              <a:t>шлаками.</a:t>
            </a:r>
            <a:endParaRPr lang="ru-RU" alt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EEEE16"/>
              </a:buClr>
              <a:buSzPct val="60000"/>
              <a:buFont typeface="Wingdings 2" pitchFamily="18" charset="2"/>
              <a:buNone/>
            </a:pPr>
            <a:endParaRPr lang="uk-UA" altLang="ru-RU" sz="3200" dirty="0" smtClean="0"/>
          </a:p>
          <a:p>
            <a:pPr eaLnBrk="1" hangingPunct="1">
              <a:buClr>
                <a:srgbClr val="EEEE16"/>
              </a:buClr>
              <a:buSzPct val="60000"/>
              <a:buFont typeface="Wingdings 2" pitchFamily="18" charset="2"/>
              <a:buNone/>
            </a:pPr>
            <a:endParaRPr lang="uk-UA" altLang="ru-RU" dirty="0" smtClean="0"/>
          </a:p>
        </p:txBody>
      </p:sp>
      <p:sp>
        <p:nvSpPr>
          <p:cNvPr id="418819" name="Text Box 3"/>
          <p:cNvSpPr txBox="1">
            <a:spLocks noChangeArrowheads="1"/>
          </p:cNvSpPr>
          <p:nvPr/>
        </p:nvSpPr>
        <p:spPr bwMode="auto">
          <a:xfrm>
            <a:off x="285750" y="1000125"/>
            <a:ext cx="83058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4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кологическое влияние ТЭС</a:t>
            </a:r>
            <a:r>
              <a:rPr lang="ru-RU" sz="4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8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8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8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18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8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8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418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8818" grpId="0" build="p"/>
      <p:bldP spid="4188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3" name="Text Box 3"/>
          <p:cNvSpPr txBox="1">
            <a:spLocks noChangeArrowheads="1"/>
          </p:cNvSpPr>
          <p:nvPr/>
        </p:nvSpPr>
        <p:spPr bwMode="auto">
          <a:xfrm>
            <a:off x="381000" y="928688"/>
            <a:ext cx="84582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Экологическое влияние АЭС</a:t>
            </a:r>
            <a:r>
              <a:rPr lang="ru-RU" sz="4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9699" name="Содержимое 3"/>
          <p:cNvSpPr>
            <a:spLocks noGrp="1"/>
          </p:cNvSpPr>
          <p:nvPr>
            <p:ph idx="1"/>
          </p:nvPr>
        </p:nvSpPr>
        <p:spPr>
          <a:xfrm>
            <a:off x="457200" y="2357438"/>
            <a:ext cx="8229600" cy="3967162"/>
          </a:xfrm>
        </p:spPr>
        <p:txBody>
          <a:bodyPr/>
          <a:lstStyle/>
          <a:p>
            <a:pPr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производство и</a:t>
            </a:r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переработка урановых </a:t>
            </a:r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руд;</a:t>
            </a: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утилизация радиоактивных отходов</a:t>
            </a:r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значительное тепловое загрязнение воды, в следствие ее нагревания</a:t>
            </a:r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9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914" name="Group 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102840108"/>
              </p:ext>
            </p:extLst>
          </p:nvPr>
        </p:nvGraphicFramePr>
        <p:xfrm>
          <a:off x="301625" y="1600200"/>
          <a:ext cx="8537575" cy="4876801"/>
        </p:xfrm>
        <a:graphic>
          <a:graphicData uri="http://schemas.openxmlformats.org/drawingml/2006/table">
            <a:tbl>
              <a:tblPr/>
              <a:tblGrid>
                <a:gridCol w="2289175"/>
                <a:gridCol w="2082800"/>
                <a:gridCol w="1955800"/>
                <a:gridCol w="2209800"/>
              </a:tblGrid>
              <a:tr h="974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электростанций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Мощность,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млн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кВт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КПД, 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Производство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электроенергии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млрд кВт/год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631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 электростанции в том числе: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47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ГЭС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631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ТЭС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47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АЭС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210" name="Text Box 34"/>
          <p:cNvSpPr txBox="1">
            <a:spLocks noChangeArrowheads="1"/>
          </p:cNvSpPr>
          <p:nvPr/>
        </p:nvSpPr>
        <p:spPr bwMode="auto">
          <a:xfrm>
            <a:off x="228600" y="428625"/>
            <a:ext cx="8534400" cy="93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65000"/>
              </a:lnSpc>
              <a:spcBef>
                <a:spcPct val="50000"/>
              </a:spcBef>
              <a:defRPr/>
            </a:pPr>
            <a:r>
              <a:rPr lang="ru-RU" sz="3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</a:t>
            </a:r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мощности, КПД </a:t>
            </a:r>
            <a:endParaRPr lang="ru-RU" sz="3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65000"/>
              </a:lnSpc>
              <a:spcBef>
                <a:spcPct val="50000"/>
              </a:spcBef>
              <a:defRPr/>
            </a:pPr>
            <a:r>
              <a:rPr lang="ru-RU" sz="3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производства электроэнергии</a:t>
            </a:r>
            <a:endParaRPr lang="ru-RU" sz="3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2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1747" name="Picture 2" descr="D:\колледж\физика\урок 2007\Урок\chernobyl_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500042"/>
            <a:ext cx="4143372" cy="1714512"/>
          </a:xfrm>
          <a:prstGeom prst="rect">
            <a:avLst/>
          </a:prstGeom>
          <a:solidFill>
            <a:schemeClr val="accent1">
              <a:lumMod val="75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 реактор </a:t>
            </a:r>
          </a:p>
          <a:p>
            <a:pPr algn="ctr">
              <a:defRPr/>
            </a:pP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Чернобыльской АЭС</a:t>
            </a: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1986 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ver dir="u"/>
    <p:sndAc>
      <p:endSnd/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857375" y="500063"/>
            <a:ext cx="6829425" cy="10001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+mn-lt"/>
              </a:rPr>
              <a:t>Жертвы Чернобыля</a:t>
            </a:r>
            <a:endParaRPr lang="ru-RU" b="1" dirty="0">
              <a:latin typeface="+mn-lt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71625"/>
            <a:ext cx="8229600" cy="4752975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3995738" y="1484313"/>
            <a:ext cx="4691062" cy="266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altLang="ru-RU" sz="1600" dirty="0"/>
              <a:t>     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Последствия чернобыльской катастрофы  коснулись миллионов людей на Украине, в Белоруссии</a:t>
            </a:r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altLang="ru-RU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других странах Европы. Десятки людей погибли уже через несколько недель, сотни </a:t>
            </a:r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и,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возможно, тысячи – в течение последующих лет. Однако точных данных о количестве пострадавших нет до сих пор, так как выводы разных </a:t>
            </a:r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агентств и </a:t>
            </a:r>
            <a:r>
              <a:rPr lang="uk-UA" altLang="ru-RU" dirty="0" err="1" smtClean="0">
                <a:latin typeface="Times New Roman" pitchFamily="18" charset="0"/>
                <a:cs typeface="Times New Roman" pitchFamily="18" charset="0"/>
              </a:rPr>
              <a:t>статистических</a:t>
            </a:r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 управлений </a:t>
            </a:r>
            <a:r>
              <a:rPr lang="uk-UA" altLang="ru-RU" dirty="0" err="1" smtClean="0">
                <a:latin typeface="Times New Roman" pitchFamily="18" charset="0"/>
                <a:cs typeface="Times New Roman" pitchFamily="18" charset="0"/>
              </a:rPr>
              <a:t>отличаются</a:t>
            </a:r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dirty="0" err="1" smtClean="0">
                <a:latin typeface="Times New Roman" pitchFamily="18" charset="0"/>
                <a:cs typeface="Times New Roman" pitchFamily="18" charset="0"/>
              </a:rPr>
              <a:t>порой</a:t>
            </a:r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dirty="0" err="1" smtClean="0">
                <a:latin typeface="Times New Roman" pitchFamily="18" charset="0"/>
                <a:cs typeface="Times New Roman" pitchFamily="18" charset="0"/>
              </a:rPr>
              <a:t>значительно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9061" name="WordArt 5"/>
          <p:cNvSpPr>
            <a:spLocks noChangeArrowheads="1" noChangeShapeType="1" noTextEdit="1"/>
          </p:cNvSpPr>
          <p:nvPr/>
        </p:nvSpPr>
        <p:spPr bwMode="auto">
          <a:xfrm>
            <a:off x="1908175" y="260350"/>
            <a:ext cx="5256213" cy="13684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kern="10">
              <a:gradFill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path path="rect">
                  <a:fillToRect r="100000" b="100000"/>
                </a:path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32775" name="Picture 7" descr="1685_3"/>
          <p:cNvPicPr>
            <a:picLocks noChangeAspect="1" noChangeArrowheads="1"/>
          </p:cNvPicPr>
          <p:nvPr/>
        </p:nvPicPr>
        <p:blipFill>
          <a:blip r:embed="rId2">
            <a:lum contras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1857375"/>
            <a:ext cx="3714750" cy="4786313"/>
          </a:xfrm>
          <a:prstGeom prst="rect">
            <a:avLst/>
          </a:prstGeom>
          <a:noFill/>
          <a:ln w="57150" cap="rnd">
            <a:solidFill>
              <a:srgbClr val="000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29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906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500063" y="500063"/>
            <a:ext cx="8229600" cy="1071562"/>
          </a:xfrm>
        </p:spPr>
        <p:txBody>
          <a:bodyPr/>
          <a:lstStyle/>
          <a:p>
            <a:pPr algn="ctr" eaLnBrk="1" hangingPunct="1"/>
            <a:r>
              <a:rPr lang="uk-UA" alt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altLang="ru-RU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142875" y="1600200"/>
            <a:ext cx="885825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sz="2800" dirty="0" smtClean="0"/>
              <a:t>1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k-UA" altLang="ru-RU" sz="2400" dirty="0" err="1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uk-UA" altLang="ru-RU" sz="2400" dirty="0" err="1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ение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ядер уран</a:t>
            </a:r>
            <a:r>
              <a:rPr lang="uk-UA" altLang="ru-RU" sz="24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alt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при о</a:t>
            </a:r>
            <a:r>
              <a:rPr lang="uk-UA" altLang="ru-RU" sz="2400" dirty="0" err="1" smtClean="0">
                <a:latin typeface="Times New Roman" pitchFamily="18" charset="0"/>
                <a:cs typeface="Times New Roman" pitchFamily="18" charset="0"/>
              </a:rPr>
              <a:t>блучении</a:t>
            </a:r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нейтронами.</a:t>
            </a:r>
          </a:p>
          <a:p>
            <a:pPr eaLnBrk="1" hangingPunct="1">
              <a:buFont typeface="Wingdings" pitchFamily="2" charset="2"/>
              <a:buNone/>
            </a:pPr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        1.1.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altLang="ru-RU" sz="2400" dirty="0" err="1" smtClean="0">
                <a:latin typeface="Times New Roman" pitchFamily="18" charset="0"/>
                <a:cs typeface="Times New Roman" pitchFamily="18" charset="0"/>
              </a:rPr>
              <a:t>ыделение</a:t>
            </a:r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2400" dirty="0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нерг</a:t>
            </a:r>
            <a:r>
              <a:rPr lang="uk-UA" altLang="ru-RU" sz="2400" dirty="0" err="1" smtClean="0">
                <a:latin typeface="Times New Roman" pitchFamily="18" charset="0"/>
                <a:cs typeface="Times New Roman" pitchFamily="18" charset="0"/>
              </a:rPr>
              <a:t>ии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при д</a:t>
            </a:r>
            <a:r>
              <a:rPr lang="uk-UA" altLang="ru-RU" sz="2400" dirty="0" err="1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uk-UA" altLang="ru-RU" sz="2400" dirty="0" err="1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ен</a:t>
            </a:r>
            <a:r>
              <a:rPr lang="uk-UA" altLang="ru-RU" sz="2400" dirty="0" err="1" smtClean="0">
                <a:latin typeface="Times New Roman" pitchFamily="18" charset="0"/>
                <a:cs typeface="Times New Roman" pitchFamily="18" charset="0"/>
              </a:rPr>
              <a:t>ии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ядер уран</a:t>
            </a:r>
            <a:r>
              <a:rPr lang="uk-UA" altLang="ru-RU" sz="24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buFont typeface="Wingdings" pitchFamily="2" charset="2"/>
              <a:buNone/>
            </a:pPr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        1.2. </a:t>
            </a:r>
            <a:r>
              <a:rPr lang="uk-UA" altLang="ru-RU" sz="2400" dirty="0" err="1" smtClean="0">
                <a:latin typeface="Times New Roman" pitchFamily="18" charset="0"/>
                <a:cs typeface="Times New Roman" pitchFamily="18" charset="0"/>
              </a:rPr>
              <a:t>Цепная</a:t>
            </a:r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2400" dirty="0" err="1" smtClean="0">
                <a:latin typeface="Times New Roman" pitchFamily="18" charset="0"/>
                <a:cs typeface="Times New Roman" pitchFamily="18" charset="0"/>
              </a:rPr>
              <a:t>реакция</a:t>
            </a:r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uk-UA" altLang="ru-RU" sz="2400" dirty="0" err="1" smtClean="0">
                <a:latin typeface="Times New Roman" pitchFamily="18" charset="0"/>
                <a:cs typeface="Times New Roman" pitchFamily="18" charset="0"/>
              </a:rPr>
              <a:t>условия</a:t>
            </a:r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2400" dirty="0" err="1" smtClean="0">
                <a:latin typeface="Times New Roman" pitchFamily="18" charset="0"/>
                <a:cs typeface="Times New Roman" pitchFamily="18" charset="0"/>
              </a:rPr>
              <a:t>ее</a:t>
            </a:r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2400" dirty="0" err="1" smtClean="0">
                <a:latin typeface="Times New Roman" pitchFamily="18" charset="0"/>
                <a:cs typeface="Times New Roman" pitchFamily="18" charset="0"/>
              </a:rPr>
              <a:t>возникновения</a:t>
            </a:r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2.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Ядерн</a:t>
            </a:r>
            <a:r>
              <a:rPr lang="uk-UA" altLang="ru-RU" sz="2400" dirty="0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й реактор. Атомная</a:t>
            </a:r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2400" dirty="0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лектростанц</a:t>
            </a:r>
            <a:r>
              <a:rPr lang="uk-UA" altLang="ru-RU" sz="2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я.</a:t>
            </a:r>
          </a:p>
          <a:p>
            <a:pPr eaLnBrk="1" hangingPunct="1">
              <a:buFont typeface="Wingdings" pitchFamily="2" charset="2"/>
              <a:buNone/>
            </a:pPr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2.1.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Основн</a:t>
            </a:r>
            <a:r>
              <a:rPr lang="uk-UA" altLang="ru-RU" sz="2400" dirty="0" err="1" smtClean="0">
                <a:latin typeface="Times New Roman" pitchFamily="18" charset="0"/>
                <a:cs typeface="Times New Roman" pitchFamily="18" charset="0"/>
              </a:rPr>
              <a:t>ые</a:t>
            </a:r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2400" dirty="0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лемент</a:t>
            </a:r>
            <a:r>
              <a:rPr lang="uk-UA" altLang="ru-RU" sz="2400" dirty="0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ядерного реактора </a:t>
            </a:r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и его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виды.</a:t>
            </a:r>
          </a:p>
          <a:p>
            <a:pPr eaLnBrk="1" hangingPunct="1">
              <a:buFont typeface="Wingdings" pitchFamily="2" charset="2"/>
              <a:buNone/>
            </a:pPr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         2.2. </a:t>
            </a:r>
            <a:r>
              <a:rPr lang="uk-UA" altLang="ru-RU" sz="2400" dirty="0" err="1" smtClean="0">
                <a:latin typeface="Times New Roman" pitchFamily="18" charset="0"/>
                <a:cs typeface="Times New Roman" pitchFamily="18" charset="0"/>
              </a:rPr>
              <a:t>Применение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ядерно</a:t>
            </a:r>
            <a:r>
              <a:rPr lang="uk-UA" altLang="ru-RU" sz="2400" dirty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2400" dirty="0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нергии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buFont typeface="Wingdings" pitchFamily="2" charset="2"/>
              <a:buNone/>
            </a:pPr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Биоло</a:t>
            </a:r>
            <a:r>
              <a:rPr lang="uk-UA" altLang="ru-RU" sz="2400" dirty="0" err="1" smtClean="0">
                <a:latin typeface="Times New Roman" pitchFamily="18" charset="0"/>
                <a:cs typeface="Times New Roman" pitchFamily="18" charset="0"/>
              </a:rPr>
              <a:t>гическое</a:t>
            </a:r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2400" dirty="0" err="1" smtClean="0">
                <a:latin typeface="Times New Roman" pitchFamily="18" charset="0"/>
                <a:cs typeface="Times New Roman" pitchFamily="18" charset="0"/>
              </a:rPr>
              <a:t>действие</a:t>
            </a:r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рад</a:t>
            </a:r>
            <a:r>
              <a:rPr lang="uk-UA" altLang="ru-RU" sz="2400" dirty="0" err="1" smtClean="0">
                <a:latin typeface="Times New Roman" pitchFamily="18" charset="0"/>
                <a:cs typeface="Times New Roman" pitchFamily="18" charset="0"/>
              </a:rPr>
              <a:t>иоактивных</a:t>
            </a:r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2400" dirty="0" err="1" smtClean="0">
                <a:latin typeface="Times New Roman" pitchFamily="18" charset="0"/>
                <a:cs typeface="Times New Roman" pitchFamily="18" charset="0"/>
              </a:rPr>
              <a:t>излучений</a:t>
            </a:r>
            <a:r>
              <a:rPr lang="uk-UA" altLang="ru-RU" sz="2800" dirty="0" smtClean="0"/>
              <a:t>.</a:t>
            </a:r>
            <a:endParaRPr lang="ru-RU" altLang="ru-RU" sz="2800" dirty="0" smtClean="0"/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1196753"/>
            <a:ext cx="8686800" cy="5356448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Во время взрыва четвертого энергоблока было выброшено в атмосферу 10-12% легких радионуклидов йода, цезия, теллурия; 3-6% тугоплавких радионуклидов бария, стронция, плутония.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Выброс причинил загрязнение воздуха, водоемов, поверхности грунта (почти 20%).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В Украине загрязнены 5 млн. га.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Чернобыльская катастрофа ослабила иммунную систему людей  и животных, в результате чего усложнилось протекание таких болезней как грипп, воспаление легких, повысилась смертность от «обычных болезней».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Наблюдается аномалия у растений: гигантизм листьев у деревьев, превращение нескольких растений в такое состояние, что сложно определить их вид.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Участилось появление некоторых нежизнеспособных мутантов у животных</a:t>
            </a:r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30083" name="Text Box 3"/>
          <p:cNvSpPr txBox="1">
            <a:spLocks noChangeArrowheads="1"/>
          </p:cNvSpPr>
          <p:nvPr/>
        </p:nvSpPr>
        <p:spPr bwMode="auto">
          <a:xfrm>
            <a:off x="228600" y="714375"/>
            <a:ext cx="87630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Последствия аварии </a:t>
            </a:r>
            <a:r>
              <a:rPr lang="ru-RU" sz="3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ЧАЭС</a:t>
            </a:r>
            <a:endParaRPr lang="ru-RU" sz="3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30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8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Text Box 2"/>
          <p:cNvSpPr txBox="1">
            <a:spLocks noChangeArrowheads="1"/>
          </p:cNvSpPr>
          <p:nvPr/>
        </p:nvSpPr>
        <p:spPr bwMode="auto">
          <a:xfrm>
            <a:off x="0" y="0"/>
            <a:ext cx="8382000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  <a:spcBef>
                <a:spcPct val="50000"/>
              </a:spcBef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Суммарное загрязнение европейских стран </a:t>
            </a:r>
            <a:r>
              <a:rPr lang="ru-RU" sz="2400" b="1" baseline="30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137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75000"/>
              </a:lnSpc>
              <a:spcBef>
                <a:spcPct val="50000"/>
              </a:spcBef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чернобыльской аварии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31107" name="Group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867212470"/>
              </p:ext>
            </p:extLst>
          </p:nvPr>
        </p:nvGraphicFramePr>
        <p:xfrm>
          <a:off x="0" y="808038"/>
          <a:ext cx="9144000" cy="6077460"/>
        </p:xfrm>
        <a:graphic>
          <a:graphicData uri="http://schemas.openxmlformats.org/drawingml/2006/table">
            <a:tbl>
              <a:tblPr/>
              <a:tblGrid>
                <a:gridCol w="1524000"/>
                <a:gridCol w="914400"/>
                <a:gridCol w="3124200"/>
                <a:gridCol w="762000"/>
                <a:gridCol w="685800"/>
                <a:gridCol w="2133600"/>
              </a:tblGrid>
              <a:tr h="30476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Garamond" pitchFamily="18" charset="0"/>
                        </a:rPr>
                        <a:t>Страна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Площадь, х10</a:t>
                      </a:r>
                      <a:r>
                        <a:rPr kumimoji="0" lang="ru-RU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км</a:t>
                      </a:r>
                      <a:r>
                        <a:rPr kumimoji="0" lang="ru-RU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Чернобыльские выпадения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07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Страны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территории с загрязнением выше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Ки/км</a:t>
                      </a:r>
                      <a:r>
                        <a:rPr kumimoji="0" lang="ru-RU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ПБк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кКи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от суммарного выпадения в Европе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Австрия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11,08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Белоруссия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43,50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23,4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274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Великобритания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0,53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Германия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0,32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Греция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1,24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0,69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Италия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1,35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0,57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Норвегия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7,18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Польша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0,52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Россия 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3800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59,30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520,0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29,3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274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Румыния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Словакия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4,7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Словения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0,61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8,9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Украина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37,63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310,0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18,8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274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Финляндия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19,00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Чехия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0,34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9,3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Швейцария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0,73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7,3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Швеция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23,44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Европа в целом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9700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207,5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1700,0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Весь мир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2100,0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1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3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3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10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Заболеваемость раком щитовидной железы. Детское население Брянской области</a:t>
            </a:r>
          </a:p>
        </p:txBody>
      </p:sp>
      <p:graphicFrame>
        <p:nvGraphicFramePr>
          <p:cNvPr id="434179" name="Object 3"/>
          <p:cNvGraphicFramePr>
            <a:graphicFrameLocks noChangeAspect="1"/>
          </p:cNvGraphicFramePr>
          <p:nvPr>
            <p:ph type="chart" idx="1"/>
          </p:nvPr>
        </p:nvGraphicFramePr>
        <p:xfrm>
          <a:off x="0" y="1714500"/>
          <a:ext cx="9144000" cy="5143500"/>
        </p:xfrm>
        <a:graphic>
          <a:graphicData uri="http://schemas.openxmlformats.org/presentationml/2006/ole">
            <p:oleObj spid="_x0000_s2064" name="Диаграмма" r:id="rId3" imgW="8229763" imgH="4495759" progId="MSGraph.Chart.8">
              <p:embed followColorScheme="full"/>
            </p:oleObj>
          </a:graphicData>
        </a:graphic>
      </p:graphicFrame>
    </p:spTree>
  </p:cSld>
  <p:clrMapOvr>
    <a:masterClrMapping/>
  </p:clrMapOvr>
  <p:transition spd="slow"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4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3417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irosima_nate_0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nagasaki_0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БАХ!!!!!!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26" name="БАХ!!!!!!.wmv">
            <a:hlinkClick r:id="" action="ppaction://media"/>
          </p:cNvPr>
          <p:cNvPicPr>
            <a:picLocks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03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403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32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40326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4"/>
          <p:cNvSpPr>
            <a:spLocks noGrp="1" noChangeArrowheads="1"/>
          </p:cNvSpPr>
          <p:nvPr>
            <p:ph type="title"/>
          </p:nvPr>
        </p:nvSpPr>
        <p:spPr>
          <a:xfrm>
            <a:off x="179513" y="457200"/>
            <a:ext cx="8507288" cy="1295400"/>
          </a:xfrm>
        </p:spPr>
        <p:txBody>
          <a:bodyPr/>
          <a:lstStyle/>
          <a:p>
            <a:pPr eaLnBrk="1" hangingPunct="1"/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Гамма - </a:t>
            </a:r>
            <a:r>
              <a:rPr lang="uk-UA" altLang="ru-RU" b="1" dirty="0" err="1" smtClean="0">
                <a:latin typeface="Times New Roman" pitchFamily="18" charset="0"/>
                <a:cs typeface="Times New Roman" pitchFamily="18" charset="0"/>
              </a:rPr>
              <a:t>нож</a:t>
            </a: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299" name="Rectangle 7"/>
          <p:cNvSpPr>
            <a:spLocks noGrp="1" noChangeArrowheads="1"/>
          </p:cNvSpPr>
          <p:nvPr>
            <p:ph sz="half" idx="1"/>
          </p:nvPr>
        </p:nvSpPr>
        <p:spPr>
          <a:xfrm>
            <a:off x="3635896" y="476672"/>
            <a:ext cx="5508104" cy="5880695"/>
          </a:xfrm>
        </p:spPr>
        <p:txBody>
          <a:bodyPr/>
          <a:lstStyle/>
          <a:p>
            <a:pPr marL="274320" indent="-274320" eaLnBrk="1" fontAlgn="auto" hangingPunct="1">
              <a:lnSpc>
                <a:spcPct val="16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Гамма-нож  считается "золотым стандартом" в радио хирургии.</a:t>
            </a:r>
          </a:p>
          <a:p>
            <a:pPr marL="274320" indent="-274320" eaLnBrk="1" fontAlgn="auto" hangingPunct="1">
              <a:lnSpc>
                <a:spcPct val="16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Следует четко понимать, что радио хирургия с применением  Гамма-ножа - современный, высокоэффективный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перспективный метод лечения. Это подтверждено колоссальным опытом его применения в развитых странах в течение больше 30 лет.</a:t>
            </a:r>
          </a:p>
          <a:p>
            <a:pPr marL="274320" indent="-274320" eaLnBrk="1" fontAlgn="auto" hangingPunct="1">
              <a:lnSpc>
                <a:spcPct val="16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Сейчас наиболее широкое применение радио хирургия с применением  Гамма-ножа нашла 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нейроонкологии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 Основное задание лечения - контроль роста патологического новообразования.</a:t>
            </a:r>
          </a:p>
          <a:p>
            <a:pPr marL="274320" indent="-274320" eaLnBrk="1" fontAlgn="auto" hangingPunct="1">
              <a:lnSpc>
                <a:spcPct val="16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Суть метода - пучки лучей изотопов кобальта влияют непосредственно на пораженный участок (разрушая  опухоль)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не затрагивают здоровые ткани.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ся процедура проводится без трепанации (раскрытия) черепа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5300" name="Rectangle 11"/>
          <p:cNvSpPr>
            <a:spLocks noGrp="1" noChangeArrowheads="1"/>
          </p:cNvSpPr>
          <p:nvPr>
            <p:ph type="body" sz="half" idx="2"/>
          </p:nvPr>
        </p:nvSpPr>
        <p:spPr>
          <a:xfrm flipV="1">
            <a:off x="8459788" y="1125538"/>
            <a:ext cx="150812" cy="71437"/>
          </a:xfrm>
        </p:spPr>
        <p:txBody>
          <a:bodyPr>
            <a:normAutofit fontScale="25000" lnSpcReduction="200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700" smtClean="0"/>
          </a:p>
        </p:txBody>
      </p:sp>
      <p:pic>
        <p:nvPicPr>
          <p:cNvPr id="55301" name="Picture 9" descr="g1.gif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2276475"/>
            <a:ext cx="3443288" cy="3106738"/>
          </a:xfrm>
        </p:spPr>
      </p:pic>
    </p:spTree>
  </p:cSld>
  <p:clrMapOvr>
    <a:masterClrMapping/>
  </p:clrMapOvr>
  <p:transition spd="med"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300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57188"/>
            <a:ext cx="8229600" cy="1643062"/>
          </a:xfrm>
        </p:spPr>
        <p:txBody>
          <a:bodyPr/>
          <a:lstStyle/>
          <a:p>
            <a:pPr algn="ctr" eaLnBrk="1" hangingPunct="1"/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Преимущества Гамма - ножа в сравнении </a:t>
            </a:r>
            <a:r>
              <a:rPr lang="ru-RU" altLang="ru-RU" sz="36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 другими методиками</a:t>
            </a:r>
          </a:p>
        </p:txBody>
      </p:sp>
      <p:pic>
        <p:nvPicPr>
          <p:cNvPr id="40963" name="Picture 8" descr="g6.gi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825500" y="2428875"/>
            <a:ext cx="1733550" cy="1285875"/>
          </a:xfrm>
        </p:spPr>
      </p:pic>
      <p:pic>
        <p:nvPicPr>
          <p:cNvPr id="40964" name="Picture 9" descr="g14.gif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901700" y="4370388"/>
            <a:ext cx="1657350" cy="1358900"/>
          </a:xfrm>
        </p:spPr>
      </p:pic>
      <p:sp>
        <p:nvSpPr>
          <p:cNvPr id="40965" name="Rectangle 7"/>
          <p:cNvSpPr>
            <a:spLocks noGrp="1" noChangeArrowheads="1"/>
          </p:cNvSpPr>
          <p:nvPr>
            <p:ph sz="half" idx="3"/>
          </p:nvPr>
        </p:nvSpPr>
        <p:spPr>
          <a:xfrm>
            <a:off x="2916238" y="2204864"/>
            <a:ext cx="5818187" cy="424832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возможность удаления патологических образований головного мозга без раскрытия черепной коробки;</a:t>
            </a:r>
          </a:p>
          <a:p>
            <a:pPr eaLnBrk="1" hangingPunct="1">
              <a:lnSpc>
                <a:spcPct val="150000"/>
              </a:lnSpc>
            </a:pP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одномоментность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действий в сравнении з радиотерапией;</a:t>
            </a:r>
          </a:p>
          <a:p>
            <a:pPr eaLnBrk="1" hangingPunct="1">
              <a:lnSpc>
                <a:spcPct val="150000"/>
              </a:lnSpc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большая пространственная точность;</a:t>
            </a:r>
          </a:p>
          <a:p>
            <a:pPr eaLnBrk="1" hangingPunct="1">
              <a:lnSpc>
                <a:spcPct val="150000"/>
              </a:lnSpc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отсутствие поражения здоровых участков;</a:t>
            </a:r>
          </a:p>
          <a:p>
            <a:pPr eaLnBrk="1" hangingPunct="1">
              <a:lnSpc>
                <a:spcPct val="150000"/>
              </a:lnSpc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отсутствие хирургических рисков;</a:t>
            </a:r>
          </a:p>
          <a:p>
            <a:pPr eaLnBrk="1" hangingPunct="1">
              <a:lnSpc>
                <a:spcPct val="150000"/>
              </a:lnSpc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высокая мера комфортности для пациента.</a:t>
            </a: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AutoShape 4"/>
          <p:cNvSpPr>
            <a:spLocks noGrp="1" noChangeArrowheads="1"/>
          </p:cNvSpPr>
          <p:nvPr>
            <p:ph type="title"/>
          </p:nvPr>
        </p:nvSpPr>
        <p:spPr>
          <a:xfrm>
            <a:off x="142875" y="620688"/>
            <a:ext cx="8543925" cy="576064"/>
          </a:xfrm>
        </p:spPr>
        <p:txBody>
          <a:bodyPr/>
          <a:lstStyle/>
          <a:p>
            <a:pPr algn="ctr" eaLnBrk="1" hangingPunct="1"/>
            <a:r>
              <a:rPr lang="ru-RU" alt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Описание процедуры</a:t>
            </a:r>
          </a:p>
        </p:txBody>
      </p:sp>
      <p:sp>
        <p:nvSpPr>
          <p:cNvPr id="6246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" y="1196752"/>
            <a:ext cx="5148064" cy="5375498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lnSpc>
                <a:spcPct val="16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 настоящее время аппарат используется в качестве равнозначной лечебной опции в более чем 210 странах мира. По данным 2005 года  во всем мире накоплен успешный опыт лечения Гамма-ножом более чем 300 000 пациентов с различными опухолевыми и сосудистыми заболеваниями головного мозга.</a:t>
            </a:r>
          </a:p>
          <a:p>
            <a:pPr marL="274320" indent="-274320" eaLnBrk="1" fontAlgn="auto" hangingPunct="1">
              <a:lnSpc>
                <a:spcPct val="16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дейсвует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Гамма нож?</a:t>
            </a:r>
          </a:p>
          <a:p>
            <a:pPr marL="274320" indent="-274320" eaLnBrk="1" fontAlgn="auto" hangingPunct="1">
              <a:lnSpc>
                <a:spcPct val="16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Голова пациента  фиксируется с помощью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стереотактической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рамки.</a:t>
            </a:r>
          </a:p>
          <a:p>
            <a:pPr marL="274320" indent="-274320" eaLnBrk="1" fontAlgn="auto" hangingPunct="1">
              <a:lnSpc>
                <a:spcPct val="16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Облучение производится с помощью 201 сфокусированного источника радиоактивного кобальта. При этом излучение от каждого из них в отдельности не оказывает повреждающего действия на мозг, но сходясь в одной точке (изоцентр), они дают суммарное излучение, достаточное для того, чтобы вызвать желаемый биологический эффект в патологическом очаге.</a:t>
            </a:r>
          </a:p>
          <a:p>
            <a:pPr marL="274320" indent="-274320" eaLnBrk="1" fontAlgn="auto" hangingPunct="1">
              <a:lnSpc>
                <a:spcPct val="16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8" name="Picture 7" descr="g7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091113" y="2627313"/>
            <a:ext cx="3432175" cy="3140075"/>
          </a:xfr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>
          <a:xfrm>
            <a:off x="685800" y="571500"/>
            <a:ext cx="6870700" cy="1357313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ЛИСТ  ОПРОСА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>
            <p:ph sz="half" idx="1"/>
          </p:nvPr>
        </p:nvGraphicFramePr>
        <p:xfrm>
          <a:off x="2419350" y="4030663"/>
          <a:ext cx="114300" cy="215900"/>
        </p:xfrm>
        <a:graphic>
          <a:graphicData uri="http://schemas.openxmlformats.org/presentationml/2006/ole">
            <p:oleObj spid="_x0000_s1041" name="Формула" r:id="rId3" imgW="114151" imgH="215619" progId="Equation.3">
              <p:embed/>
            </p:oleObj>
          </a:graphicData>
        </a:graphic>
      </p:graphicFrame>
      <p:pic>
        <p:nvPicPr>
          <p:cNvPr id="1028" name="Picture 8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85750" y="2071688"/>
            <a:ext cx="7848600" cy="4071937"/>
          </a:xfr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785813"/>
            <a:ext cx="8229600" cy="15716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uk-UA" sz="3800" b="1" dirty="0" err="1" smtClean="0">
                <a:latin typeface="Times New Roman" pitchFamily="18" charset="0"/>
                <a:cs typeface="Times New Roman" pitchFamily="18" charset="0"/>
              </a:rPr>
              <a:t>Пищевые</a:t>
            </a: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800" b="1" dirty="0" err="1" smtClean="0">
                <a:latin typeface="Times New Roman" pitchFamily="18" charset="0"/>
                <a:cs typeface="Times New Roman" pitchFamily="18" charset="0"/>
              </a:rPr>
              <a:t>продукты</a:t>
            </a: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800" b="1" dirty="0" err="1" smtClean="0">
                <a:latin typeface="Times New Roman" pitchFamily="18" charset="0"/>
                <a:cs typeface="Times New Roman" pitchFamily="18" charset="0"/>
              </a:rPr>
              <a:t>которые</a:t>
            </a: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800" b="1" dirty="0" err="1" smtClean="0">
                <a:latin typeface="Times New Roman" pitchFamily="18" charset="0"/>
                <a:cs typeface="Times New Roman" pitchFamily="18" charset="0"/>
              </a:rPr>
              <a:t>поддаются</a:t>
            </a: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800" b="1" dirty="0" err="1" smtClean="0">
                <a:latin typeface="Times New Roman" pitchFamily="18" charset="0"/>
                <a:cs typeface="Times New Roman" pitchFamily="18" charset="0"/>
              </a:rPr>
              <a:t>радиационной</a:t>
            </a: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800" b="1" dirty="0" err="1" smtClean="0">
                <a:latin typeface="Times New Roman" pitchFamily="18" charset="0"/>
                <a:cs typeface="Times New Roman" pitchFamily="18" charset="0"/>
              </a:rPr>
              <a:t>обработке</a:t>
            </a: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3800" b="1" dirty="0" smtClean="0">
                <a:latin typeface="Times New Roman" pitchFamily="18" charset="0"/>
                <a:cs typeface="Times New Roman" pitchFamily="18" charset="0"/>
              </a:rPr>
            </a:br>
            <a:endParaRPr lang="uk-UA" sz="3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0116" name="Group 68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3972870831"/>
              </p:ext>
            </p:extLst>
          </p:nvPr>
        </p:nvGraphicFramePr>
        <p:xfrm>
          <a:off x="1000124" y="2214563"/>
          <a:ext cx="7892355" cy="4348162"/>
        </p:xfrm>
        <a:graphic>
          <a:graphicData uri="http://schemas.openxmlformats.org/drawingml/2006/table">
            <a:tbl>
              <a:tblPr/>
              <a:tblGrid>
                <a:gridCol w="3978761"/>
                <a:gridCol w="3913594"/>
              </a:tblGrid>
              <a:tr h="324083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4288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47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4873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alt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1651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4288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47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4873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таблице перечисляются продукты, которые разрешено подвергать радиационной обработке, и указывается для каждого из этих продуктов цель облучения. Названные продукты разрешены для употребления в пищу после радиационной обработки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82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4288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47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4873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Продукт, который разрешено подвергать облучению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4288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47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4873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 облучения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4288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47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4873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Картофель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4288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47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4873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Подавление прорастания клубней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4288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47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4873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Зерно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4288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47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4873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Дезинсекция (уничтожение сельскохозяйственных вредителей)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4288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47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4873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Сушеные фрукты, сухие пищевые концентраты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4288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47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4873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 же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4288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47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4873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Свежие плоды и ягоды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4288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47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4873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Подавление микроорганизмов для удлинения сроков хранения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4288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47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4873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Сырые мясные полуфабрикаты из говядины, свинины, упакованные в пленки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4288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47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4873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 же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4288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47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4873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Потрошеные битые куры, упакованные в пленку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4288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47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4873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 же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4288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47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4873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Репчатый лук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4288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47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4873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487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Подавление прорастания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044" name="Rectangle 3"/>
          <p:cNvSpPr>
            <a:spLocks noChangeArrowheads="1"/>
          </p:cNvSpPr>
          <p:nvPr/>
        </p:nvSpPr>
        <p:spPr bwMode="auto">
          <a:xfrm>
            <a:off x="0" y="67929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Полулетальная поглощенная доза* для некоторых живых организмов </a:t>
            </a:r>
            <a:endParaRPr lang="uk-UA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9213" name="Group 493"/>
          <p:cNvGraphicFramePr>
            <a:graphicFrameLocks noGrp="1"/>
          </p:cNvGraphicFramePr>
          <p:nvPr>
            <p:ph type="tbl" idx="1"/>
          </p:nvPr>
        </p:nvGraphicFramePr>
        <p:xfrm>
          <a:off x="971550" y="1484313"/>
          <a:ext cx="7561263" cy="6086477"/>
        </p:xfrm>
        <a:graphic>
          <a:graphicData uri="http://schemas.openxmlformats.org/drawingml/2006/table">
            <a:tbl>
              <a:tblPr/>
              <a:tblGrid>
                <a:gridCol w="1368425"/>
                <a:gridCol w="1076325"/>
                <a:gridCol w="952500"/>
                <a:gridCol w="220663"/>
                <a:gridCol w="1206500"/>
                <a:gridCol w="1223962"/>
                <a:gridCol w="1106488"/>
                <a:gridCol w="406400"/>
              </a:tblGrid>
              <a:tr h="457224">
                <a:tc rowSpan="2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Организм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ЛД</a:t>
                      </a:r>
                      <a:r>
                        <a:rPr kumimoji="0" lang="ru-RU" altLang="ru-RU" sz="1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r>
                        <a:rPr kumimoji="0" lang="ru-RU" alt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ru-RU" altLang="ru-RU" sz="1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Организм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ЛД</a:t>
                      </a:r>
                      <a:r>
                        <a:rPr kumimoji="0" lang="ru-RU" altLang="ru-RU" sz="1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r>
                        <a:rPr kumimoji="0" lang="ru-RU" alt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ru-RU" altLang="ru-RU" sz="1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рад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рад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24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Овца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1,5---2,0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150---200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Птицы 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8---12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800---1200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24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Собака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2,5---3,0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250---300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Рыбы, змеи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8---20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800---2000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24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Свинья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2,75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275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Черепаха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1500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24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Обезьяна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2,5---4,0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250---400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Улитка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10000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24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Мышь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6---13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600--1300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Дрозофила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60000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24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Лягушка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Амеба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100000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24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Крыса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7---9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700---900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Насекомые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1000---3000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100000---300000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24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Кролик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9---10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900--1000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58">
                <a:tc gridSpan="7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Примечание. При кратковременном (&lt;остром&gt;) облучении всего тела человека средняя полулетальная доза составляет 3--4 Гр, а летательная -- 5--6 Гр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455">
                <a:tc rowSpan="2" gridSpan="7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7224"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22" marB="45722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704850"/>
            <a:ext cx="8712968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иологическое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действие ионизирующего излучения на человека </a:t>
            </a:r>
          </a:p>
        </p:txBody>
      </p:sp>
      <p:pic>
        <p:nvPicPr>
          <p:cNvPr id="4505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136650" y="1935163"/>
            <a:ext cx="6870700" cy="4389437"/>
          </a:xfr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04850"/>
            <a:ext cx="8229600" cy="65246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Уровень радиационного облучения населения </a:t>
            </a:r>
            <a:endParaRPr lang="ru-RU" sz="3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71500" y="1785938"/>
            <a:ext cx="8001000" cy="4478337"/>
          </a:xfr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571500"/>
            <a:ext cx="8229600" cy="1071563"/>
          </a:xfrm>
        </p:spPr>
        <p:txBody>
          <a:bodyPr/>
          <a:lstStyle/>
          <a:p>
            <a:pPr algn="ctr" eaLnBrk="1" hangingPunct="1"/>
            <a:r>
              <a:rPr lang="ru-RU" altLang="ru-RU" sz="3000" b="1" dirty="0" smtClean="0">
                <a:latin typeface="Times New Roman" pitchFamily="18" charset="0"/>
                <a:cs typeface="Times New Roman" pitchFamily="18" charset="0"/>
              </a:rPr>
              <a:t>Защитное действие от </a:t>
            </a:r>
            <a:r>
              <a:rPr lang="ru-RU" altLang="ru-RU" sz="3000" b="1" smtClean="0">
                <a:latin typeface="Times New Roman" pitchFamily="18" charset="0"/>
                <a:cs typeface="Times New Roman" pitchFamily="18" charset="0"/>
              </a:rPr>
              <a:t>ионизирующего излучения </a:t>
            </a:r>
            <a:r>
              <a:rPr lang="ru-RU" altLang="ru-RU" sz="3000" b="1" dirty="0" smtClean="0">
                <a:latin typeface="Times New Roman" pitchFamily="18" charset="0"/>
                <a:cs typeface="Times New Roman" pitchFamily="18" charset="0"/>
              </a:rPr>
              <a:t>сооружений  материалов</a:t>
            </a:r>
          </a:p>
        </p:txBody>
      </p:sp>
      <p:graphicFrame>
        <p:nvGraphicFramePr>
          <p:cNvPr id="361627" name="Group 155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37547018"/>
              </p:ext>
            </p:extLst>
          </p:nvPr>
        </p:nvGraphicFramePr>
        <p:xfrm>
          <a:off x="457200" y="1827213"/>
          <a:ext cx="7354888" cy="4602480"/>
        </p:xfrm>
        <a:graphic>
          <a:graphicData uri="http://schemas.openxmlformats.org/drawingml/2006/table">
            <a:tbl>
              <a:tblPr/>
              <a:tblGrid>
                <a:gridCol w="4908550"/>
                <a:gridCol w="2446338"/>
              </a:tblGrid>
              <a:tr h="335257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Специальные убежища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практически полностью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57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Деревянный дом 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4--10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57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Каменный дом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10--50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57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Погреба и подвалы деревянных домов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50--100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08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Землянки (перекрытие -- слой земли толщиной 60--90 см)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200--300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57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Кирпичная кладка толщиной 50 см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57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Кирпичная кладка толщиной 80 см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57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Плита из обычного бетона толщиной 32 см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57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Плита из обычного бетона толщиной 55 см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57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Стальная плитка толщиной 9,3 см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57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Стальная плитка толщиной 16 см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57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Свинцовая плитка толщиной 4,5 см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57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Свинцовая плитка толщиной 8,5 см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8000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ragment 03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ChangeArrowheads="1"/>
          </p:cNvSpPr>
          <p:nvPr>
            <p:ph type="title"/>
          </p:nvPr>
        </p:nvSpPr>
        <p:spPr>
          <a:xfrm>
            <a:off x="685800" y="571500"/>
            <a:ext cx="6870700" cy="1000125"/>
          </a:xfrm>
        </p:spPr>
        <p:txBody>
          <a:bodyPr/>
          <a:lstStyle/>
          <a:p>
            <a:pPr algn="ctr" eaLnBrk="1" hangingPunct="1"/>
            <a:r>
              <a:rPr lang="uk-UA" altLang="ru-RU" sz="2800" b="1" dirty="0" err="1" smtClean="0">
                <a:latin typeface="Times New Roman" pitchFamily="18" charset="0"/>
                <a:cs typeface="Times New Roman" pitchFamily="18" charset="0"/>
              </a:rPr>
              <a:t>График</a:t>
            </a:r>
            <a:r>
              <a:rPr lang="uk-UA" alt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2800" b="1" dirty="0" err="1" smtClean="0">
                <a:latin typeface="Times New Roman" pitchFamily="18" charset="0"/>
                <a:cs typeface="Times New Roman" pitchFamily="18" charset="0"/>
              </a:rPr>
              <a:t>зависимости</a:t>
            </a:r>
            <a:r>
              <a:rPr lang="uk-UA" alt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2800" b="1" dirty="0" err="1" smtClean="0">
                <a:latin typeface="Times New Roman" pitchFamily="18" charset="0"/>
                <a:cs typeface="Times New Roman" pitchFamily="18" charset="0"/>
              </a:rPr>
              <a:t>удельной</a:t>
            </a:r>
            <a:r>
              <a:rPr lang="uk-UA" alt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2800" b="1" dirty="0" err="1" smtClean="0">
                <a:latin typeface="Times New Roman" pitchFamily="18" charset="0"/>
                <a:cs typeface="Times New Roman" pitchFamily="18" charset="0"/>
              </a:rPr>
              <a:t>энергии</a:t>
            </a:r>
            <a:r>
              <a:rPr lang="uk-UA" alt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2800" b="1" dirty="0" err="1" smtClean="0">
                <a:latin typeface="Times New Roman" pitchFamily="18" charset="0"/>
                <a:cs typeface="Times New Roman" pitchFamily="18" charset="0"/>
              </a:rPr>
              <a:t>связи</a:t>
            </a:r>
            <a:r>
              <a:rPr lang="uk-UA" altLang="ru-RU" sz="2800" b="1" dirty="0" smtClean="0">
                <a:latin typeface="Times New Roman" pitchFamily="18" charset="0"/>
                <a:cs typeface="Times New Roman" pitchFamily="18" charset="0"/>
              </a:rPr>
              <a:t> от </a:t>
            </a:r>
            <a:r>
              <a:rPr lang="uk-UA" altLang="ru-RU" sz="2800" b="1" dirty="0" err="1" smtClean="0">
                <a:latin typeface="Times New Roman" pitchFamily="18" charset="0"/>
                <a:cs typeface="Times New Roman" pitchFamily="18" charset="0"/>
              </a:rPr>
              <a:t>массового</a:t>
            </a:r>
            <a:r>
              <a:rPr lang="uk-UA" altLang="ru-RU" sz="2800" b="1" dirty="0" smtClean="0">
                <a:latin typeface="Times New Roman" pitchFamily="18" charset="0"/>
                <a:cs typeface="Times New Roman" pitchFamily="18" charset="0"/>
              </a:rPr>
              <a:t> числа </a:t>
            </a:r>
            <a:endParaRPr lang="ru-RU" alt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258888" y="1714500"/>
            <a:ext cx="6842125" cy="4429125"/>
          </a:xfr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428625" y="642938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Механизм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деления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ядра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урана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Содержимое 3" descr="223125_10150223628198338_5606378_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912938" y="1935163"/>
            <a:ext cx="5318125" cy="4389437"/>
          </a:xfr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0" name="деление ядра 1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0483" name="Picture 2" descr="D:\колледж\физика\урок 2007\Урок\6-8-1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6" name="цепная реакция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5" name="Мой фильм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Пото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Пото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</a:themeOverride>
</file>

<file path=ppt/theme/themeOverride2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</a:themeOverride>
</file>

<file path=ppt/theme/themeOverride3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</a:themeOverride>
</file>

<file path=ppt/theme/themeOverride4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Orbit</Template>
  <TotalTime>1137</TotalTime>
  <Words>1060</Words>
  <Application>Microsoft Office PowerPoint</Application>
  <PresentationFormat>Экран (4:3)</PresentationFormat>
  <Paragraphs>312</Paragraphs>
  <Slides>35</Slides>
  <Notes>1</Notes>
  <HiddenSlides>0</HiddenSlides>
  <MMClips>10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35</vt:i4>
      </vt:variant>
    </vt:vector>
  </HeadingPairs>
  <TitlesOfParts>
    <vt:vector size="40" baseType="lpstr">
      <vt:lpstr>Оформление по умолчанию</vt:lpstr>
      <vt:lpstr>Поток</vt:lpstr>
      <vt:lpstr>1_Поток</vt:lpstr>
      <vt:lpstr>Формула</vt:lpstr>
      <vt:lpstr>Диаграмма</vt:lpstr>
      <vt:lpstr>Деление ядер</vt:lpstr>
      <vt:lpstr>План</vt:lpstr>
      <vt:lpstr>ЛИСТ  ОПРОСА</vt:lpstr>
      <vt:lpstr>График зависимости удельной энергии связи от массового числа </vt:lpstr>
      <vt:lpstr>Механизм деления ядра урана</vt:lpstr>
      <vt:lpstr>Слайд 6</vt:lpstr>
      <vt:lpstr>Слайд 7</vt:lpstr>
      <vt:lpstr>Слайд 8</vt:lpstr>
      <vt:lpstr>Слайд 9</vt:lpstr>
      <vt:lpstr>Слайд 10</vt:lpstr>
      <vt:lpstr>Слайд 11</vt:lpstr>
      <vt:lpstr>Модель атомного реактора</vt:lpstr>
      <vt:lpstr>Модель атомного реактора </vt:lpstr>
      <vt:lpstr>Слайд 14</vt:lpstr>
      <vt:lpstr>Слайд 15</vt:lpstr>
      <vt:lpstr>Слайд 16</vt:lpstr>
      <vt:lpstr>Слайд 17</vt:lpstr>
      <vt:lpstr>Слайд 18</vt:lpstr>
      <vt:lpstr>Жертвы Чернобыля</vt:lpstr>
      <vt:lpstr>Слайд 20</vt:lpstr>
      <vt:lpstr>Слайд 21</vt:lpstr>
      <vt:lpstr>Заболеваемость раком щитовидной железы. Детское население Брянской области</vt:lpstr>
      <vt:lpstr>Слайд 23</vt:lpstr>
      <vt:lpstr>Слайд 24</vt:lpstr>
      <vt:lpstr>Слайд 25</vt:lpstr>
      <vt:lpstr>Слайд 26</vt:lpstr>
      <vt:lpstr>Гамма - нож</vt:lpstr>
      <vt:lpstr>Преимущества Гамма - ножа в сравнении с другими методиками</vt:lpstr>
      <vt:lpstr> Описание процедуры</vt:lpstr>
      <vt:lpstr>   Пищевые продукты, которые поддаются радиационной обработке  </vt:lpstr>
      <vt:lpstr>Полулетальная поглощенная доза* для некоторых живых организмов </vt:lpstr>
      <vt:lpstr>Биологическое действие ионизирующего излучения на человека </vt:lpstr>
      <vt:lpstr>Уровень радиационного облучения населения </vt:lpstr>
      <vt:lpstr>Защитное действие от ионизирующего излучения сооружений  материалов</vt:lpstr>
      <vt:lpstr>Слайд 35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Лови ошибку</dc:title>
  <dc:creator>User</dc:creator>
  <cp:lastModifiedBy>User</cp:lastModifiedBy>
  <cp:revision>130</cp:revision>
  <dcterms:created xsi:type="dcterms:W3CDTF">2008-03-30T11:12:09Z</dcterms:created>
  <dcterms:modified xsi:type="dcterms:W3CDTF">2016-02-24T19:36:12Z</dcterms:modified>
</cp:coreProperties>
</file>