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7" r:id="rId4"/>
    <p:sldId id="268" r:id="rId5"/>
    <p:sldId id="259" r:id="rId6"/>
    <p:sldId id="260" r:id="rId7"/>
    <p:sldId id="261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5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2A120-492C-4BEF-8BCE-E314FDE9EB4A}" type="datetimeFigureOut">
              <a:rPr lang="ru-RU" smtClean="0"/>
              <a:t>29.02.2016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DA7AF-73F7-423A-8321-4AB909BAE78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2A120-492C-4BEF-8BCE-E314FDE9EB4A}" type="datetimeFigureOut">
              <a:rPr lang="ru-RU" smtClean="0"/>
              <a:t>29.02.2016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DA7AF-73F7-423A-8321-4AB909BAE78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2A120-492C-4BEF-8BCE-E314FDE9EB4A}" type="datetimeFigureOut">
              <a:rPr lang="ru-RU" smtClean="0"/>
              <a:t>29.02.2016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DA7AF-73F7-423A-8321-4AB909BAE78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458B-A383-4988-B0F2-64C554160B75}" type="datetimeFigureOut">
              <a:rPr lang="ru-RU" smtClean="0"/>
              <a:t>29.02.2016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458B-A383-4988-B0F2-64C554160B75}" type="datetimeFigureOut">
              <a:rPr lang="ru-RU" smtClean="0"/>
              <a:t>29.02.2016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458B-A383-4988-B0F2-64C554160B75}" type="datetimeFigureOut">
              <a:rPr lang="ru-RU" smtClean="0"/>
              <a:t>29.02.2016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458B-A383-4988-B0F2-64C554160B75}" type="datetimeFigureOut">
              <a:rPr lang="ru-RU" smtClean="0"/>
              <a:t>29.02.2016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458B-A383-4988-B0F2-64C554160B75}" type="datetimeFigureOut">
              <a:rPr lang="ru-RU" smtClean="0"/>
              <a:t>29.02.2016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458B-A383-4988-B0F2-64C554160B75}" type="datetimeFigureOut">
              <a:rPr lang="ru-RU" smtClean="0"/>
              <a:t>29.02.2016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458B-A383-4988-B0F2-64C554160B75}" type="datetimeFigureOut">
              <a:rPr lang="ru-RU" smtClean="0"/>
              <a:t>29.02.2016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458B-A383-4988-B0F2-64C554160B75}" type="datetimeFigureOut">
              <a:rPr lang="ru-RU" smtClean="0"/>
              <a:t>29.02.2016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2A120-492C-4BEF-8BCE-E314FDE9EB4A}" type="datetimeFigureOut">
              <a:rPr lang="ru-RU" smtClean="0"/>
              <a:t>29.02.2016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DA7AF-73F7-423A-8321-4AB909BAE78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458B-A383-4988-B0F2-64C554160B75}" type="datetimeFigureOut">
              <a:rPr lang="ru-RU" smtClean="0"/>
              <a:t>29.02.2016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458B-A383-4988-B0F2-64C554160B75}" type="datetimeFigureOut">
              <a:rPr lang="ru-RU" smtClean="0"/>
              <a:t>29.02.2016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458B-A383-4988-B0F2-64C554160B75}" type="datetimeFigureOut">
              <a:rPr lang="ru-RU" smtClean="0"/>
              <a:t>29.02.2016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2A120-492C-4BEF-8BCE-E314FDE9EB4A}" type="datetimeFigureOut">
              <a:rPr lang="ru-RU" smtClean="0"/>
              <a:t>29.02.2016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DA7AF-73F7-423A-8321-4AB909BAE78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2A120-492C-4BEF-8BCE-E314FDE9EB4A}" type="datetimeFigureOut">
              <a:rPr lang="ru-RU" smtClean="0"/>
              <a:t>29.02.2016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DA7AF-73F7-423A-8321-4AB909BAE78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2A120-492C-4BEF-8BCE-E314FDE9EB4A}" type="datetimeFigureOut">
              <a:rPr lang="ru-RU" smtClean="0"/>
              <a:t>29.02.2016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DA7AF-73F7-423A-8321-4AB909BAE78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2A120-492C-4BEF-8BCE-E314FDE9EB4A}" type="datetimeFigureOut">
              <a:rPr lang="ru-RU" smtClean="0"/>
              <a:t>29.02.2016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DA7AF-73F7-423A-8321-4AB909BAE78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2A120-492C-4BEF-8BCE-E314FDE9EB4A}" type="datetimeFigureOut">
              <a:rPr lang="ru-RU" smtClean="0"/>
              <a:t>29.02.2016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DA7AF-73F7-423A-8321-4AB909BAE78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2A120-492C-4BEF-8BCE-E314FDE9EB4A}" type="datetimeFigureOut">
              <a:rPr lang="ru-RU" smtClean="0"/>
              <a:t>29.02.2016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DA7AF-73F7-423A-8321-4AB909BAE78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2A120-492C-4BEF-8BCE-E314FDE9EB4A}" type="datetimeFigureOut">
              <a:rPr lang="ru-RU" smtClean="0"/>
              <a:t>29.02.2016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DA7AF-73F7-423A-8321-4AB909BAE78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02A120-492C-4BEF-8BCE-E314FDE9EB4A}" type="datetimeFigureOut">
              <a:rPr lang="ru-RU" smtClean="0"/>
              <a:t>29.02.2016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FDA7AF-73F7-423A-8321-4AB909BAE78F}" type="slidenum">
              <a:rPr lang="ru-RU" smtClean="0"/>
              <a:t>‹#›</a:t>
            </a:fld>
            <a:endParaRPr lang="ru-RU"/>
          </a:p>
        </p:txBody>
      </p:sp>
      <p:pic>
        <p:nvPicPr>
          <p:cNvPr id="11" name="Рисунок 10" descr="9.jpg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9126769" cy="687097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D8458B-A383-4988-B0F2-64C554160B75}" type="datetimeFigureOut">
              <a:rPr lang="ru-RU" smtClean="0"/>
              <a:t>29.02.2016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69E86F-4884-47DB-97B1-9A0B6FF8BEC1}" type="slidenum">
              <a:rPr lang="ru-RU" smtClean="0"/>
              <a:t>‹#›</a:t>
            </a:fld>
            <a:endParaRPr lang="ru-RU"/>
          </a:p>
        </p:txBody>
      </p:sp>
      <p:pic>
        <p:nvPicPr>
          <p:cNvPr id="11" name="Рисунок 10" descr="10.jpg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9126769" cy="687097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&#1055;&#1088;&#1077;&#1079;&#1077;&#1085;&#1090;&#1072;&#1094;&#1080;&#1103;2.ppt#8. &#1055;&#1088;&#1077;&#1079;&#1077;&#1085;&#1090;&#1072;&#1094;&#1080;&#1103; PowerPoint" TargetMode="External"/><Relationship Id="rId13" Type="http://schemas.openxmlformats.org/officeDocument/2006/relationships/hyperlink" Target="&#1055;&#1088;&#1077;&#1079;&#1077;&#1085;&#1090;&#1072;&#1094;&#1080;&#1103;2.ppt#13. &#1055;&#1088;&#1077;&#1079;&#1077;&#1085;&#1090;&#1072;&#1094;&#1080;&#1103; PowerPoint" TargetMode="External"/><Relationship Id="rId18" Type="http://schemas.openxmlformats.org/officeDocument/2006/relationships/hyperlink" Target="&#1055;&#1088;&#1077;&#1079;&#1077;&#1085;&#1090;&#1072;&#1094;&#1080;&#1103;2.ppt#18. &#1055;&#1088;&#1077;&#1079;&#1077;&#1085;&#1090;&#1072;&#1094;&#1080;&#1103; PowerPoint" TargetMode="External"/><Relationship Id="rId26" Type="http://schemas.openxmlformats.org/officeDocument/2006/relationships/hyperlink" Target="&#1055;&#1088;&#1077;&#1079;&#1077;&#1085;&#1090;&#1072;&#1094;&#1080;&#1103;2.ppt#26. &#1055;&#1088;&#1077;&#1079;&#1077;&#1085;&#1090;&#1072;&#1094;&#1080;&#1103; PowerPoint" TargetMode="External"/><Relationship Id="rId3" Type="http://schemas.openxmlformats.org/officeDocument/2006/relationships/hyperlink" Target="&#1055;&#1088;&#1077;&#1079;&#1077;&#1085;&#1090;&#1072;&#1094;&#1080;&#1103;2.ppt#3. &#1055;&#1088;&#1077;&#1079;&#1077;&#1085;&#1090;&#1072;&#1094;&#1080;&#1103; PowerPoint" TargetMode="External"/><Relationship Id="rId21" Type="http://schemas.openxmlformats.org/officeDocument/2006/relationships/hyperlink" Target="&#1055;&#1088;&#1077;&#1079;&#1077;&#1085;&#1090;&#1072;&#1094;&#1080;&#1103;2.ppt#21. &#1055;&#1088;&#1077;&#1079;&#1077;&#1085;&#1090;&#1072;&#1094;&#1080;&#1103; PowerPoint" TargetMode="External"/><Relationship Id="rId7" Type="http://schemas.openxmlformats.org/officeDocument/2006/relationships/hyperlink" Target="&#1055;&#1088;&#1077;&#1079;&#1077;&#1085;&#1090;&#1072;&#1094;&#1080;&#1103;2.ppt#7. &#1055;&#1088;&#1077;&#1079;&#1077;&#1085;&#1090;&#1072;&#1094;&#1080;&#1103; PowerPoint" TargetMode="External"/><Relationship Id="rId12" Type="http://schemas.openxmlformats.org/officeDocument/2006/relationships/hyperlink" Target="&#1055;&#1088;&#1077;&#1079;&#1077;&#1085;&#1090;&#1072;&#1094;&#1080;&#1103;2.ppt#12. &#1055;&#1088;&#1077;&#1079;&#1077;&#1085;&#1090;&#1072;&#1094;&#1080;&#1103; PowerPoint" TargetMode="External"/><Relationship Id="rId17" Type="http://schemas.openxmlformats.org/officeDocument/2006/relationships/hyperlink" Target="&#1055;&#1088;&#1077;&#1079;&#1077;&#1085;&#1090;&#1072;&#1094;&#1080;&#1103;2.ppt#17. &#1055;&#1088;&#1077;&#1079;&#1077;&#1085;&#1090;&#1072;&#1094;&#1080;&#1103; PowerPoint" TargetMode="External"/><Relationship Id="rId25" Type="http://schemas.openxmlformats.org/officeDocument/2006/relationships/hyperlink" Target="&#1055;&#1088;&#1077;&#1079;&#1077;&#1085;&#1090;&#1072;&#1094;&#1080;&#1103;2.ppt#25. &#1055;&#1088;&#1077;&#1079;&#1077;&#1085;&#1090;&#1072;&#1094;&#1080;&#1103; PowerPoint" TargetMode="External"/><Relationship Id="rId2" Type="http://schemas.openxmlformats.org/officeDocument/2006/relationships/hyperlink" Target="&#1055;&#1088;&#1077;&#1079;&#1077;&#1085;&#1090;&#1072;&#1094;&#1080;&#1103;2.ppt#2. &#1055;&#1088;&#1077;&#1079;&#1077;&#1085;&#1090;&#1072;&#1094;&#1080;&#1103; PowerPoint" TargetMode="External"/><Relationship Id="rId16" Type="http://schemas.openxmlformats.org/officeDocument/2006/relationships/hyperlink" Target="&#1055;&#1088;&#1077;&#1079;&#1077;&#1085;&#1090;&#1072;&#1094;&#1080;&#1103;2.ppt#16. &#1055;&#1088;&#1077;&#1079;&#1077;&#1085;&#1090;&#1072;&#1094;&#1080;&#1103; PowerPoint" TargetMode="External"/><Relationship Id="rId20" Type="http://schemas.openxmlformats.org/officeDocument/2006/relationships/hyperlink" Target="&#1055;&#1088;&#1077;&#1079;&#1077;&#1085;&#1090;&#1072;&#1094;&#1080;&#1103;2.ppt#20. &#1055;&#1088;&#1077;&#1079;&#1077;&#1085;&#1090;&#1072;&#1094;&#1080;&#1103; PowerPoint" TargetMode="External"/><Relationship Id="rId1" Type="http://schemas.openxmlformats.org/officeDocument/2006/relationships/slideLayout" Target="../slideLayouts/slideLayout13.xml"/><Relationship Id="rId6" Type="http://schemas.openxmlformats.org/officeDocument/2006/relationships/hyperlink" Target="&#1055;&#1088;&#1077;&#1079;&#1077;&#1085;&#1090;&#1072;&#1094;&#1080;&#1103;2.ppt#6. &#1055;&#1088;&#1077;&#1079;&#1077;&#1085;&#1090;&#1072;&#1094;&#1080;&#1103; PowerPoint" TargetMode="External"/><Relationship Id="rId11" Type="http://schemas.openxmlformats.org/officeDocument/2006/relationships/hyperlink" Target="&#1055;&#1088;&#1077;&#1079;&#1077;&#1085;&#1090;&#1072;&#1094;&#1080;&#1103;2.ppt#11. &#1055;&#1088;&#1077;&#1079;&#1077;&#1085;&#1090;&#1072;&#1094;&#1080;&#1103; PowerPoint" TargetMode="External"/><Relationship Id="rId24" Type="http://schemas.openxmlformats.org/officeDocument/2006/relationships/hyperlink" Target="&#1055;&#1088;&#1077;&#1079;&#1077;&#1085;&#1090;&#1072;&#1094;&#1080;&#1103;2.ppt#24. &#1055;&#1088;&#1077;&#1079;&#1077;&#1085;&#1090;&#1072;&#1094;&#1080;&#1103; PowerPoint" TargetMode="External"/><Relationship Id="rId5" Type="http://schemas.openxmlformats.org/officeDocument/2006/relationships/hyperlink" Target="&#1055;&#1088;&#1077;&#1079;&#1077;&#1085;&#1090;&#1072;&#1094;&#1080;&#1103;2.ppt#5. &#1055;&#1088;&#1077;&#1079;&#1077;&#1085;&#1090;&#1072;&#1094;&#1080;&#1103; PowerPoint" TargetMode="External"/><Relationship Id="rId15" Type="http://schemas.openxmlformats.org/officeDocument/2006/relationships/hyperlink" Target="&#1055;&#1088;&#1077;&#1079;&#1077;&#1085;&#1090;&#1072;&#1094;&#1080;&#1103;2.ppt#15. &#1055;&#1088;&#1077;&#1079;&#1077;&#1085;&#1090;&#1072;&#1094;&#1080;&#1103; PowerPoint" TargetMode="External"/><Relationship Id="rId23" Type="http://schemas.openxmlformats.org/officeDocument/2006/relationships/hyperlink" Target="&#1055;&#1088;&#1077;&#1079;&#1077;&#1085;&#1090;&#1072;&#1094;&#1080;&#1103;2.ppt#23. &#1055;&#1088;&#1077;&#1079;&#1077;&#1085;&#1090;&#1072;&#1094;&#1080;&#1103; PowerPoint" TargetMode="External"/><Relationship Id="rId10" Type="http://schemas.openxmlformats.org/officeDocument/2006/relationships/hyperlink" Target="&#1055;&#1088;&#1077;&#1079;&#1077;&#1085;&#1090;&#1072;&#1094;&#1080;&#1103;2.ppt#10. &#1055;&#1088;&#1077;&#1079;&#1077;&#1085;&#1090;&#1072;&#1094;&#1080;&#1103; PowerPoint" TargetMode="External"/><Relationship Id="rId19" Type="http://schemas.openxmlformats.org/officeDocument/2006/relationships/hyperlink" Target="&#1055;&#1088;&#1077;&#1079;&#1077;&#1085;&#1090;&#1072;&#1094;&#1080;&#1103;2.ppt#19. &#1055;&#1088;&#1077;&#1079;&#1077;&#1085;&#1090;&#1072;&#1094;&#1080;&#1103; PowerPoint" TargetMode="External"/><Relationship Id="rId4" Type="http://schemas.openxmlformats.org/officeDocument/2006/relationships/hyperlink" Target="&#1055;&#1088;&#1077;&#1079;&#1077;&#1085;&#1090;&#1072;&#1094;&#1080;&#1103;2.ppt#4. &#1055;&#1088;&#1077;&#1079;&#1077;&#1085;&#1090;&#1072;&#1094;&#1080;&#1103; PowerPoint" TargetMode="External"/><Relationship Id="rId9" Type="http://schemas.openxmlformats.org/officeDocument/2006/relationships/hyperlink" Target="&#1055;&#1088;&#1077;&#1079;&#1077;&#1085;&#1090;&#1072;&#1094;&#1080;&#1103;2.ppt#9. &#1055;&#1088;&#1077;&#1079;&#1077;&#1085;&#1090;&#1072;&#1094;&#1080;&#1103; PowerPoint" TargetMode="External"/><Relationship Id="rId14" Type="http://schemas.openxmlformats.org/officeDocument/2006/relationships/hyperlink" Target="&#1055;&#1088;&#1077;&#1079;&#1077;&#1085;&#1090;&#1072;&#1094;&#1080;&#1103;2.ppt#14. &#1055;&#1088;&#1077;&#1079;&#1077;&#1085;&#1090;&#1072;&#1094;&#1080;&#1103; PowerPoint" TargetMode="External"/><Relationship Id="rId22" Type="http://schemas.openxmlformats.org/officeDocument/2006/relationships/hyperlink" Target="&#1055;&#1088;&#1077;&#1079;&#1077;&#1085;&#1090;&#1072;&#1094;&#1080;&#1103;2.ppt#22. &#1055;&#1088;&#1077;&#1079;&#1077;&#1085;&#1090;&#1072;&#1094;&#1080;&#1103; PowerPoint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4282" y="3571876"/>
            <a:ext cx="6400800" cy="395278"/>
          </a:xfrm>
        </p:spPr>
        <p:txBody>
          <a:bodyPr>
            <a:normAutofit fontScale="70000" lnSpcReduction="20000"/>
          </a:bodyPr>
          <a:lstStyle/>
          <a:p>
            <a:pPr algn="l"/>
            <a:r>
              <a:rPr lang="ru-RU" dirty="0" smtClean="0">
                <a:solidFill>
                  <a:srgbClr val="0070C0"/>
                </a:solidFill>
              </a:rPr>
              <a:t>Урок-игра в 7 классе</a:t>
            </a:r>
          </a:p>
          <a:p>
            <a:pPr algn="l"/>
            <a:endParaRPr lang="ru-RU" dirty="0">
              <a:solidFill>
                <a:srgbClr val="0070C0"/>
              </a:solidFill>
            </a:endParaRPr>
          </a:p>
          <a:p>
            <a:pPr algn="l"/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428596" y="1142984"/>
            <a:ext cx="7286676" cy="121444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539552" y="1556544"/>
            <a:ext cx="7772400" cy="1470025"/>
          </a:xfrm>
        </p:spPr>
        <p:txBody>
          <a:bodyPr/>
          <a:lstStyle/>
          <a:p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617372" y="2564904"/>
            <a:ext cx="607377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«В стране кенгуру»</a:t>
            </a: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107504" y="4509120"/>
            <a:ext cx="6172200" cy="1371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ru-RU" altLang="ru-RU" dirty="0" smtClean="0">
              <a:solidFill>
                <a:schemeClr val="tx1"/>
              </a:solidFill>
            </a:endParaRP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>
          <a:xfrm>
            <a:off x="100685" y="4221088"/>
            <a:ext cx="6400800" cy="395278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9" name="Подзаголовок 2"/>
          <p:cNvSpPr txBox="1">
            <a:spLocks/>
          </p:cNvSpPr>
          <p:nvPr/>
        </p:nvSpPr>
        <p:spPr>
          <a:xfrm>
            <a:off x="333440" y="4997280"/>
            <a:ext cx="4742616" cy="1240032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dirty="0" smtClean="0">
                <a:solidFill>
                  <a:srgbClr val="0070C0"/>
                </a:solidFill>
              </a:rPr>
              <a:t>Автор: Корбанова Ирина Васильевна</a:t>
            </a:r>
          </a:p>
          <a:p>
            <a:pPr algn="l"/>
            <a:r>
              <a:rPr lang="ru-RU" dirty="0">
                <a:solidFill>
                  <a:srgbClr val="0070C0"/>
                </a:solidFill>
              </a:rPr>
              <a:t>у</a:t>
            </a:r>
            <a:r>
              <a:rPr lang="ru-RU" dirty="0" smtClean="0">
                <a:solidFill>
                  <a:srgbClr val="0070C0"/>
                </a:solidFill>
              </a:rPr>
              <a:t>читель географии МБОУ «СОШ №8»</a:t>
            </a:r>
          </a:p>
          <a:p>
            <a:pPr algn="l"/>
            <a:r>
              <a:rPr lang="ru-RU" dirty="0" err="1" smtClean="0">
                <a:solidFill>
                  <a:srgbClr val="0070C0"/>
                </a:solidFill>
              </a:rPr>
              <a:t>г.Новочебоксарска</a:t>
            </a:r>
            <a:endParaRPr lang="ru-RU" dirty="0" smtClean="0">
              <a:solidFill>
                <a:srgbClr val="0070C0"/>
              </a:solidFill>
            </a:endParaRPr>
          </a:p>
          <a:p>
            <a:pPr algn="l"/>
            <a:endParaRPr lang="ru-RU" dirty="0" smtClean="0">
              <a:solidFill>
                <a:srgbClr val="0070C0"/>
              </a:solidFill>
            </a:endParaRPr>
          </a:p>
          <a:p>
            <a:pPr algn="l"/>
            <a:endParaRPr lang="ru-RU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7544" y="548680"/>
            <a:ext cx="757117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u="sng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VI</a:t>
            </a:r>
            <a:r>
              <a:rPr lang="ru-RU" sz="5400" b="1" u="sng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ТУР: Заключительный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1489739"/>
            <a:ext cx="7200800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/>
              <a:t>1 команда: </a:t>
            </a:r>
            <a:endParaRPr lang="ru-RU" sz="3200" b="1" dirty="0" smtClean="0"/>
          </a:p>
          <a:p>
            <a:endParaRPr lang="ru-RU" sz="3200" b="1" dirty="0"/>
          </a:p>
          <a:p>
            <a:r>
              <a:rPr lang="ru-RU" sz="2400" dirty="0" smtClean="0"/>
              <a:t>Средняя </a:t>
            </a:r>
            <a:r>
              <a:rPr lang="ru-RU" sz="2400" dirty="0"/>
              <a:t>высота Австралии 215 м. Это самый 1</a:t>
            </a:r>
            <a:r>
              <a:rPr lang="ru-RU" sz="2400" dirty="0" smtClean="0"/>
              <a:t>)_________ </a:t>
            </a:r>
            <a:r>
              <a:rPr lang="ru-RU" sz="2400" dirty="0"/>
              <a:t>материк. Австралия –самая 2</a:t>
            </a:r>
            <a:r>
              <a:rPr lang="ru-RU" sz="2400" dirty="0" smtClean="0"/>
              <a:t>)_______ </a:t>
            </a:r>
            <a:r>
              <a:rPr lang="ru-RU" sz="2400" dirty="0"/>
              <a:t>часть суши Южного полушария, отличается общей сухостью климата. Материк получает в 5 раз 3</a:t>
            </a:r>
            <a:r>
              <a:rPr lang="ru-RU" sz="2400" dirty="0" smtClean="0"/>
              <a:t>)___________ </a:t>
            </a:r>
            <a:r>
              <a:rPr lang="ru-RU" sz="2400" dirty="0"/>
              <a:t>атмосферных осадков, чем Африка, и в 8 раз меньше, чем Южная Америка. Это континент 4)_______ </a:t>
            </a:r>
            <a:r>
              <a:rPr lang="ru-RU" sz="2400" dirty="0" smtClean="0"/>
              <a:t>, </a:t>
            </a:r>
            <a:r>
              <a:rPr lang="ru-RU" sz="2400" dirty="0"/>
              <a:t>здесь много животных и растений, сохранившихся от прошлых геологических эпох. Максимальная площадь в Австралии занята 5) </a:t>
            </a:r>
            <a:r>
              <a:rPr lang="ru-RU" sz="2400" dirty="0" smtClean="0"/>
              <a:t>_______, </a:t>
            </a:r>
            <a:r>
              <a:rPr lang="ru-RU" sz="2400" dirty="0"/>
              <a:t>а площадь лесов составляет всего 5,6% от территории страны.</a:t>
            </a:r>
          </a:p>
        </p:txBody>
      </p:sp>
    </p:spTree>
    <p:extLst>
      <p:ext uri="{BB962C8B-B14F-4D97-AF65-F5344CB8AC3E}">
        <p14:creationId xmlns:p14="http://schemas.microsoft.com/office/powerpoint/2010/main" val="3279120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610136"/>
            <a:ext cx="6462464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/>
              <a:t>2 команда: </a:t>
            </a:r>
            <a:endParaRPr lang="ru-RU" sz="3200" b="1" dirty="0" smtClean="0"/>
          </a:p>
          <a:p>
            <a:endParaRPr lang="ru-RU" sz="3200" b="1" dirty="0"/>
          </a:p>
          <a:p>
            <a:r>
              <a:rPr lang="ru-RU" sz="2400" dirty="0" smtClean="0"/>
              <a:t>Австралийский </a:t>
            </a:r>
            <a:r>
              <a:rPr lang="ru-RU" sz="2400" dirty="0"/>
              <a:t>Союз – это целый 1</a:t>
            </a:r>
            <a:r>
              <a:rPr lang="ru-RU" sz="2400" dirty="0" smtClean="0"/>
              <a:t>)__________, </a:t>
            </a:r>
            <a:r>
              <a:rPr lang="ru-RU" sz="2400" dirty="0"/>
              <a:t>который имеет низкую плотность населения, но самую высокую обеспеченность с/х землями на душу населения. Страна занимает одно из первых мест в мире по добыче 2</a:t>
            </a:r>
            <a:r>
              <a:rPr lang="ru-RU" sz="2400" dirty="0" smtClean="0"/>
              <a:t>)___________ </a:t>
            </a:r>
            <a:r>
              <a:rPr lang="ru-RU" sz="2400" dirty="0"/>
              <a:t>и 3) </a:t>
            </a:r>
            <a:r>
              <a:rPr lang="ru-RU" sz="2400" dirty="0" smtClean="0"/>
              <a:t>___________ </a:t>
            </a:r>
            <a:r>
              <a:rPr lang="ru-RU" sz="2400" dirty="0"/>
              <a:t>место по поголовью овец, производству баранины, производству и экспорту шерсти. В питании населения 4</a:t>
            </a:r>
            <a:r>
              <a:rPr lang="ru-RU" sz="2400" dirty="0" smtClean="0"/>
              <a:t>)__________  </a:t>
            </a:r>
            <a:r>
              <a:rPr lang="ru-RU" sz="2400" dirty="0"/>
              <a:t>процент пищи животного происхождения. Самый крупный город страны 5) </a:t>
            </a:r>
            <a:r>
              <a:rPr lang="ru-RU" sz="2400" dirty="0" smtClean="0"/>
              <a:t>___________.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7463645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214282" y="1857364"/>
            <a:ext cx="6072230" cy="1470025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Цель:</a:t>
            </a:r>
            <a:r>
              <a:rPr lang="ru-RU" dirty="0"/>
              <a:t> обобщение знаний по теме «Австралия»</a:t>
            </a:r>
            <a:br>
              <a:rPr lang="ru-RU" dirty="0"/>
            </a:b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214282" y="3571876"/>
            <a:ext cx="7166030" cy="2881460"/>
          </a:xfrm>
        </p:spPr>
        <p:txBody>
          <a:bodyPr>
            <a:normAutofit fontScale="70000" lnSpcReduction="20000"/>
          </a:bodyPr>
          <a:lstStyle/>
          <a:p>
            <a:pPr algn="l"/>
            <a:r>
              <a:rPr lang="ru-RU" b="1" dirty="0">
                <a:solidFill>
                  <a:schemeClr val="tx1"/>
                </a:solidFill>
              </a:rPr>
              <a:t>Задачи урока: </a:t>
            </a:r>
          </a:p>
          <a:p>
            <a:pPr marL="514350" lvl="0" indent="-514350" algn="l">
              <a:buFont typeface="+mj-lt"/>
              <a:buAutoNum type="arabicPeriod"/>
            </a:pPr>
            <a:r>
              <a:rPr lang="ru-RU" dirty="0">
                <a:solidFill>
                  <a:schemeClr val="tx1"/>
                </a:solidFill>
              </a:rPr>
              <a:t>развивать умения объяснять особенности природы материка, анализируя и сопоставляя карты атласа; </a:t>
            </a:r>
          </a:p>
          <a:p>
            <a:pPr marL="514350" lvl="0" indent="-514350" algn="l">
              <a:buFont typeface="+mj-lt"/>
              <a:buAutoNum type="arabicPeriod"/>
            </a:pPr>
            <a:r>
              <a:rPr lang="ru-RU" dirty="0">
                <a:solidFill>
                  <a:schemeClr val="tx1"/>
                </a:solidFill>
              </a:rPr>
              <a:t>развивать познавательный интерес и географическое мышление учащихся</a:t>
            </a:r>
            <a:r>
              <a:rPr lang="ru-RU" dirty="0" smtClean="0">
                <a:solidFill>
                  <a:schemeClr val="tx1"/>
                </a:solidFill>
              </a:rPr>
              <a:t>;</a:t>
            </a:r>
          </a:p>
          <a:p>
            <a:pPr marL="514350" lvl="0" indent="-514350" algn="l">
              <a:buFont typeface="+mj-lt"/>
              <a:buAutoNum type="arabicPeriod"/>
            </a:pP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создать условия для реальной самооценки учащихся; </a:t>
            </a:r>
          </a:p>
          <a:p>
            <a:pPr lvl="0" algn="l"/>
            <a:r>
              <a:rPr lang="ru-RU" dirty="0">
                <a:solidFill>
                  <a:schemeClr val="tx1"/>
                </a:solidFill>
              </a:rPr>
              <a:t>воспитывать географическую культуру учащихся.</a:t>
            </a:r>
          </a:p>
          <a:p>
            <a:pPr algn="l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285720" y="1142984"/>
            <a:ext cx="6400800" cy="395278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Название слайда</a:t>
            </a: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285720" y="71414"/>
            <a:ext cx="1857388" cy="6127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Логотип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9392"/>
            <a:ext cx="9252520" cy="7748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768434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28748142"/>
              </p:ext>
            </p:extLst>
          </p:nvPr>
        </p:nvGraphicFramePr>
        <p:xfrm>
          <a:off x="107506" y="1400000"/>
          <a:ext cx="9073005" cy="54618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14601"/>
                <a:gridCol w="1814601"/>
                <a:gridCol w="1814601"/>
                <a:gridCol w="1814601"/>
                <a:gridCol w="1814601"/>
              </a:tblGrid>
              <a:tr h="1068274">
                <a:tc>
                  <a:txBody>
                    <a:bodyPr/>
                    <a:lstStyle/>
                    <a:p>
                      <a:pPr algn="ctr"/>
                      <a:endParaRPr lang="ru-RU" sz="2400" b="1" dirty="0" smtClean="0"/>
                    </a:p>
                    <a:p>
                      <a:pPr algn="ctr"/>
                      <a:r>
                        <a:rPr lang="ru-RU" sz="2400" b="1" dirty="0" smtClean="0">
                          <a:hlinkClick r:id="rId2" action="ppaction://hlinkpres?slideindex=2&amp;slidetitle=Презентация PowerPoint"/>
                        </a:rPr>
                        <a:t>1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 smtClean="0"/>
                    </a:p>
                    <a:p>
                      <a:pPr algn="ctr"/>
                      <a:r>
                        <a:rPr lang="ru-RU" sz="2400" b="1" dirty="0" smtClean="0">
                          <a:hlinkClick r:id="rId3" action="ppaction://hlinkpres?slideindex=3&amp;slidetitle=Презентация PowerPoint"/>
                        </a:rPr>
                        <a:t>2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 smtClean="0"/>
                    </a:p>
                    <a:p>
                      <a:pPr algn="ctr"/>
                      <a:r>
                        <a:rPr lang="ru-RU" sz="2400" b="1" dirty="0" smtClean="0">
                          <a:hlinkClick r:id="rId4" action="ppaction://hlinkpres?slideindex=4&amp;slidetitle=Презентация PowerPoint"/>
                        </a:rPr>
                        <a:t>3</a:t>
                      </a:r>
                      <a:endParaRPr lang="ru-RU" sz="2400" b="1" dirty="0" smtClean="0"/>
                    </a:p>
                    <a:p>
                      <a:pPr algn="ctr"/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 smtClean="0"/>
                    </a:p>
                    <a:p>
                      <a:pPr algn="ctr"/>
                      <a:r>
                        <a:rPr lang="ru-RU" sz="2400" b="1" dirty="0" smtClean="0">
                          <a:hlinkClick r:id="rId5" action="ppaction://hlinkpres?slideindex=5&amp;slidetitle=Презентация PowerPoint"/>
                        </a:rPr>
                        <a:t>4</a:t>
                      </a:r>
                      <a:endParaRPr lang="ru-RU" sz="2400" b="1" dirty="0" smtClean="0"/>
                    </a:p>
                    <a:p>
                      <a:pPr algn="ctr"/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 smtClean="0"/>
                    </a:p>
                    <a:p>
                      <a:pPr algn="ctr"/>
                      <a:r>
                        <a:rPr lang="ru-RU" sz="2400" b="1" dirty="0" smtClean="0">
                          <a:hlinkClick r:id="rId6" action="ppaction://hlinkpres?slideindex=6&amp;slidetitle=Презентация PowerPoint"/>
                        </a:rPr>
                        <a:t>5</a:t>
                      </a:r>
                      <a:endParaRPr lang="ru-RU" sz="2400" b="1" dirty="0"/>
                    </a:p>
                  </a:txBody>
                  <a:tcPr/>
                </a:tc>
              </a:tr>
              <a:tr h="1068274">
                <a:tc>
                  <a:txBody>
                    <a:bodyPr/>
                    <a:lstStyle/>
                    <a:p>
                      <a:pPr algn="ctr"/>
                      <a:endParaRPr lang="ru-RU" sz="2400" b="1" dirty="0" smtClean="0"/>
                    </a:p>
                    <a:p>
                      <a:pPr algn="ctr"/>
                      <a:r>
                        <a:rPr lang="ru-RU" sz="2400" b="1" dirty="0" smtClean="0">
                          <a:hlinkClick r:id="rId7" action="ppaction://hlinkpres?slideindex=7&amp;slidetitle=Презентация PowerPoint"/>
                        </a:rPr>
                        <a:t>6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 smtClean="0"/>
                    </a:p>
                    <a:p>
                      <a:pPr algn="ctr"/>
                      <a:r>
                        <a:rPr lang="ru-RU" sz="2400" b="1" dirty="0" smtClean="0">
                          <a:hlinkClick r:id="rId8" action="ppaction://hlinkpres?slideindex=8&amp;slidetitle=Презентация PowerPoint"/>
                        </a:rPr>
                        <a:t>7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 smtClean="0"/>
                    </a:p>
                    <a:p>
                      <a:pPr algn="ctr"/>
                      <a:r>
                        <a:rPr lang="ru-RU" sz="2400" b="1" dirty="0" smtClean="0">
                          <a:hlinkClick r:id="rId9" action="ppaction://hlinkpres?slideindex=9&amp;slidetitle=Презентация PowerPoint"/>
                        </a:rPr>
                        <a:t>8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 smtClean="0"/>
                    </a:p>
                    <a:p>
                      <a:pPr algn="ctr"/>
                      <a:r>
                        <a:rPr lang="ru-RU" sz="2400" b="1" dirty="0" smtClean="0">
                          <a:hlinkClick r:id="rId10" action="ppaction://hlinkpres?slideindex=10&amp;slidetitle=Презентация PowerPoint"/>
                        </a:rPr>
                        <a:t>9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 smtClean="0"/>
                    </a:p>
                    <a:p>
                      <a:pPr algn="ctr"/>
                      <a:r>
                        <a:rPr lang="ru-RU" sz="2400" b="1" dirty="0" smtClean="0">
                          <a:hlinkClick r:id="rId11" action="ppaction://hlinkpres?slideindex=11&amp;slidetitle=Презентация PowerPoint"/>
                        </a:rPr>
                        <a:t>10</a:t>
                      </a:r>
                      <a:endParaRPr lang="ru-RU" sz="2400" b="1" dirty="0"/>
                    </a:p>
                  </a:txBody>
                  <a:tcPr/>
                </a:tc>
              </a:tr>
              <a:tr h="1068274">
                <a:tc>
                  <a:txBody>
                    <a:bodyPr/>
                    <a:lstStyle/>
                    <a:p>
                      <a:pPr algn="ctr"/>
                      <a:endParaRPr lang="ru-RU" sz="2400" b="1" dirty="0" smtClean="0"/>
                    </a:p>
                    <a:p>
                      <a:pPr algn="ctr"/>
                      <a:r>
                        <a:rPr lang="ru-RU" sz="2400" b="1" dirty="0" smtClean="0">
                          <a:hlinkClick r:id="rId12" action="ppaction://hlinkpres?slideindex=12&amp;slidetitle=Презентация PowerPoint"/>
                        </a:rPr>
                        <a:t>11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 smtClean="0"/>
                    </a:p>
                    <a:p>
                      <a:pPr algn="ctr"/>
                      <a:r>
                        <a:rPr lang="ru-RU" sz="2400" b="1" dirty="0" smtClean="0">
                          <a:hlinkClick r:id="rId13" action="ppaction://hlinkpres?slideindex=13&amp;slidetitle=Презентация PowerPoint"/>
                        </a:rPr>
                        <a:t>12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 smtClean="0"/>
                    </a:p>
                    <a:p>
                      <a:pPr algn="ctr"/>
                      <a:r>
                        <a:rPr lang="ru-RU" sz="2400" b="1" dirty="0" smtClean="0">
                          <a:hlinkClick r:id="rId14" action="ppaction://hlinkpres?slideindex=14&amp;slidetitle=Презентация PowerPoint"/>
                        </a:rPr>
                        <a:t>13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 smtClean="0"/>
                    </a:p>
                    <a:p>
                      <a:pPr algn="ctr"/>
                      <a:r>
                        <a:rPr lang="ru-RU" sz="2400" b="1" dirty="0" smtClean="0">
                          <a:hlinkClick r:id="rId15" action="ppaction://hlinkpres?slideindex=15&amp;slidetitle=Презентация PowerPoint"/>
                        </a:rPr>
                        <a:t>14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 smtClean="0"/>
                    </a:p>
                    <a:p>
                      <a:pPr algn="ctr"/>
                      <a:r>
                        <a:rPr lang="ru-RU" sz="2400" b="1" dirty="0" smtClean="0">
                          <a:hlinkClick r:id="rId16" action="ppaction://hlinkpres?slideindex=16&amp;slidetitle=Презентация PowerPoint"/>
                        </a:rPr>
                        <a:t>15</a:t>
                      </a:r>
                      <a:endParaRPr lang="ru-RU" sz="2400" b="1" dirty="0"/>
                    </a:p>
                  </a:txBody>
                  <a:tcPr/>
                </a:tc>
              </a:tr>
              <a:tr h="1068274">
                <a:tc>
                  <a:txBody>
                    <a:bodyPr/>
                    <a:lstStyle/>
                    <a:p>
                      <a:pPr algn="ctr"/>
                      <a:endParaRPr lang="ru-RU" sz="2400" b="1" dirty="0" smtClean="0"/>
                    </a:p>
                    <a:p>
                      <a:pPr algn="ctr"/>
                      <a:r>
                        <a:rPr lang="ru-RU" sz="2400" b="1" dirty="0" smtClean="0">
                          <a:hlinkClick r:id="rId17" action="ppaction://hlinkpres?slideindex=17&amp;slidetitle=Презентация PowerPoint"/>
                        </a:rPr>
                        <a:t>16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 smtClean="0"/>
                    </a:p>
                    <a:p>
                      <a:pPr algn="ctr"/>
                      <a:r>
                        <a:rPr lang="ru-RU" sz="2400" b="1" dirty="0" smtClean="0">
                          <a:hlinkClick r:id="rId18" action="ppaction://hlinkpres?slideindex=18&amp;slidetitle=Презентация PowerPoint"/>
                        </a:rPr>
                        <a:t>17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 smtClean="0"/>
                    </a:p>
                    <a:p>
                      <a:pPr algn="ctr"/>
                      <a:r>
                        <a:rPr lang="ru-RU" sz="2400" b="1" dirty="0" smtClean="0">
                          <a:hlinkClick r:id="rId19" action="ppaction://hlinkpres?slideindex=19&amp;slidetitle=Презентация PowerPoint"/>
                        </a:rPr>
                        <a:t>18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 smtClean="0"/>
                    </a:p>
                    <a:p>
                      <a:pPr algn="ctr"/>
                      <a:r>
                        <a:rPr lang="ru-RU" sz="2400" b="1" dirty="0" smtClean="0">
                          <a:hlinkClick r:id="rId20" action="ppaction://hlinkpres?slideindex=20&amp;slidetitle=Презентация PowerPoint"/>
                        </a:rPr>
                        <a:t>19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 smtClean="0"/>
                    </a:p>
                    <a:p>
                      <a:pPr algn="ctr"/>
                      <a:r>
                        <a:rPr lang="ru-RU" sz="2400" b="1" dirty="0" smtClean="0">
                          <a:hlinkClick r:id="rId21" action="ppaction://hlinkpres?slideindex=21&amp;slidetitle=Презентация PowerPoint"/>
                        </a:rPr>
                        <a:t>20</a:t>
                      </a:r>
                      <a:endParaRPr lang="ru-RU" sz="2400" b="1" dirty="0"/>
                    </a:p>
                  </a:txBody>
                  <a:tcPr/>
                </a:tc>
              </a:tr>
              <a:tr h="1068274">
                <a:tc>
                  <a:txBody>
                    <a:bodyPr/>
                    <a:lstStyle/>
                    <a:p>
                      <a:pPr algn="ctr"/>
                      <a:endParaRPr lang="ru-RU" sz="2400" b="1" dirty="0" smtClean="0"/>
                    </a:p>
                    <a:p>
                      <a:pPr algn="ctr"/>
                      <a:r>
                        <a:rPr lang="ru-RU" sz="2400" b="1" dirty="0" smtClean="0">
                          <a:hlinkClick r:id="rId22" action="ppaction://hlinkpres?slideindex=22&amp;slidetitle=Презентация PowerPoint"/>
                        </a:rPr>
                        <a:t>21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 smtClean="0"/>
                    </a:p>
                    <a:p>
                      <a:pPr algn="ctr"/>
                      <a:r>
                        <a:rPr lang="ru-RU" sz="2400" b="1" dirty="0" smtClean="0">
                          <a:hlinkClick r:id="rId23" action="ppaction://hlinkpres?slideindex=23&amp;slidetitle=Презентация PowerPoint"/>
                        </a:rPr>
                        <a:t>22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 smtClean="0"/>
                    </a:p>
                    <a:p>
                      <a:pPr algn="ctr"/>
                      <a:r>
                        <a:rPr lang="ru-RU" sz="2400" b="1" dirty="0" smtClean="0">
                          <a:hlinkClick r:id="rId24" action="ppaction://hlinkpres?slideindex=24&amp;slidetitle=Презентация PowerPoint"/>
                        </a:rPr>
                        <a:t>23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 smtClean="0"/>
                    </a:p>
                    <a:p>
                      <a:pPr algn="ctr"/>
                      <a:r>
                        <a:rPr lang="ru-RU" sz="2400" b="1" dirty="0" smtClean="0">
                          <a:hlinkClick r:id="rId25" action="ppaction://hlinkpres?slideindex=25&amp;slidetitle=Презентация PowerPoint"/>
                        </a:rPr>
                        <a:t>24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 smtClean="0"/>
                    </a:p>
                    <a:p>
                      <a:pPr algn="ctr"/>
                      <a:r>
                        <a:rPr lang="ru-RU" sz="2400" b="1" dirty="0" smtClean="0">
                          <a:hlinkClick r:id="rId26" action="ppaction://hlinkpres?slideindex=26&amp;slidetitle=Презентация PowerPoint"/>
                        </a:rPr>
                        <a:t>25</a:t>
                      </a:r>
                      <a:endParaRPr lang="ru-RU" sz="24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691680" y="476672"/>
            <a:ext cx="543071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u="sng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 </a:t>
            </a:r>
            <a:r>
              <a:rPr lang="ru-RU" sz="5400" b="1" u="sng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ТУР: </a:t>
            </a:r>
            <a:r>
              <a:rPr lang="ru-RU" sz="5400" b="1" u="sng" cap="none" spc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Брейн</a:t>
            </a:r>
            <a:r>
              <a:rPr lang="ru-RU" sz="5400" b="1" u="sng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-ринг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85423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u="sng" dirty="0"/>
              <a:t>II</a:t>
            </a:r>
            <a:r>
              <a:rPr lang="ru-RU" b="1" u="sng" dirty="0"/>
              <a:t> ТУР: Умники и умницы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746657" y="2967335"/>
            <a:ext cx="76506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u="sng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II</a:t>
            </a:r>
            <a:r>
              <a:rPr lang="ru-RU" sz="5400" b="1" u="sng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ТУР: Умники и умницы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53929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u="sng" dirty="0">
                <a:solidFill>
                  <a:srgbClr val="FF0000"/>
                </a:solidFill>
              </a:rPr>
              <a:t>Чтение отрывка из книги </a:t>
            </a:r>
            <a:r>
              <a:rPr lang="ru-RU" u="sng" dirty="0" err="1">
                <a:solidFill>
                  <a:srgbClr val="FF0000"/>
                </a:solidFill>
              </a:rPr>
              <a:t>Ж.Верна</a:t>
            </a:r>
            <a:r>
              <a:rPr lang="ru-RU" u="sng" dirty="0">
                <a:solidFill>
                  <a:srgbClr val="FF0000"/>
                </a:solidFill>
              </a:rPr>
              <a:t> «Дети капитана Гранта»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1628800"/>
            <a:ext cx="626469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«Этот край самый любопытный на всем земном шаре. Его возникновение, растения, животные, климат - все это удивляло, удивляет и еще удивит ученых всего мира. Представьте себе, друзья мои, материк, который, образовываясь поднимался из морских волн ни своей центральной частью, краями, как какое-то гигантское кольцо- материк; в середине которого есть наполовину испарившееся  внутреннее море,  где реки с каждым все больше и больше высыхают, где нет влаги, ни в воздухе, ни в почве, где деревья ежегодно теряют не листья,  а кору; где листья обращены к солнце не поверхностью, а ребром и не дают тени…</a:t>
            </a:r>
          </a:p>
          <a:p>
            <a:r>
              <a:rPr lang="ru-RU" dirty="0"/>
              <a:t>	Самая причудливая, самая нелогическая страна из всех когда-либо существовавших».</a:t>
            </a:r>
          </a:p>
          <a:p>
            <a:r>
              <a:rPr lang="ru-RU" b="1" dirty="0"/>
              <a:t>	</a:t>
            </a:r>
            <a:r>
              <a:rPr lang="ru-RU" dirty="0"/>
              <a:t>Согласны ли вы с представлением </a:t>
            </a:r>
            <a:r>
              <a:rPr lang="ru-RU" dirty="0" err="1"/>
              <a:t>Паганеля</a:t>
            </a:r>
            <a:r>
              <a:rPr lang="ru-RU" dirty="0"/>
              <a:t> об образовании материка Австралии?</a:t>
            </a:r>
          </a:p>
        </p:txBody>
      </p:sp>
    </p:spTree>
    <p:extLst>
      <p:ext uri="{BB962C8B-B14F-4D97-AF65-F5344CB8AC3E}">
        <p14:creationId xmlns:p14="http://schemas.microsoft.com/office/powerpoint/2010/main" val="2630664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90293397"/>
              </p:ext>
            </p:extLst>
          </p:nvPr>
        </p:nvGraphicFramePr>
        <p:xfrm>
          <a:off x="0" y="-171400"/>
          <a:ext cx="9036496" cy="70294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011853"/>
                <a:gridCol w="3011853"/>
                <a:gridCol w="3012790"/>
              </a:tblGrid>
              <a:tr h="17432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50" dirty="0">
                          <a:effectLst/>
                        </a:rPr>
                        <a:t>Природная зона</a:t>
                      </a:r>
                      <a:endParaRPr lang="ru-RU" sz="2000" b="1" kern="50" dirty="0">
                        <a:effectLst/>
                        <a:latin typeface="Nimbus Roman No9 L"/>
                        <a:ea typeface="DejaVu Sans"/>
                        <a:cs typeface="Times New Roman"/>
                      </a:endParaRPr>
                    </a:p>
                  </a:txBody>
                  <a:tcPr marL="34925" marR="34925" marT="34925" marB="34925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50" dirty="0">
                          <a:effectLst/>
                        </a:rPr>
                        <a:t>Животное</a:t>
                      </a:r>
                      <a:endParaRPr lang="ru-RU" sz="2000" b="1" kern="50" dirty="0">
                        <a:effectLst/>
                        <a:latin typeface="Nimbus Roman No9 L"/>
                        <a:ea typeface="DejaVu Sans"/>
                        <a:cs typeface="Times New Roman"/>
                      </a:endParaRPr>
                    </a:p>
                  </a:txBody>
                  <a:tcPr marL="34925" marR="34925" marT="34925" marB="34925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50" dirty="0">
                          <a:effectLst/>
                        </a:rPr>
                        <a:t>Растение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50" dirty="0">
                          <a:effectLst/>
                        </a:rPr>
                        <a:t> </a:t>
                      </a:r>
                      <a:endParaRPr lang="ru-RU" sz="2000" b="1" kern="50" dirty="0">
                        <a:effectLst/>
                        <a:latin typeface="Nimbus Roman No9 L"/>
                        <a:ea typeface="DejaVu Sans"/>
                        <a:cs typeface="Times New Roman"/>
                      </a:endParaRPr>
                    </a:p>
                  </a:txBody>
                  <a:tcPr marL="34925" marR="34925" marT="34925" marB="34925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2633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50" dirty="0">
                          <a:effectLst/>
                        </a:rPr>
                        <a:t>Переменно влажные леса</a:t>
                      </a:r>
                      <a:endParaRPr lang="ru-RU" sz="1600" b="1" kern="50" dirty="0">
                        <a:effectLst/>
                        <a:latin typeface="Nimbus Roman No9 L"/>
                        <a:ea typeface="DejaVu Sans"/>
                        <a:cs typeface="Times New Roman"/>
                      </a:endParaRPr>
                    </a:p>
                  </a:txBody>
                  <a:tcPr marL="34925" marR="34925" marT="34925" marB="34925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50" dirty="0">
                          <a:effectLst/>
                        </a:rPr>
                        <a:t> </a:t>
                      </a:r>
                      <a:endParaRPr lang="ru-RU" sz="1200" kern="50" dirty="0">
                        <a:effectLst/>
                        <a:latin typeface="Nimbus Roman No9 L"/>
                        <a:ea typeface="DejaVu Sans"/>
                        <a:cs typeface="Times New Roman"/>
                      </a:endParaRPr>
                    </a:p>
                  </a:txBody>
                  <a:tcPr marL="34925" marR="34925" marT="34925" marB="34925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50" dirty="0">
                          <a:effectLst/>
                        </a:rPr>
                        <a:t> </a:t>
                      </a:r>
                      <a:endParaRPr lang="ru-RU" sz="1200" kern="50" dirty="0">
                        <a:effectLst/>
                        <a:latin typeface="Nimbus Roman No9 L"/>
                        <a:ea typeface="DejaVu Sans"/>
                        <a:cs typeface="Times New Roman"/>
                      </a:endParaRPr>
                    </a:p>
                  </a:txBody>
                  <a:tcPr marL="34925" marR="34925" marT="34925" marB="34925">
                    <a:solidFill>
                      <a:srgbClr val="00B050"/>
                    </a:solidFill>
                  </a:tcPr>
                </a:tc>
              </a:tr>
              <a:tr h="134170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50" dirty="0">
                          <a:effectLst/>
                        </a:rPr>
                        <a:t>Саванны</a:t>
                      </a:r>
                      <a:endParaRPr lang="ru-RU" sz="1600" b="1" kern="50" dirty="0">
                        <a:effectLst/>
                        <a:latin typeface="Nimbus Roman No9 L"/>
                        <a:ea typeface="DejaVu Sans"/>
                        <a:cs typeface="Times New Roman"/>
                      </a:endParaRPr>
                    </a:p>
                  </a:txBody>
                  <a:tcPr marL="34925" marR="34925" marT="34925" marB="34925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50" dirty="0">
                          <a:effectLst/>
                        </a:rPr>
                        <a:t> </a:t>
                      </a:r>
                      <a:endParaRPr lang="ru-RU" sz="1200" kern="50" dirty="0">
                        <a:effectLst/>
                        <a:latin typeface="Nimbus Roman No9 L"/>
                        <a:ea typeface="DejaVu Sans"/>
                        <a:cs typeface="Times New Roman"/>
                      </a:endParaRPr>
                    </a:p>
                  </a:txBody>
                  <a:tcPr marL="34925" marR="34925" marT="34925" marB="34925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50" dirty="0">
                          <a:effectLst/>
                        </a:rPr>
                        <a:t> </a:t>
                      </a:r>
                      <a:endParaRPr lang="ru-RU" sz="1200" kern="50" dirty="0">
                        <a:effectLst/>
                        <a:latin typeface="Nimbus Roman No9 L"/>
                        <a:ea typeface="DejaVu Sans"/>
                        <a:cs typeface="Times New Roman"/>
                      </a:endParaRPr>
                    </a:p>
                  </a:txBody>
                  <a:tcPr marL="34925" marR="34925" marT="34925" marB="34925">
                    <a:solidFill>
                      <a:srgbClr val="00B050"/>
                    </a:solidFill>
                  </a:tcPr>
                </a:tc>
              </a:tr>
              <a:tr h="117816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50" dirty="0">
                          <a:effectLst/>
                        </a:rPr>
                        <a:t>Полупустыни и пустыни</a:t>
                      </a:r>
                      <a:endParaRPr lang="ru-RU" sz="1600" b="1" kern="50" dirty="0">
                        <a:effectLst/>
                        <a:latin typeface="Nimbus Roman No9 L"/>
                        <a:ea typeface="DejaVu Sans"/>
                        <a:cs typeface="Times New Roman"/>
                      </a:endParaRPr>
                    </a:p>
                  </a:txBody>
                  <a:tcPr marL="34925" marR="34925" marT="34925" marB="34925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50" dirty="0">
                          <a:effectLst/>
                        </a:rPr>
                        <a:t> </a:t>
                      </a:r>
                      <a:endParaRPr lang="ru-RU" sz="1200" kern="50" dirty="0">
                        <a:effectLst/>
                        <a:latin typeface="Nimbus Roman No9 L"/>
                        <a:ea typeface="DejaVu Sans"/>
                        <a:cs typeface="Times New Roman"/>
                      </a:endParaRPr>
                    </a:p>
                  </a:txBody>
                  <a:tcPr marL="34925" marR="34925" marT="34925" marB="34925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50" dirty="0">
                          <a:effectLst/>
                        </a:rPr>
                        <a:t> </a:t>
                      </a:r>
                      <a:endParaRPr lang="ru-RU" sz="1200" kern="50" dirty="0">
                        <a:effectLst/>
                        <a:latin typeface="Nimbus Roman No9 L"/>
                        <a:ea typeface="DejaVu Sans"/>
                        <a:cs typeface="Times New Roman"/>
                      </a:endParaRPr>
                    </a:p>
                  </a:txBody>
                  <a:tcPr marL="34925" marR="34925" marT="34925" marB="34925">
                    <a:solidFill>
                      <a:srgbClr val="00B050"/>
                    </a:solidFill>
                  </a:tcPr>
                </a:tc>
              </a:tr>
              <a:tr h="15029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50" dirty="0">
                          <a:effectLst/>
                        </a:rPr>
                        <a:t>Жестколистные </a:t>
                      </a:r>
                      <a:endParaRPr lang="ru-RU" sz="1600" b="1" kern="5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50" dirty="0" smtClean="0">
                          <a:effectLst/>
                        </a:rPr>
                        <a:t>вечнозеленые </a:t>
                      </a:r>
                      <a:r>
                        <a:rPr lang="ru-RU" sz="1600" b="1" kern="50" dirty="0">
                          <a:effectLst/>
                        </a:rPr>
                        <a:t>леса</a:t>
                      </a:r>
                      <a:endParaRPr lang="ru-RU" sz="1600" b="1" kern="50" dirty="0">
                        <a:effectLst/>
                        <a:latin typeface="Nimbus Roman No9 L"/>
                        <a:ea typeface="DejaVu Sans"/>
                        <a:cs typeface="Times New Roman"/>
                      </a:endParaRPr>
                    </a:p>
                  </a:txBody>
                  <a:tcPr marL="34925" marR="34925" marT="34925" marB="34925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50" dirty="0">
                          <a:effectLst/>
                        </a:rPr>
                        <a:t> </a:t>
                      </a:r>
                      <a:endParaRPr lang="ru-RU" sz="1200" kern="50" dirty="0">
                        <a:effectLst/>
                        <a:latin typeface="Nimbus Roman No9 L"/>
                        <a:ea typeface="DejaVu Sans"/>
                        <a:cs typeface="Times New Roman"/>
                      </a:endParaRPr>
                    </a:p>
                  </a:txBody>
                  <a:tcPr marL="34925" marR="34925" marT="34925" marB="34925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50" dirty="0">
                          <a:effectLst/>
                        </a:rPr>
                        <a:t> </a:t>
                      </a:r>
                      <a:endParaRPr lang="ru-RU" sz="1200" kern="50" dirty="0">
                        <a:effectLst/>
                        <a:latin typeface="Nimbus Roman No9 L"/>
                        <a:ea typeface="DejaVu Sans"/>
                        <a:cs typeface="Times New Roman"/>
                      </a:endParaRPr>
                    </a:p>
                  </a:txBody>
                  <a:tcPr marL="34925" marR="34925" marT="34925" marB="34925">
                    <a:solidFill>
                      <a:srgbClr val="00B050"/>
                    </a:solidFill>
                  </a:tcPr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107504" y="620688"/>
            <a:ext cx="23401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u="sng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III</a:t>
            </a:r>
            <a:r>
              <a:rPr lang="ru-RU" sz="5400" b="1" u="sng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ТУР: 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-304166"/>
            <a:ext cx="9340860" cy="7333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2410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925960" y="48334"/>
            <a:ext cx="541071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u="sng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IV</a:t>
            </a:r>
            <a:r>
              <a:rPr lang="ru-RU" sz="5400" b="1" u="sng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5400" b="1" u="sng" cap="none" spc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ТУР:Кроссворд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122" name="Picture 2" descr="H:\урок 2016\кроссворд.t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1197178"/>
            <a:ext cx="5451438" cy="5653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67544" y="1484784"/>
            <a:ext cx="2339752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Ответы:</a:t>
            </a:r>
          </a:p>
          <a:p>
            <a:r>
              <a:rPr lang="ru-RU" b="1" dirty="0"/>
              <a:t>По горизонтали:</a:t>
            </a:r>
            <a:endParaRPr lang="ru-RU" dirty="0"/>
          </a:p>
          <a:p>
            <a:r>
              <a:rPr lang="ru-RU" dirty="0"/>
              <a:t>3. Индийский. 6. </a:t>
            </a:r>
            <a:r>
              <a:rPr lang="ru-RU" dirty="0" err="1"/>
              <a:t>Карпентария</a:t>
            </a:r>
            <a:r>
              <a:rPr lang="ru-RU" dirty="0"/>
              <a:t>  7. Утконос 10. Эму   11. Муррей 14. Тасмания 15. </a:t>
            </a:r>
            <a:r>
              <a:rPr lang="ru-RU" dirty="0" err="1"/>
              <a:t>Бассов</a:t>
            </a:r>
            <a:endParaRPr lang="ru-RU" dirty="0"/>
          </a:p>
          <a:p>
            <a:r>
              <a:rPr lang="ru-RU" dirty="0"/>
              <a:t>16. Динго 18. Виктория</a:t>
            </a:r>
          </a:p>
          <a:p>
            <a:r>
              <a:rPr lang="ru-RU" b="1" dirty="0"/>
              <a:t>По вертикали:</a:t>
            </a:r>
            <a:endParaRPr lang="ru-RU" dirty="0"/>
          </a:p>
          <a:p>
            <a:r>
              <a:rPr lang="ru-RU" dirty="0"/>
              <a:t>1.Канберра 2. </a:t>
            </a:r>
            <a:r>
              <a:rPr lang="ru-RU" dirty="0" err="1"/>
              <a:t>Юкла</a:t>
            </a:r>
            <a:r>
              <a:rPr lang="ru-RU" dirty="0"/>
              <a:t> 4. Кенгуру 5. Сидней 6. Коала 8. Соломоновы 9. Эйр</a:t>
            </a:r>
          </a:p>
          <a:p>
            <a:r>
              <a:rPr lang="ru-RU" dirty="0"/>
              <a:t>10. Эвкалипт 12. Ехидна 13. </a:t>
            </a:r>
            <a:r>
              <a:rPr lang="ru-RU" dirty="0" err="1"/>
              <a:t>Хобарт</a:t>
            </a:r>
            <a:r>
              <a:rPr lang="ru-RU" dirty="0"/>
              <a:t> 14. Тимор 17. Овцы 19. Кук</a:t>
            </a:r>
          </a:p>
        </p:txBody>
      </p:sp>
    </p:spTree>
    <p:extLst>
      <p:ext uri="{BB962C8B-B14F-4D97-AF65-F5344CB8AC3E}">
        <p14:creationId xmlns:p14="http://schemas.microsoft.com/office/powerpoint/2010/main" val="4126559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28184" y="1600200"/>
            <a:ext cx="2458616" cy="4525963"/>
          </a:xfrm>
        </p:spPr>
        <p:txBody>
          <a:bodyPr>
            <a:normAutofit fontScale="40000" lnSpcReduction="2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Ответы: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 smtClean="0"/>
              <a:t>Индонезия</a:t>
            </a:r>
            <a:endParaRPr lang="ru-RU" dirty="0"/>
          </a:p>
          <a:p>
            <a:pPr marL="514350" lvl="0" indent="-514350">
              <a:buFont typeface="+mj-lt"/>
              <a:buAutoNum type="arabicPeriod"/>
            </a:pPr>
            <a:r>
              <a:rPr lang="ru-RU" dirty="0"/>
              <a:t>Папуа-Новая Гвинея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/>
              <a:t>Австралия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/>
              <a:t>Соломоновы острова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/>
              <a:t>Вануату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 err="1"/>
              <a:t>г.Порт</a:t>
            </a:r>
            <a:r>
              <a:rPr lang="ru-RU" dirty="0"/>
              <a:t>-Морсби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 err="1"/>
              <a:t>г.Хониара</a:t>
            </a:r>
            <a:endParaRPr lang="ru-RU" dirty="0"/>
          </a:p>
          <a:p>
            <a:pPr marL="514350" lvl="0" indent="-514350">
              <a:buFont typeface="+mj-lt"/>
              <a:buAutoNum type="arabicPeriod"/>
            </a:pPr>
            <a:r>
              <a:rPr lang="ru-RU" dirty="0" err="1"/>
              <a:t>г.Вила</a:t>
            </a:r>
            <a:endParaRPr lang="ru-RU" dirty="0"/>
          </a:p>
          <a:p>
            <a:pPr marL="514350" lvl="0" indent="-514350">
              <a:buFont typeface="+mj-lt"/>
              <a:buAutoNum type="arabicPeriod"/>
            </a:pPr>
            <a:r>
              <a:rPr lang="ru-RU" dirty="0" err="1"/>
              <a:t>г.Нумеа</a:t>
            </a:r>
            <a:endParaRPr lang="ru-RU" dirty="0"/>
          </a:p>
          <a:p>
            <a:pPr marL="514350" lvl="0" indent="-514350">
              <a:buFont typeface="+mj-lt"/>
              <a:buAutoNum type="arabicPeriod"/>
            </a:pPr>
            <a:r>
              <a:rPr lang="ru-RU" dirty="0" err="1"/>
              <a:t>Арафурское</a:t>
            </a:r>
            <a:r>
              <a:rPr lang="ru-RU" dirty="0"/>
              <a:t> море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 err="1"/>
              <a:t>Торресов</a:t>
            </a:r>
            <a:r>
              <a:rPr lang="ru-RU" dirty="0"/>
              <a:t> пролив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/>
              <a:t>Зал. </a:t>
            </a:r>
            <a:r>
              <a:rPr lang="ru-RU" dirty="0" err="1"/>
              <a:t>Карпентария</a:t>
            </a:r>
            <a:endParaRPr lang="ru-RU" dirty="0"/>
          </a:p>
          <a:p>
            <a:pPr marL="514350" lvl="0" indent="-514350">
              <a:buFont typeface="+mj-lt"/>
              <a:buAutoNum type="arabicPeriod"/>
            </a:pPr>
            <a:r>
              <a:rPr lang="ru-RU" dirty="0"/>
              <a:t>Зал. Папуа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/>
              <a:t>Соломоново море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/>
              <a:t>Коралловое море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 err="1"/>
              <a:t>о.Новая</a:t>
            </a:r>
            <a:r>
              <a:rPr lang="ru-RU" dirty="0"/>
              <a:t> Гвинея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 err="1"/>
              <a:t>о.Новая</a:t>
            </a:r>
            <a:r>
              <a:rPr lang="ru-RU" dirty="0"/>
              <a:t> Британия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/>
              <a:t>п-ов Кейп-Йорк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/>
              <a:t> о-ва Новые Гебриды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 err="1"/>
              <a:t>о.Новая</a:t>
            </a:r>
            <a:r>
              <a:rPr lang="ru-RU" dirty="0"/>
              <a:t> Каледония</a:t>
            </a:r>
          </a:p>
          <a:p>
            <a:pPr marL="0" indent="0">
              <a:buNone/>
            </a:pPr>
            <a:r>
              <a:rPr lang="ru-RU" dirty="0"/>
              <a:t> 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7504" y="-315416"/>
            <a:ext cx="872392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u="sng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V </a:t>
            </a:r>
            <a:r>
              <a:rPr lang="ru-RU" sz="5400" b="1" u="sng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ТУР: Расшифруй фрагмент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146" name="Picture 2" descr="H:\урок 2016\определи объект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672"/>
            <a:ext cx="6320606" cy="6146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778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219</TotalTime>
  <Words>539</Words>
  <Application>Microsoft Office PowerPoint</Application>
  <PresentationFormat>Экран (4:3)</PresentationFormat>
  <Paragraphs>126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11</vt:i4>
      </vt:variant>
    </vt:vector>
  </HeadingPairs>
  <TitlesOfParts>
    <vt:vector size="13" baseType="lpstr">
      <vt:lpstr>Тема Office</vt:lpstr>
      <vt:lpstr>Специальное оформление</vt:lpstr>
      <vt:lpstr>Презентация PowerPoint</vt:lpstr>
      <vt:lpstr>Цель: обобщение знаний по теме «Австралия» </vt:lpstr>
      <vt:lpstr>Презентация PowerPoint</vt:lpstr>
      <vt:lpstr>Презентация PowerPoint</vt:lpstr>
      <vt:lpstr>II ТУР: Умники и умницы </vt:lpstr>
      <vt:lpstr>Чтение отрывка из книги Ж.Верна «Дети капитана Гранта»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Логотип</dc:title>
  <dc:creator>Admin</dc:creator>
  <cp:lastModifiedBy>User</cp:lastModifiedBy>
  <cp:revision>21</cp:revision>
  <dcterms:created xsi:type="dcterms:W3CDTF">2011-12-13T19:04:59Z</dcterms:created>
  <dcterms:modified xsi:type="dcterms:W3CDTF">2016-02-29T12:30:48Z</dcterms:modified>
</cp:coreProperties>
</file>