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60" r:id="rId5"/>
    <p:sldId id="261" r:id="rId6"/>
    <p:sldId id="262" r:id="rId7"/>
    <p:sldId id="263" r:id="rId8"/>
    <p:sldId id="265" r:id="rId9"/>
    <p:sldId id="266" r:id="rId10"/>
    <p:sldId id="264" r:id="rId11"/>
    <p:sldId id="267" r:id="rId12"/>
    <p:sldId id="268" r:id="rId13"/>
    <p:sldId id="269" r:id="rId14"/>
    <p:sldId id="271" r:id="rId15"/>
    <p:sldId id="270" r:id="rId16"/>
    <p:sldId id="272" r:id="rId17"/>
    <p:sldId id="273" r:id="rId18"/>
    <p:sldId id="274" r:id="rId19"/>
    <p:sldId id="277" r:id="rId20"/>
    <p:sldId id="275" r:id="rId21"/>
    <p:sldId id="278" r:id="rId22"/>
    <p:sldId id="279" r:id="rId23"/>
    <p:sldId id="280" r:id="rId24"/>
    <p:sldId id="276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00"/>
    <a:srgbClr val="6600C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8335E-9356-43FA-ABC4-746E0622C256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501A4-9578-4B95-8C23-6C2D4E4D3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75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8335E-9356-43FA-ABC4-746E0622C256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501A4-9578-4B95-8C23-6C2D4E4D3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91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8335E-9356-43FA-ABC4-746E0622C256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501A4-9578-4B95-8C23-6C2D4E4D3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99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8BD36-C26F-4AF7-A6C9-4AF1818AF05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C5AE0-9E35-4B37-8072-D3B27C9AF2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83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CBB8C-9F7B-441F-8DA0-1E3D4021428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C7A98-B88D-47CA-BE6E-E82A36A40B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16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7CE94-79BA-4C5B-9671-CAEA9BFDCBD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BF6D5-1C6C-46A7-B00D-A9C7791FF2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30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5EB24-174E-46E0-8C36-6AFE4F918F2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94B18-6F6D-428C-BE01-25CD7CF66D5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76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E5CFE-1204-455F-9C03-9FFBFAFF6E1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8185E-5D4D-443F-A3EE-587CFF91B7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92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35B71-75CA-4540-AA66-60DDE65E9D7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3A421-0612-42B7-848B-8380D8BCEB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59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02B51-99FB-405D-A8F2-3DE909D599B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CC311-B8A0-4995-AF0C-4B5CB80DB6F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36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AD045-5C22-415F-8016-1EAC2BAB0E1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9FDDB-D42B-4441-BEC1-8BAA385C35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07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8335E-9356-43FA-ABC4-746E0622C256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501A4-9578-4B95-8C23-6C2D4E4D3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08FED-4BAA-419D-A307-DB2C9E1BCB9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44A12-8539-4AEC-9314-A3BE0DCB0A7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29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A3BF8-058A-4FA6-8486-909B16D530D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603A6-7A5E-423C-A631-552C74A960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00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8ABB8-F478-4CA6-BB82-BC51D352445D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CE24E-D2D6-4B7D-826E-9577358161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43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8BD36-C26F-4AF7-A6C9-4AF1818AF05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C5AE0-9E35-4B37-8072-D3B27C9AF2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5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CBB8C-9F7B-441F-8DA0-1E3D4021428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C7A98-B88D-47CA-BE6E-E82A36A40B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73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7CE94-79BA-4C5B-9671-CAEA9BFDCBD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BF6D5-1C6C-46A7-B00D-A9C7791FF2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21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5EB24-174E-46E0-8C36-6AFE4F918F2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94B18-6F6D-428C-BE01-25CD7CF66D5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1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E5CFE-1204-455F-9C03-9FFBFAFF6E1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8185E-5D4D-443F-A3EE-587CFF91B7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98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35B71-75CA-4540-AA66-60DDE65E9D7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3A421-0612-42B7-848B-8380D8BCEB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42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02B51-99FB-405D-A8F2-3DE909D599B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CC311-B8A0-4995-AF0C-4B5CB80DB6F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03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8335E-9356-43FA-ABC4-746E0622C256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501A4-9578-4B95-8C23-6C2D4E4D3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88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AD045-5C22-415F-8016-1EAC2BAB0E1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9FDDB-D42B-4441-BEC1-8BAA385C35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99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08FED-4BAA-419D-A307-DB2C9E1BCB9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44A12-8539-4AEC-9314-A3BE0DCB0A7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41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A3BF8-058A-4FA6-8486-909B16D530D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603A6-7A5E-423C-A631-552C74A960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00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8ABB8-F478-4CA6-BB82-BC51D352445D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CE24E-D2D6-4B7D-826E-9577358161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065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1AB75-2262-4946-8804-DA837196BCFA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27.02.2016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00000"/>
                </a:solidFill>
              </a:rPr>
              <a:t>Classified - Internal use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1E812A-4C83-4DBC-BE95-F7CF764A600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87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0F51A-725D-412E-8C32-99861C04CC4A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27.02.2016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00000"/>
                </a:solidFill>
              </a:rPr>
              <a:t>Classified - Internal use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2883F-14AE-4D36-BA8D-B5B1D5BD56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5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CF545-D47C-493A-B784-08F4F55E86A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27.02.2016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00000"/>
                </a:solidFill>
              </a:rPr>
              <a:t>Classified - Internal use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A8279-54EF-4DDE-8C64-562F1A7DD5E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04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DB469-73B4-41A7-BCF9-D294A64F6C6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27.02.2016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00000"/>
                </a:solidFill>
              </a:rPr>
              <a:t>Classified - Internal use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C9ED4-7DF2-41B8-B29D-BD79E2149E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84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1113D-11C6-4D96-A0CF-DE99578120F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27.02.2016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00000"/>
                </a:solidFill>
              </a:rPr>
              <a:t>Classified - Internal use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3D982-BA39-4BDB-B858-7D393893D67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1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476B0-02C3-4A21-B4EE-89013136F40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27.02.2016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00000"/>
                </a:solidFill>
              </a:rPr>
              <a:t>Classified - Internal use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8E17F-7053-4E62-8713-FB9B0D2DD3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76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8335E-9356-43FA-ABC4-746E0622C256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501A4-9578-4B95-8C23-6C2D4E4D3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79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78B6F-77F3-4275-8DD3-78BA9F57CB82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27.02.2016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00000"/>
                </a:solidFill>
              </a:rPr>
              <a:t>Classified - Internal use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7F4AE-D9A4-448E-844F-C7756568DF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17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D4195-BECF-4C7F-A808-FE521C5DB5C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27.02.2016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00000"/>
                </a:solidFill>
              </a:rPr>
              <a:t>Classified - Internal use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ACDDA-DB20-4C85-9234-C39006443B4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35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D08A5-15F7-4300-85C6-D5751C08BCA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27.02.2016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00000"/>
                </a:solidFill>
              </a:rPr>
              <a:t>Classified - Internal use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BE219-CB6E-4949-AE81-7F25155C8C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60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2C533-3598-4BEB-BC30-95D2ACE5624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27.02.2016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00000"/>
                </a:solidFill>
              </a:rPr>
              <a:t>Classified - Internal use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8F361-637B-4B09-BA8B-B7344B8CDF3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84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376B87-5733-4E45-85AC-338560422B0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27.02.2016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00000"/>
                </a:solidFill>
              </a:rPr>
              <a:t>Classified - Internal use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74CEC-1684-4884-A51D-4668E2488E0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15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D9B60-F6AF-49AC-918D-4A3F394DDDA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27.02.2016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00000"/>
                </a:solidFill>
              </a:rPr>
              <a:t>Classified - Internal use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36EE4-801F-425E-A856-6C42D7BA84A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82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8335E-9356-43FA-ABC4-746E0622C256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501A4-9578-4B95-8C23-6C2D4E4D3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24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8335E-9356-43FA-ABC4-746E0622C256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501A4-9578-4B95-8C23-6C2D4E4D3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08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8335E-9356-43FA-ABC4-746E0622C256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501A4-9578-4B95-8C23-6C2D4E4D3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21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8335E-9356-43FA-ABC4-746E0622C256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501A4-9578-4B95-8C23-6C2D4E4D3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53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8335E-9356-43FA-ABC4-746E0622C256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501A4-9578-4B95-8C23-6C2D4E4D3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31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8335E-9356-43FA-ABC4-746E0622C256}" type="datetimeFigureOut">
              <a:rPr lang="ru-RU" smtClean="0"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501A4-9578-4B95-8C23-6C2D4E4D3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33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47E6A9-35AF-438E-9958-C1C95512E29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CF4697-177A-4613-8774-D09942EA59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233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47E6A9-35AF-438E-9958-C1C95512E29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CF4697-177A-4613-8774-D09942EA59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994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100000">
              <a:srgbClr val="CCE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88C3C3-EE69-4C68-A1B7-D7F978B7F009}" type="datetimeFigureOut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27.02.2016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srgbClr val="000000"/>
                </a:solidFill>
              </a:rPr>
              <a:t>Classified - Internal use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BD6276-0FFE-47B6-96F1-0B44D7B8F61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047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rus-img2.com/palica" TargetMode="External"/><Relationship Id="rId2" Type="http://schemas.openxmlformats.org/officeDocument/2006/relationships/hyperlink" Target="http://www.malisham.by/journal/novyi-god-k-nam-mchitsya--187.html" TargetMode="Externa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go.mail.ru/search_video?q=%D0%BC%D0%BE%D1%80%D0%BE%D0%B7%D0%BA%D0%BE%20%D1%81%D0%BA%D0%B0%D0%B7%D0%BA%D0%B0" TargetMode="External"/><Relationship Id="rId5" Type="http://schemas.openxmlformats.org/officeDocument/2006/relationships/hyperlink" Target="http://iplayer.fm/q/%D0%BC%D0%BE%D1%80%D0%BE%D0%B7+%D0%B2%D0%BE%D0%B5%D0%B2%D0%BE%D0%B4%D0%B0/" TargetMode="External"/><Relationship Id="rId4" Type="http://schemas.openxmlformats.org/officeDocument/2006/relationships/hyperlink" Target="http://go.mail.ru/search_image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jpeg"/><Relationship Id="rId4" Type="http://schemas.openxmlformats.org/officeDocument/2006/relationships/hyperlink" Target="100_1687.MO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662" y="0"/>
            <a:ext cx="9331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9672" y="1196752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00CC"/>
                </a:solidFill>
              </a:rPr>
              <a:t>Муниципальное общеобразовательное бюджетное учреждение </a:t>
            </a:r>
          </a:p>
          <a:p>
            <a:pPr algn="ctr"/>
            <a:r>
              <a:rPr lang="ru-RU" sz="1200" b="1" dirty="0" smtClean="0">
                <a:solidFill>
                  <a:srgbClr val="0000CC"/>
                </a:solidFill>
              </a:rPr>
              <a:t>«Поярковская средняя общеобразовательная школа № 1»</a:t>
            </a:r>
          </a:p>
          <a:p>
            <a:pPr algn="ctr"/>
            <a:r>
              <a:rPr lang="ru-RU" sz="1200" b="1" dirty="0" smtClean="0">
                <a:solidFill>
                  <a:srgbClr val="0000CC"/>
                </a:solidFill>
              </a:rPr>
              <a:t>с. Поярково, Михайловский район, Амурская область</a:t>
            </a:r>
            <a:endParaRPr lang="ru-RU" sz="1200" b="1" dirty="0">
              <a:solidFill>
                <a:srgbClr val="0000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2132856"/>
            <a:ext cx="56166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6600CC"/>
                </a:solidFill>
              </a:rPr>
              <a:t>Урок литературного чтения</a:t>
            </a:r>
          </a:p>
          <a:p>
            <a:pPr algn="ctr"/>
            <a:r>
              <a:rPr lang="ru-RU" sz="3200" b="1" dirty="0" smtClean="0">
                <a:solidFill>
                  <a:srgbClr val="0000CC"/>
                </a:solidFill>
              </a:rPr>
              <a:t>4 класс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9752" y="4782159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6600CC"/>
                </a:solidFill>
              </a:rPr>
              <a:t>Учитель:  </a:t>
            </a:r>
            <a:r>
              <a:rPr lang="ru-RU" b="1" dirty="0" smtClean="0">
                <a:solidFill>
                  <a:srgbClr val="0000CC"/>
                </a:solidFill>
              </a:rPr>
              <a:t>Бакума Светлана Юрьевна</a:t>
            </a:r>
          </a:p>
        </p:txBody>
      </p:sp>
    </p:spTree>
    <p:extLst>
      <p:ext uri="{BB962C8B-B14F-4D97-AF65-F5344CB8AC3E}">
        <p14:creationId xmlns:p14="http://schemas.microsoft.com/office/powerpoint/2010/main" val="79565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spiculo.ru/wp-content/uploads/2013/02/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0" t="1362" r="19921"/>
          <a:stretch/>
        </p:blipFill>
        <p:spPr bwMode="auto">
          <a:xfrm>
            <a:off x="6372200" y="116632"/>
            <a:ext cx="2381862" cy="332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56165" y="1273505"/>
            <a:ext cx="2520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00CC"/>
                </a:solidFill>
              </a:rPr>
              <a:t>п</a:t>
            </a:r>
            <a:r>
              <a:rPr lang="ru-RU" sz="2000" b="1" dirty="0" smtClean="0">
                <a:solidFill>
                  <a:srgbClr val="0000CC"/>
                </a:solidFill>
              </a:rPr>
              <a:t>алица- </a:t>
            </a:r>
          </a:p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оружие </a:t>
            </a:r>
          </a:p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русских богатырей</a:t>
            </a:r>
            <a:endParaRPr lang="ru-RU" sz="2000" b="1" dirty="0">
              <a:solidFill>
                <a:srgbClr val="0000CC"/>
              </a:solidFill>
            </a:endParaRPr>
          </a:p>
        </p:txBody>
      </p:sp>
      <p:pic>
        <p:nvPicPr>
          <p:cNvPr id="4098" name="Picture 2" descr="http://www.smolensk-museum.ru/img/image/invar_2014/41_00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590032"/>
            <a:ext cx="4115943" cy="308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03848" y="6093296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обоз</a:t>
            </a:r>
            <a:endParaRPr lang="ru-RU" sz="2000" b="1" dirty="0">
              <a:solidFill>
                <a:srgbClr val="0000CC"/>
              </a:solidFill>
            </a:endParaRPr>
          </a:p>
        </p:txBody>
      </p:sp>
      <p:pic>
        <p:nvPicPr>
          <p:cNvPr id="2050" name="Picture 2" descr="Воевода -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58" t="2327" r="2680" b="1925"/>
          <a:stretch/>
        </p:blipFill>
        <p:spPr bwMode="auto">
          <a:xfrm>
            <a:off x="251520" y="139296"/>
            <a:ext cx="3312368" cy="487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1749" y="5266226"/>
            <a:ext cx="3744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  <a:latin typeface="Times New Roman"/>
                <a:ea typeface="Calibri"/>
              </a:rPr>
              <a:t>Воевода</a:t>
            </a:r>
            <a:r>
              <a:rPr lang="ru-RU" b="1" dirty="0" smtClean="0">
                <a:solidFill>
                  <a:srgbClr val="0000CC"/>
                </a:solidFill>
                <a:latin typeface="Times New Roman"/>
                <a:ea typeface="Calibri"/>
              </a:rPr>
              <a:t> -в  </a:t>
            </a:r>
            <a:r>
              <a:rPr lang="ru-RU" b="1" dirty="0">
                <a:solidFill>
                  <a:srgbClr val="0000CC"/>
                </a:solidFill>
                <a:latin typeface="Times New Roman"/>
                <a:ea typeface="Calibri"/>
              </a:rPr>
              <a:t>старину предводитель  </a:t>
            </a:r>
            <a:endParaRPr lang="ru-RU" b="1" dirty="0" smtClean="0">
              <a:solidFill>
                <a:srgbClr val="0000CC"/>
              </a:solidFill>
              <a:latin typeface="Times New Roman"/>
              <a:ea typeface="Calibri"/>
            </a:endParaRPr>
          </a:p>
          <a:p>
            <a:r>
              <a:rPr lang="ru-RU" b="1" dirty="0" smtClean="0">
                <a:solidFill>
                  <a:srgbClr val="0000CC"/>
                </a:solidFill>
                <a:latin typeface="Times New Roman"/>
                <a:ea typeface="Calibri"/>
              </a:rPr>
              <a:t>войска  </a:t>
            </a:r>
            <a:r>
              <a:rPr lang="ru-RU" b="1" dirty="0">
                <a:solidFill>
                  <a:srgbClr val="0000CC"/>
                </a:solidFill>
                <a:latin typeface="Times New Roman"/>
                <a:ea typeface="Calibri"/>
              </a:rPr>
              <a:t>на  Руси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8" name="Левая круглая скобка 7"/>
          <p:cNvSpPr/>
          <p:nvPr/>
        </p:nvSpPr>
        <p:spPr>
          <a:xfrm rot="5400000">
            <a:off x="490616" y="5126926"/>
            <a:ext cx="81436" cy="360040"/>
          </a:xfrm>
          <a:prstGeom prst="leftBracket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63" y="5266226"/>
            <a:ext cx="497799" cy="8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680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1196752"/>
            <a:ext cx="3431271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</a:t>
            </a:r>
            <a:r>
              <a:rPr lang="ru-RU" sz="14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Метели</a:t>
            </a: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снега и туманы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Покорны морозу всегда,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Пойду на моря-</a:t>
            </a:r>
            <a:r>
              <a:rPr lang="ru-RU" sz="1400" b="1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окияны</a:t>
            </a: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-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Построю дворцы изо льда</a:t>
            </a:r>
            <a:r>
              <a:rPr lang="ru-RU" sz="14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Задумаю - реки большие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Надолго упрячу под гнет,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Построю мосты ледяные,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Каких не построит народ.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Где быстрые, шумные воды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Недавно свободно текли, -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Сегодня прошли пешеходы,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Обозы с товаром прошли.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Богат я, казны не считаю,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А </a:t>
            </a:r>
            <a:r>
              <a:rPr lang="ru-RU" sz="14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всё </a:t>
            </a: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 скудеет добро;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Я царство мое убираю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В алмазы, жемчуг, серебро.</a:t>
            </a:r>
            <a:endParaRPr lang="ru-RU" sz="14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solidFill>
                  <a:srgbClr val="0000CC"/>
                </a:solidFill>
                <a:ea typeface="Calibri"/>
                <a:cs typeface="Times New Roman"/>
              </a:rPr>
              <a:t> 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2736304" cy="5308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312" y="151247"/>
            <a:ext cx="2968625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12" y="4405235"/>
            <a:ext cx="2748132" cy="229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827" y="2708921"/>
            <a:ext cx="2257702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258612" y="260648"/>
            <a:ext cx="1049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алмаз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412" y="3851154"/>
            <a:ext cx="12795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285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55976" y="6237312"/>
            <a:ext cx="4572000" cy="3906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– </a:t>
            </a:r>
            <a:endParaRPr lang="ru-RU" sz="1600" dirty="0">
              <a:ea typeface="Calibri"/>
              <a:cs typeface="Times New Roman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129815"/>
              </p:ext>
            </p:extLst>
          </p:nvPr>
        </p:nvGraphicFramePr>
        <p:xfrm>
          <a:off x="539552" y="620688"/>
          <a:ext cx="8280921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3168352"/>
                <a:gridCol w="3024337"/>
              </a:tblGrid>
              <a:tr h="973270">
                <a:tc>
                  <a:txBody>
                    <a:bodyPr/>
                    <a:lstStyle/>
                    <a:p>
                      <a:r>
                        <a:rPr kumimoji="0" lang="ru-RU" sz="20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Олицетворение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приписывание неодушевлённым  предметам  свойств  и  действий, присущих человеку. 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Мороз обходит владенья, глядит, идёт-шагает, </a:t>
                      </a:r>
                    </a:p>
                    <a:p>
                      <a:r>
                        <a:rPr lang="ru-RU" sz="2000" dirty="0" smtClean="0"/>
                        <a:t>палицей бьёт,</a:t>
                      </a:r>
                      <a:r>
                        <a:rPr lang="ru-RU" sz="2000" baseline="0" dirty="0" smtClean="0"/>
                        <a:t> песню поёт</a:t>
                      </a:r>
                      <a:r>
                        <a:rPr lang="ru-RU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20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Эпитеты </a:t>
                      </a:r>
                      <a:endParaRPr lang="ru-RU" sz="20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лова-прилагательные, которые делают предмет ярче, красивее, выразительнее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</a:rPr>
                        <a:t>косматая борода,</a:t>
                      </a:r>
                    </a:p>
                    <a:p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</a:rPr>
                        <a:t>удалая,  хвастливая  песня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20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Сравнения</a:t>
                      </a:r>
                      <a:endParaRPr lang="ru-RU" sz="2000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слово или выражение, содержащее  уподобление одного предмета другому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Мороз-воевода сравнивается с “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ветром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, бушующим над бором, с шумом горных ручьев”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20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Метафора</a:t>
                      </a:r>
                      <a:endParaRPr lang="ru-RU" sz="20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название одного предмета переносится на другой на основании их сходства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упрячу под гнёт,</a:t>
                      </a:r>
                      <a:r>
                        <a:rPr lang="ru-RU" sz="2000" baseline="0" dirty="0" smtClean="0"/>
                        <a:t> </a:t>
                      </a:r>
                    </a:p>
                    <a:p>
                      <a:r>
                        <a:rPr lang="ru-RU" sz="2000" baseline="0" dirty="0" smtClean="0"/>
                        <a:t>царство убираю в алмазы, жемчуг, серебро.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5868144" y="653547"/>
            <a:ext cx="2808312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868144" y="2492896"/>
            <a:ext cx="2880320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868144" y="4005064"/>
            <a:ext cx="28803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868144" y="5229200"/>
            <a:ext cx="288032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437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трелка вниз 16"/>
          <p:cNvSpPr/>
          <p:nvPr/>
        </p:nvSpPr>
        <p:spPr>
          <a:xfrm>
            <a:off x="5102349" y="4365104"/>
            <a:ext cx="338235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1301278" y="1919092"/>
            <a:ext cx="291177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297355" y="1919092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78187" y="4653136"/>
            <a:ext cx="3334985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Составьте </a:t>
            </a:r>
            <a:r>
              <a:rPr lang="ru-RU" b="1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словесный портрет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Мороза-воеводы по плану:</a:t>
            </a:r>
          </a:p>
          <a:p>
            <a:pPr marL="342900" indent="-342900" algn="ctr">
              <a:lnSpc>
                <a:spcPct val="115000"/>
              </a:lnSpc>
              <a:spcAft>
                <a:spcPts val="0"/>
              </a:spcAft>
              <a:buAutoNum type="arabicPeriod"/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Как выглядит.</a:t>
            </a:r>
          </a:p>
          <a:p>
            <a:pPr marL="342900" indent="-342900" algn="ctr">
              <a:lnSpc>
                <a:spcPct val="115000"/>
              </a:lnSpc>
              <a:spcAft>
                <a:spcPts val="0"/>
              </a:spcAft>
              <a:buAutoNum type="arabicPeriod"/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Во что одет.</a:t>
            </a:r>
          </a:p>
          <a:p>
            <a:pPr marL="342900" indent="-342900" algn="ctr">
              <a:lnSpc>
                <a:spcPct val="115000"/>
              </a:lnSpc>
              <a:spcAft>
                <a:spcPts val="0"/>
              </a:spcAft>
              <a:buAutoNum type="arabicPeriod"/>
            </a:pPr>
            <a:r>
              <a:rPr lang="ru-RU" sz="1600" dirty="0" smtClean="0">
                <a:latin typeface="Times New Roman"/>
                <a:ea typeface="Calibri"/>
                <a:cs typeface="Times New Roman"/>
              </a:rPr>
              <a:t>Что делает.</a:t>
            </a:r>
          </a:p>
          <a:p>
            <a:pPr marL="342900" indent="-342900" algn="ctr">
              <a:lnSpc>
                <a:spcPct val="115000"/>
              </a:lnSpc>
              <a:spcAft>
                <a:spcPts val="0"/>
              </a:spcAft>
              <a:buAutoNum type="arabicPeriod"/>
            </a:pP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2371" y="1124744"/>
            <a:ext cx="2520280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Группа 1</a:t>
            </a:r>
          </a:p>
          <a:p>
            <a:pPr algn="ctr"/>
            <a:r>
              <a:rPr lang="ru-RU" sz="2800" b="1" dirty="0" smtClean="0"/>
              <a:t>Реалисты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4204" y="2357571"/>
            <a:ext cx="2919469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b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Дополните образ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Мороза, ответив на вопросы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:</a:t>
            </a:r>
          </a:p>
          <a:p>
            <a:pPr lvl="0">
              <a:lnSpc>
                <a:spcPct val="115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1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. О каких ледяных мостах говорится в песне?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2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. Почему Мороза можно назвать «строителем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»?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. Какими богатствами он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владеет на самом деле?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1196752"/>
            <a:ext cx="2448272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Группа 2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Оптимисты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18047" y="2351140"/>
            <a:ext cx="252028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Докажите, что Мороз – </a:t>
            </a:r>
            <a:r>
              <a:rPr lang="ru-RU" b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положительный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герой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6228184" y="1159226"/>
            <a:ext cx="2808312" cy="97589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Группа 3</a:t>
            </a:r>
          </a:p>
          <a:p>
            <a:pPr algn="ctr"/>
            <a:r>
              <a:rPr lang="ru-RU" sz="2400" b="1" dirty="0" smtClean="0"/>
              <a:t>Пессимисты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345324" y="2351140"/>
            <a:ext cx="2574032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Докажите, что Мороз – </a:t>
            </a:r>
            <a:r>
              <a:rPr lang="ru-RU" b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отрицательный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герой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7452320" y="2135116"/>
            <a:ext cx="360040" cy="3623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несколько документов 15"/>
          <p:cNvSpPr/>
          <p:nvPr/>
        </p:nvSpPr>
        <p:spPr>
          <a:xfrm>
            <a:off x="4585387" y="3306389"/>
            <a:ext cx="2592288" cy="1130723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Группа 4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Журналисты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66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4149080"/>
            <a:ext cx="38164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ОПТИМИСТЫ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Мороз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–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воевода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внимательный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заботливый</a:t>
            </a:r>
            <a:endParaRPr lang="ru-RU" dirty="0" smtClean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играет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заботится, строит</a:t>
            </a:r>
            <a:endParaRPr lang="ru-RU" dirty="0" smtClean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marL="342900" indent="-342900">
              <a:buAutoNum type="arabicPeriod"/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Мороз и солнце – день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чудесный.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Хозяин 	</a:t>
            </a:r>
            <a:endParaRPr lang="ru-RU" dirty="0" smtClean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88024" y="4149080"/>
            <a:ext cx="4047418" cy="1878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ПЕССИМИСТЫ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Мороз-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воевода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строгий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пугающий</a:t>
            </a:r>
          </a:p>
          <a:p>
            <a:pPr lvl="0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шагает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трещит,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морозит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4.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Холод до костей пробирает.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5.  </a:t>
            </a:r>
            <a:r>
              <a:rPr lang="ru-RU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Владыка</a:t>
            </a:r>
            <a:r>
              <a:rPr lang="ru-RU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7172" name="Picture 4" descr="http://www.fotki.ykt.ru/albums/userpics/2014/10-10/1233748811_113768648726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223" y="3509928"/>
            <a:ext cx="1493987" cy="1244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rushkolnik.ru/tw_files2/urls_1/912/d-911104/7z-docs/1_html_m53dd2a1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702133"/>
            <a:ext cx="1059806" cy="103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1124744"/>
            <a:ext cx="8064896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00CC"/>
                </a:solidFill>
              </a:rPr>
              <a:t>Синквейн</a:t>
            </a:r>
            <a:endParaRPr lang="ru-RU" sz="3200" b="1" dirty="0" smtClean="0">
              <a:solidFill>
                <a:srgbClr val="0000CC"/>
              </a:solidFill>
            </a:endParaRPr>
          </a:p>
          <a:p>
            <a:r>
              <a:rPr 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тема                                                         (1 существительное)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строка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описание объекта                                  (2 прилагательных)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строка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характерные действия предмета          (3 глагола)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строка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фраза из 4 слов                                      (личное отношение к объекту)</a:t>
            </a:r>
          </a:p>
          <a:p>
            <a:r>
              <a:rPr 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строка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ассоциация                                             (1 существительное)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17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11" y="1916833"/>
            <a:ext cx="2757476" cy="708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Блок-схема: сохраненные данные 7"/>
          <p:cNvSpPr/>
          <p:nvPr/>
        </p:nvSpPr>
        <p:spPr>
          <a:xfrm rot="10800000">
            <a:off x="4355976" y="1095540"/>
            <a:ext cx="3888432" cy="677276"/>
          </a:xfrm>
          <a:prstGeom prst="flowChartOnline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589111" y="1111879"/>
            <a:ext cx="2772309" cy="66093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1688" y="1191845"/>
            <a:ext cx="2298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prstClr val="white"/>
                </a:solidFill>
              </a:rPr>
              <a:t>Форма урока:</a:t>
            </a:r>
            <a:endParaRPr lang="ru-RU" sz="2400" b="1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11704" y="1211514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</a:rPr>
              <a:t>у</a:t>
            </a:r>
            <a:r>
              <a:rPr lang="ru-RU" sz="2400" b="1" dirty="0" smtClean="0">
                <a:solidFill>
                  <a:prstClr val="white"/>
                </a:solidFill>
              </a:rPr>
              <a:t>рок-исследование</a:t>
            </a:r>
            <a:endParaRPr lang="ru-RU" sz="2400" b="1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1011" y="1855431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prstClr val="white"/>
                </a:solidFill>
              </a:rPr>
              <a:t>Предмет исследования:</a:t>
            </a:r>
            <a:endParaRPr lang="ru-RU" sz="2400" b="1" dirty="0">
              <a:solidFill>
                <a:prstClr val="white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460" y="1916834"/>
            <a:ext cx="3913187" cy="584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173368" y="1921301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</a:rPr>
              <a:t>Мороз</a:t>
            </a:r>
            <a:endParaRPr lang="ru-RU" sz="2400" b="1" dirty="0">
              <a:solidFill>
                <a:prstClr val="white"/>
              </a:solidFill>
            </a:endParaRPr>
          </a:p>
        </p:txBody>
      </p:sp>
      <p:pic>
        <p:nvPicPr>
          <p:cNvPr id="13" name="Picture 20" descr="0c5c8c4bdadc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384" y="2382966"/>
            <a:ext cx="2160240" cy="176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361420" y="2752623"/>
            <a:ext cx="194421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15000"/>
              </a:lnSpc>
            </a:pPr>
            <a:r>
              <a:rPr lang="ru-RU" sz="2000" b="1" i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Добрый, заботливый, справедливый</a:t>
            </a:r>
            <a:r>
              <a:rPr lang="ru-RU" sz="2000" b="1" i="1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000" b="1" dirty="0">
              <a:solidFill>
                <a:srgbClr val="0000CC"/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72536" y="2773150"/>
            <a:ext cx="1638975" cy="72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i="1" dirty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Спокойный, </a:t>
            </a:r>
            <a:endParaRPr lang="ru-RU" b="1" i="1" dirty="0" smtClean="0">
              <a:solidFill>
                <a:srgbClr val="0000CC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b="1" i="1" dirty="0" smtClean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равнодушный,</a:t>
            </a:r>
            <a:endParaRPr lang="ru-RU" sz="1600" b="1" i="1" dirty="0">
              <a:solidFill>
                <a:srgbClr val="0000CC"/>
              </a:solidFill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150280"/>
            <a:ext cx="338437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2400" b="1" dirty="0">
                <a:solidFill>
                  <a:srgbClr val="6600CC"/>
                </a:solidFill>
                <a:latin typeface="Times New Roman"/>
                <a:ea typeface="Calibri"/>
                <a:cs typeface="Times New Roman"/>
              </a:rPr>
              <a:t>Гипотеза: </a:t>
            </a:r>
            <a:r>
              <a:rPr lang="ru-RU" sz="2400" b="1" dirty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предположим, что Мороз в произведении Некрасова добрый, </a:t>
            </a:r>
            <a:r>
              <a:rPr lang="ru-RU" sz="2400" b="1" dirty="0" smtClean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весёлый.</a:t>
            </a:r>
            <a:endParaRPr lang="ru-RU" sz="2400" b="1" dirty="0">
              <a:solidFill>
                <a:srgbClr val="0000CC"/>
              </a:solidFill>
              <a:ea typeface="Calibri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52" y="2729788"/>
            <a:ext cx="2698010" cy="54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91688" y="2773150"/>
            <a:ext cx="182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prstClr val="white"/>
                </a:solidFill>
              </a:rPr>
              <a:t>Проблема:</a:t>
            </a:r>
            <a:endParaRPr lang="ru-RU" sz="2400" b="1" dirty="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7384" y="4154405"/>
            <a:ext cx="3371040" cy="179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2400" b="1" dirty="0">
                <a:solidFill>
                  <a:srgbClr val="6600CC"/>
                </a:solidFill>
                <a:latin typeface="Times New Roman"/>
                <a:ea typeface="Times New Roman"/>
                <a:cs typeface="Times New Roman"/>
              </a:rPr>
              <a:t>Цели: </a:t>
            </a:r>
            <a:endParaRPr lang="ru-RU" sz="2400" b="1" dirty="0">
              <a:solidFill>
                <a:srgbClr val="6600CC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2400" b="1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познакомились </a:t>
            </a:r>
            <a:r>
              <a:rPr lang="ru-RU" sz="2400" b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… </a:t>
            </a:r>
            <a:endParaRPr lang="ru-RU" sz="2400" b="1" dirty="0" smtClean="0">
              <a:solidFill>
                <a:srgbClr val="0000CC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2400" b="1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исследовали </a:t>
            </a:r>
            <a:r>
              <a:rPr lang="ru-RU" sz="2400" b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…  </a:t>
            </a:r>
            <a:endParaRPr lang="ru-RU" sz="2400" b="1" dirty="0" smtClean="0">
              <a:solidFill>
                <a:srgbClr val="0000CC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2400" b="1" dirty="0" smtClean="0">
                <a:solidFill>
                  <a:srgbClr val="0000CC"/>
                </a:solidFill>
                <a:latin typeface="Times New Roman"/>
                <a:ea typeface="Times New Roman"/>
              </a:rPr>
              <a:t>поняли …</a:t>
            </a:r>
            <a:endParaRPr lang="ru-RU" sz="2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65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C:\Users\KLIM\Desktop\dddb0619595e7d7d3384cce69600717b.jp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93" y="4043851"/>
            <a:ext cx="3215890" cy="234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ttp://ic.pics.livejournal.com/maximus_64/72137344/29390/29390_9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798" y="3957721"/>
            <a:ext cx="3359327" cy="2519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71" y="69764"/>
            <a:ext cx="2564838" cy="3526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2" name="Picture 8" descr="Untitled-Scanned-0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18"/>
          <a:stretch/>
        </p:blipFill>
        <p:spPr bwMode="auto">
          <a:xfrm>
            <a:off x="3640602" y="103855"/>
            <a:ext cx="1949647" cy="367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7975" y="3212976"/>
            <a:ext cx="50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71900" y="3135038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</a:rPr>
              <a:t>2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575" y="6391087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046012" y="6381411"/>
            <a:ext cx="438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</a:t>
            </a:r>
            <a:endParaRPr lang="ru-RU" sz="2400" b="1" dirty="0"/>
          </a:p>
        </p:txBody>
      </p:sp>
      <p:pic>
        <p:nvPicPr>
          <p:cNvPr id="1026" name="Picture 2" descr="http://www.malisham.by/work-data/media/4f37baff4487631ce4e5e5dd7795c2a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253" y="100872"/>
            <a:ext cx="2440651" cy="3452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83247" y="328498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</a:rPr>
              <a:t>3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10" name="AutoShape 4" descr="http://ic.pics.livejournal.com/maximus_64/72137344/29390/29390_9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mtdata.ru/u28/photo1A52/20036564127-0/origin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63978"/>
            <a:ext cx="2098370" cy="291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603641" y="6396335"/>
            <a:ext cx="385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6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01061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980728"/>
            <a:ext cx="8229600" cy="724942"/>
          </a:xfrm>
        </p:spPr>
        <p:txBody>
          <a:bodyPr/>
          <a:lstStyle/>
          <a:p>
            <a:pPr eaLnBrk="1" hangingPunct="1"/>
            <a:r>
              <a:rPr lang="ru-RU" altLang="ru-RU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 напоследок я скажу…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700808"/>
            <a:ext cx="8229600" cy="434908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Меня удивило…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понравилось…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было сложно …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любуюсь…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пришлось по душе…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был полезен тем, что …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dirty="0">
                <a:latin typeface="Times New Roman"/>
                <a:ea typeface="Calibri"/>
              </a:rPr>
              <a:t>Соприкосновение  с  поэзией  Некрасова помогло мне</a:t>
            </a:r>
            <a:r>
              <a:rPr lang="ru-RU" sz="2800" b="1" dirty="0" smtClean="0">
                <a:latin typeface="Times New Roman"/>
                <a:ea typeface="Calibri"/>
              </a:rPr>
              <a:t>…..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b="1" dirty="0" smtClean="0">
                <a:latin typeface="Times New Roman"/>
              </a:rPr>
              <a:t>Я исследовал это стихотворение, чтобы…</a:t>
            </a:r>
            <a:endParaRPr lang="ru-RU" altLang="ru-RU" sz="2800" b="1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64288" y="1268760"/>
            <a:ext cx="1754033" cy="3804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315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6" name="Picture 8" descr="http://img.mota.ru/upload/wallpapers/2010/07/02/18/05/21343/mota_ru_0020701-1920x12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96" r="18014"/>
          <a:stretch/>
        </p:blipFill>
        <p:spPr bwMode="auto">
          <a:xfrm>
            <a:off x="787950" y="3052440"/>
            <a:ext cx="1477276" cy="150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42" y="1440439"/>
            <a:ext cx="1448176" cy="1476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59" y="4713978"/>
            <a:ext cx="1418767" cy="144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59318" y="1404989"/>
            <a:ext cx="325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59318" y="3052440"/>
            <a:ext cx="325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4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9318" y="4679558"/>
            <a:ext cx="325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3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872" y="980728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CC"/>
                </a:solidFill>
              </a:rPr>
              <a:t>Самооценка</a:t>
            </a:r>
            <a:endParaRPr lang="ru-RU" sz="2800" b="1" dirty="0">
              <a:solidFill>
                <a:srgbClr val="0000CC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99792" y="1503948"/>
            <a:ext cx="5040560" cy="13495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endParaRPr lang="ru-RU" sz="1600" dirty="0" smtClean="0"/>
          </a:p>
          <a:p>
            <a:pPr marL="285750" indent="-285750">
              <a:buFontTx/>
              <a:buChar char="-"/>
            </a:pPr>
            <a:r>
              <a:rPr lang="ru-RU" sz="1600" dirty="0" smtClean="0"/>
              <a:t>Активно участвовал в исследовании.</a:t>
            </a:r>
          </a:p>
          <a:p>
            <a:pPr marL="285750" indent="-285750">
              <a:buFontTx/>
              <a:buChar char="-"/>
            </a:pPr>
            <a:r>
              <a:rPr lang="ru-RU" sz="1600" dirty="0" smtClean="0"/>
              <a:t>Верно находил метафоры, сравнения, олицетворения.</a:t>
            </a:r>
          </a:p>
          <a:p>
            <a:pPr marL="285750" indent="-285750">
              <a:buFontTx/>
              <a:buChar char="-"/>
            </a:pPr>
            <a:r>
              <a:rPr lang="ru-RU" sz="1600" dirty="0" smtClean="0"/>
              <a:t>Помогал работе группы.</a:t>
            </a:r>
          </a:p>
          <a:p>
            <a:pPr marL="285750" indent="-285750">
              <a:buFontTx/>
              <a:buChar char="-"/>
            </a:pPr>
            <a:r>
              <a:rPr lang="ru-RU" sz="1600" dirty="0" smtClean="0"/>
              <a:t>Понял главную мысль произведения.</a:t>
            </a:r>
          </a:p>
          <a:p>
            <a:pPr marL="285750" indent="-285750" algn="ctr">
              <a:buFontTx/>
              <a:buChar char="-"/>
            </a:pP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99792" y="3036455"/>
            <a:ext cx="5040560" cy="151216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ru-RU" sz="1600" dirty="0" smtClean="0">
                <a:solidFill>
                  <a:srgbClr val="0000CC"/>
                </a:solidFill>
              </a:rPr>
              <a:t>При исследовании стихотворения я больше слушал, чем отвечал.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solidFill>
                  <a:srgbClr val="0000CC"/>
                </a:solidFill>
              </a:rPr>
              <a:t>Старался находить метафоры, сравнения, олицетворения.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solidFill>
                  <a:srgbClr val="0000CC"/>
                </a:solidFill>
              </a:rPr>
              <a:t>Помогал в работе группы.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solidFill>
                  <a:srgbClr val="0000CC"/>
                </a:solidFill>
              </a:rPr>
              <a:t>Не совсем понял главную мысль произведения.</a:t>
            </a:r>
            <a:endParaRPr lang="ru-RU" sz="1600" dirty="0">
              <a:solidFill>
                <a:srgbClr val="0000CC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627784" y="4786883"/>
            <a:ext cx="5184576" cy="144016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При исследовании стихотворения я больше слушал, чем отвечал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</a:p>
          <a:p>
            <a:pPr marL="285750" lvl="0" indent="-285750"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</a:rPr>
              <a:t>Не получилось находить метафоры, сравнения, олицетворения.</a:t>
            </a:r>
          </a:p>
          <a:p>
            <a:pPr marL="285750" lvl="0" indent="-285750"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</a:rPr>
              <a:t>Не работал в группе, а просто слушал.</a:t>
            </a:r>
          </a:p>
          <a:p>
            <a:pPr marL="285750" lvl="0" indent="-285750"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Не совсем понял главную мысль произведения.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8251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062" y="2780928"/>
            <a:ext cx="4260304" cy="3195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1097035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0000CC"/>
                </a:solidFill>
              </a:rPr>
              <a:t>Взаимооценка</a:t>
            </a:r>
            <a:endParaRPr lang="ru-RU" sz="2800" b="1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1620255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00CC"/>
                </a:solidFill>
              </a:rPr>
              <a:t>Я хочу сказать спасибо за урок ______________________!</a:t>
            </a:r>
          </a:p>
          <a:p>
            <a:r>
              <a:rPr lang="ru-RU" sz="2400" b="1" dirty="0" smtClean="0">
                <a:solidFill>
                  <a:srgbClr val="6600CC"/>
                </a:solidFill>
              </a:rPr>
              <a:t>Без тебя бы наш урок не получился таким интересным!</a:t>
            </a:r>
            <a:endParaRPr lang="ru-RU" sz="2400" b="1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16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D56F060-6320-469A-BF9D-05FFDA627EC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AD9328-87D7-410E-A23E-C09E335CB26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700808"/>
            <a:ext cx="8136903" cy="2035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2800" b="1" i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«Книга </a:t>
            </a:r>
            <a:r>
              <a:rPr lang="ru-RU" sz="2800" b="1" i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должна быть как неисследованные земли. Приступай к ней без карты. Исследуй ее и составь собственную </a:t>
            </a:r>
            <a:r>
              <a:rPr lang="ru-RU" sz="2800" b="1" i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карту».</a:t>
            </a:r>
            <a:endParaRPr lang="ru-RU" sz="2800" b="1" dirty="0">
              <a:solidFill>
                <a:srgbClr val="0000C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750"/>
              </a:spcAft>
            </a:pPr>
            <a:r>
              <a:rPr lang="ru-RU" sz="2000" b="1" i="1" dirty="0">
                <a:solidFill>
                  <a:srgbClr val="6600CC"/>
                </a:solidFill>
                <a:latin typeface="Times New Roman"/>
                <a:ea typeface="Times New Roman"/>
                <a:cs typeface="Times New Roman"/>
              </a:rPr>
              <a:t>Стивен Кинг </a:t>
            </a:r>
            <a:endParaRPr lang="ru-RU" sz="2000" b="1" dirty="0">
              <a:solidFill>
                <a:srgbClr val="6600CC"/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3933056"/>
            <a:ext cx="4572000" cy="1862048"/>
          </a:xfrm>
          <a:prstGeom prst="rect">
            <a:avLst/>
          </a:prstGeom>
        </p:spPr>
        <p:txBody>
          <a:bodyPr spcCol="36000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Девиз </a:t>
            </a: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урока:</a:t>
            </a:r>
            <a:endParaRPr lang="ru-RU" sz="20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6600CC"/>
                </a:solidFill>
                <a:latin typeface="Times New Roman"/>
                <a:ea typeface="Times New Roman"/>
                <a:cs typeface="Times New Roman"/>
              </a:rPr>
              <a:t>БУДЕМ  </a:t>
            </a:r>
            <a:r>
              <a:rPr lang="ru-RU" sz="2000" b="1" dirty="0">
                <a:solidFill>
                  <a:srgbClr val="6600CC"/>
                </a:solidFill>
                <a:latin typeface="Times New Roman"/>
                <a:ea typeface="Times New Roman"/>
                <a:cs typeface="Times New Roman"/>
              </a:rPr>
              <a:t>читать – </a:t>
            </a:r>
            <a:r>
              <a:rPr lang="ru-RU" sz="2000" b="1" dirty="0" smtClean="0">
                <a:solidFill>
                  <a:srgbClr val="6600CC"/>
                </a:solidFill>
                <a:latin typeface="Times New Roman"/>
                <a:ea typeface="Times New Roman"/>
                <a:cs typeface="Times New Roman"/>
              </a:rPr>
              <a:t>слышать,</a:t>
            </a:r>
            <a:endParaRPr lang="ru-RU" sz="2000" b="1" dirty="0" smtClean="0">
              <a:solidFill>
                <a:srgbClr val="6600CC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6600CC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 smtClean="0">
                <a:solidFill>
                  <a:srgbClr val="6600CC"/>
                </a:solidFill>
                <a:latin typeface="Times New Roman"/>
                <a:ea typeface="Times New Roman"/>
                <a:cs typeface="Times New Roman"/>
              </a:rPr>
              <a:t>               читать – думать,</a:t>
            </a:r>
            <a:endParaRPr lang="ru-RU" sz="2000" b="1" dirty="0" smtClean="0">
              <a:solidFill>
                <a:srgbClr val="6600CC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6600CC"/>
                </a:solidFill>
                <a:latin typeface="Times New Roman"/>
                <a:ea typeface="Times New Roman"/>
                <a:cs typeface="Times New Roman"/>
              </a:rPr>
              <a:t>                читать </a:t>
            </a:r>
            <a:r>
              <a:rPr lang="ru-RU" sz="2000" b="1" dirty="0">
                <a:solidFill>
                  <a:srgbClr val="6600CC"/>
                </a:solidFill>
                <a:latin typeface="Times New Roman"/>
                <a:ea typeface="Times New Roman"/>
                <a:cs typeface="Times New Roman"/>
              </a:rPr>
              <a:t>– </a:t>
            </a:r>
            <a:r>
              <a:rPr lang="ru-RU" sz="2000" b="1" dirty="0" smtClean="0">
                <a:solidFill>
                  <a:srgbClr val="6600CC"/>
                </a:solidFill>
                <a:latin typeface="Times New Roman"/>
                <a:ea typeface="Times New Roman"/>
                <a:cs typeface="Times New Roman"/>
              </a:rPr>
              <a:t>чувствовать,</a:t>
            </a:r>
            <a:endParaRPr lang="ru-RU" sz="2000" b="1" dirty="0" smtClean="0">
              <a:solidFill>
                <a:srgbClr val="6600CC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6600CC"/>
                </a:solidFill>
                <a:latin typeface="Times New Roman"/>
                <a:ea typeface="Times New Roman"/>
                <a:cs typeface="Times New Roman"/>
              </a:rPr>
              <a:t>	 читать – жить!</a:t>
            </a:r>
            <a:endParaRPr lang="ru-RU" sz="2000" b="1" dirty="0">
              <a:solidFill>
                <a:srgbClr val="6600CC"/>
              </a:solidFill>
              <a:ea typeface="Calibri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712" y="980728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Мысль в подарок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62472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1196752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</a:rPr>
              <a:t>Оцени своё </a:t>
            </a:r>
            <a:r>
              <a:rPr lang="ru-RU" sz="3200" b="1" dirty="0" smtClean="0">
                <a:solidFill>
                  <a:srgbClr val="6600CC"/>
                </a:solidFill>
              </a:rPr>
              <a:t>настроение</a:t>
            </a:r>
            <a:r>
              <a:rPr lang="ru-RU" sz="3200" b="1" dirty="0" smtClean="0">
                <a:solidFill>
                  <a:srgbClr val="0000CC"/>
                </a:solidFill>
              </a:rPr>
              <a:t> на уроке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72200" y="1988840"/>
            <a:ext cx="2088232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516216" y="3717032"/>
            <a:ext cx="19442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</a:rPr>
              <a:t>Мне было всё равно!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9344" y="1981328"/>
            <a:ext cx="2016224" cy="151216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248025"/>
            <a:ext cx="2133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639344" y="3789040"/>
            <a:ext cx="23762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Мне было немного тревожно, волнительно!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1988840"/>
            <a:ext cx="2232248" cy="1512168"/>
          </a:xfrm>
          <a:prstGeom prst="rect">
            <a:avLst/>
          </a:prstGeom>
          <a:solidFill>
            <a:srgbClr val="006600">
              <a:alpha val="6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11560" y="3933056"/>
            <a:ext cx="22322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</a:rPr>
              <a:t>Мне было интересно! </a:t>
            </a:r>
          </a:p>
          <a:p>
            <a:r>
              <a:rPr lang="ru-RU" sz="2800" b="1" dirty="0" smtClean="0">
                <a:solidFill>
                  <a:srgbClr val="006600"/>
                </a:solidFill>
              </a:rPr>
              <a:t>У меня отличное настроение!</a:t>
            </a:r>
            <a:endParaRPr lang="ru-RU" sz="28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93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83276"/>
            <a:ext cx="84745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00CC"/>
                </a:solidFill>
                <a:latin typeface="Monotype Corsiva" panose="03010101010201010101" pitchFamily="66" charset="0"/>
              </a:rPr>
              <a:t>Спасибо за урок, дети!</a:t>
            </a:r>
            <a:endParaRPr lang="ru-RU" sz="7200" b="1" dirty="0">
              <a:solidFill>
                <a:srgbClr val="0000CC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28" name="Picture 4" descr="http://s04.radikal.ru/i177/1412/3c/10e3b352053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215309"/>
            <a:ext cx="3924384" cy="3924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03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119675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</a:rPr>
              <a:t>Ресурсы: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1772816"/>
            <a:ext cx="80648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://www.malisham.by/journal/novyi-god-k-nam-mchitsya--</a:t>
            </a:r>
            <a:r>
              <a:rPr lang="en-US" dirty="0" smtClean="0">
                <a:hlinkClick r:id="rId2"/>
              </a:rPr>
              <a:t>187.html</a:t>
            </a:r>
            <a:r>
              <a:rPr lang="ru-RU" dirty="0" smtClean="0"/>
              <a:t> - Дед Мороз - картинки</a:t>
            </a:r>
          </a:p>
          <a:p>
            <a:pPr marL="342900" indent="-342900">
              <a:buAutoNum type="arabicPeriod"/>
            </a:pPr>
            <a:r>
              <a:rPr lang="ru-RU" dirty="0" smtClean="0"/>
              <a:t>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rus-img2.com/palica</a:t>
            </a:r>
            <a:r>
              <a:rPr lang="ru-RU" dirty="0" smtClean="0"/>
              <a:t> -палица</a:t>
            </a:r>
          </a:p>
          <a:p>
            <a:pPr marL="342900" indent="-342900">
              <a:buAutoNum type="arabicPeriod"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go.mail.ru/search_images</a:t>
            </a:r>
            <a:r>
              <a:rPr lang="ru-RU" dirty="0" smtClean="0"/>
              <a:t> - человечки для презентаций</a:t>
            </a:r>
          </a:p>
          <a:p>
            <a:pPr marL="342900" indent="-342900">
              <a:buAutoNum type="arabicPeriod"/>
            </a:pPr>
            <a:r>
              <a:rPr lang="en-US" dirty="0">
                <a:hlinkClick r:id="rId5"/>
              </a:rPr>
              <a:t>http://iplayer.fm/q/%D0%BC%D0%BE%D1%80%D0%BE%D0%B7+%D0%B2%D0%BE%D0%B5%D0%B2%D0%BE%D0%B4%D0%B0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- аудиофайл «Мороз-воевода»</a:t>
            </a:r>
          </a:p>
          <a:p>
            <a:pPr marL="342900" indent="-342900">
              <a:buAutoNum type="arabicPeriod"/>
            </a:pPr>
            <a:r>
              <a:rPr lang="en-US" dirty="0">
                <a:hlinkClick r:id="rId6"/>
              </a:rPr>
              <a:t>http://go.mail.ru/search_video?q=%</a:t>
            </a:r>
            <a:r>
              <a:rPr lang="en-US" dirty="0" smtClean="0">
                <a:hlinkClick r:id="rId6"/>
              </a:rPr>
              <a:t>D0%BC%D0%BE%D1%80%D0%BE%D0%B7%D0%BA%D0%BE%20%D1%81%D0%BA%D0%B0%D0%B7%D0%BA%D0%B0</a:t>
            </a:r>
            <a:r>
              <a:rPr lang="ru-RU" dirty="0" smtClean="0"/>
              <a:t> – сказка «Морозко»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76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64" y="2965721"/>
            <a:ext cx="2981325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Блок-схема: сохраненные данные 7"/>
          <p:cNvSpPr/>
          <p:nvPr/>
        </p:nvSpPr>
        <p:spPr>
          <a:xfrm rot="10800000">
            <a:off x="4283968" y="1420015"/>
            <a:ext cx="3888432" cy="864096"/>
          </a:xfrm>
          <a:prstGeom prst="flowChartOnline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ятиугольник 6"/>
          <p:cNvSpPr/>
          <p:nvPr/>
        </p:nvSpPr>
        <p:spPr>
          <a:xfrm>
            <a:off x="647564" y="1339957"/>
            <a:ext cx="2952328" cy="93610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5892" y="1559675"/>
            <a:ext cx="2298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Форма урока: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1652008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у</a:t>
            </a:r>
            <a:r>
              <a:rPr lang="ru-RU" sz="2400" b="1" dirty="0" smtClean="0">
                <a:solidFill>
                  <a:schemeClr val="bg1"/>
                </a:solidFill>
              </a:rPr>
              <a:t>рок-исследование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3588" y="3028855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Предмет исследования: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13" y="2982913"/>
            <a:ext cx="391318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Рисунок 16" descr="C:\Users\Sveta\AppData\Local\Microsoft\Windows\Temporary Internet Files\Content.IE5\8PK7TGZ9\snowflake_1[1].jpg">
            <a:hlinkClick r:id="rId4" action="ppaction://hlinkfile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459386"/>
            <a:ext cx="1476375" cy="153352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7524329" y="5999443"/>
            <a:ext cx="8640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37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2" descr="http://boombob.ru/img/picture/Oct/13/68ab9599dea50b4114a977f2ef43fad9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1484784"/>
            <a:ext cx="6354283" cy="476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my-hit.org/storage/1576983_500x800x2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2026199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4293096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</a:rPr>
              <a:t>Александр </a:t>
            </a:r>
            <a:r>
              <a:rPr kumimoji="0" lang="ru-RU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</a:rPr>
              <a:t>Роу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>
                <a:solidFill>
                  <a:srgbClr val="0000CC"/>
                </a:solidFill>
              </a:rPr>
              <a:t>р</a:t>
            </a:r>
            <a:r>
              <a:rPr lang="ru-RU" b="1" kern="0" dirty="0" smtClean="0">
                <a:solidFill>
                  <a:srgbClr val="0000CC"/>
                </a:solidFill>
              </a:rPr>
              <a:t>ежиссёр сказки «Морозко»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9407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2" descr="http://rech-deti.ru/upload/iblock/2b0/2b0eecb291c78ac3dc189ac22038b8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8321416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455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7" descr="C:\Users\KLIM\Desktop\0123-0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3652838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760132" y="2838420"/>
            <a:ext cx="18001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altLang="ru-RU" sz="2800" b="1" dirty="0">
                <a:latin typeface="Monotype Corsiva" pitchFamily="66" charset="0"/>
              </a:rPr>
              <a:t>1821-1878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88024" y="1268760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</a:rPr>
              <a:t>Николай Алексеевич </a:t>
            </a:r>
          </a:p>
          <a:p>
            <a:pPr algn="ctr"/>
            <a:r>
              <a:rPr lang="ru-RU" sz="3200" b="1" dirty="0" smtClean="0">
                <a:solidFill>
                  <a:srgbClr val="0000CC"/>
                </a:solidFill>
              </a:rPr>
              <a:t>Некрасов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008" y="3429000"/>
            <a:ext cx="3888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</a:rPr>
              <a:t>«Мороз, Красный нос»</a:t>
            </a:r>
          </a:p>
          <a:p>
            <a:pPr algn="ctr"/>
            <a:r>
              <a:rPr lang="ru-RU" sz="2800" b="1" dirty="0" smtClean="0">
                <a:solidFill>
                  <a:srgbClr val="6600CC"/>
                </a:solidFill>
              </a:rPr>
              <a:t>(отрывок)</a:t>
            </a:r>
            <a:endParaRPr lang="ru-RU" sz="2800" b="1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04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11" y="1916833"/>
            <a:ext cx="2757476" cy="708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Блок-схема: сохраненные данные 7"/>
          <p:cNvSpPr/>
          <p:nvPr/>
        </p:nvSpPr>
        <p:spPr>
          <a:xfrm rot="10800000">
            <a:off x="4355976" y="1095540"/>
            <a:ext cx="3888432" cy="677276"/>
          </a:xfrm>
          <a:prstGeom prst="flowChartOnline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589111" y="1111879"/>
            <a:ext cx="2772309" cy="66093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1688" y="1191845"/>
            <a:ext cx="2298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prstClr val="white"/>
                </a:solidFill>
              </a:rPr>
              <a:t>Форма урока:</a:t>
            </a:r>
            <a:endParaRPr lang="ru-RU" sz="2400" b="1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11704" y="1211514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</a:rPr>
              <a:t>у</a:t>
            </a:r>
            <a:r>
              <a:rPr lang="ru-RU" sz="2400" b="1" dirty="0" smtClean="0">
                <a:solidFill>
                  <a:prstClr val="white"/>
                </a:solidFill>
              </a:rPr>
              <a:t>рок-исследование</a:t>
            </a:r>
            <a:endParaRPr lang="ru-RU" sz="2400" b="1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1011" y="1855431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prstClr val="white"/>
                </a:solidFill>
              </a:rPr>
              <a:t>Предмет исследования:</a:t>
            </a:r>
            <a:endParaRPr lang="ru-RU" sz="2400" b="1" dirty="0">
              <a:solidFill>
                <a:prstClr val="white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460" y="1916834"/>
            <a:ext cx="3913187" cy="584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173368" y="1921301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</a:rPr>
              <a:t>Мороз</a:t>
            </a:r>
            <a:endParaRPr lang="ru-RU" sz="2400" b="1" dirty="0">
              <a:solidFill>
                <a:prstClr val="white"/>
              </a:solidFill>
            </a:endParaRPr>
          </a:p>
        </p:txBody>
      </p:sp>
      <p:pic>
        <p:nvPicPr>
          <p:cNvPr id="13" name="Picture 20" descr="0c5c8c4bdadc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384" y="2382966"/>
            <a:ext cx="2160240" cy="176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361420" y="2752623"/>
            <a:ext cx="194421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Добрый, заботливый, справедливый</a:t>
            </a:r>
            <a:r>
              <a:rPr lang="ru-RU" sz="2000" b="1" i="1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000" b="1" dirty="0">
              <a:solidFill>
                <a:srgbClr val="0000CC"/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72536" y="2773150"/>
            <a:ext cx="1638975" cy="72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Спокойный, </a:t>
            </a:r>
            <a:endParaRPr lang="ru-RU" b="1" i="1" dirty="0" smtClean="0">
              <a:solidFill>
                <a:srgbClr val="0000CC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равнодушный,</a:t>
            </a:r>
            <a:endParaRPr lang="ru-RU" sz="1600" b="1" i="1" dirty="0">
              <a:solidFill>
                <a:srgbClr val="0000CC"/>
              </a:solidFill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150280"/>
            <a:ext cx="338437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6600CC"/>
                </a:solidFill>
                <a:latin typeface="Times New Roman"/>
                <a:ea typeface="Calibri"/>
                <a:cs typeface="Times New Roman"/>
              </a:rPr>
              <a:t>Гипотеза: </a:t>
            </a:r>
            <a:r>
              <a:rPr lang="ru-RU" sz="2400" b="1" dirty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предположим, что Мороз в произведении Некрасова добрый, </a:t>
            </a:r>
            <a:r>
              <a:rPr lang="ru-RU" sz="2400" b="1" dirty="0" smtClean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весёлый.</a:t>
            </a:r>
            <a:endParaRPr lang="ru-RU" sz="2400" b="1" dirty="0">
              <a:solidFill>
                <a:srgbClr val="0000CC"/>
              </a:solidFill>
              <a:ea typeface="Calibri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52" y="2729788"/>
            <a:ext cx="2698010" cy="54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91688" y="2773150"/>
            <a:ext cx="182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Проблема: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7384" y="4154405"/>
            <a:ext cx="3371040" cy="179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6600CC"/>
                </a:solidFill>
                <a:latin typeface="Times New Roman"/>
                <a:ea typeface="Times New Roman"/>
                <a:cs typeface="Times New Roman"/>
              </a:rPr>
              <a:t>Цели: </a:t>
            </a:r>
            <a:endParaRPr lang="ru-RU" sz="2400" b="1" dirty="0">
              <a:solidFill>
                <a:srgbClr val="6600CC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познакомиться … </a:t>
            </a:r>
            <a:endParaRPr lang="ru-RU" sz="2400" b="1" dirty="0" smtClean="0">
              <a:solidFill>
                <a:srgbClr val="0000CC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исследовать </a:t>
            </a:r>
            <a:r>
              <a:rPr lang="ru-RU" sz="2400" b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…  </a:t>
            </a:r>
            <a:endParaRPr lang="ru-RU" sz="2400" b="1" dirty="0" smtClean="0">
              <a:solidFill>
                <a:srgbClr val="0000CC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CC"/>
                </a:solidFill>
                <a:latin typeface="Times New Roman"/>
                <a:ea typeface="Times New Roman"/>
              </a:rPr>
              <a:t>понять …</a:t>
            </a:r>
            <a:endParaRPr lang="ru-RU" sz="2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3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2204864"/>
            <a:ext cx="6120680" cy="3038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400" b="1" dirty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Прочитать стихотворение</a:t>
            </a:r>
            <a:endParaRPr lang="ru-RU" sz="2400" b="1" dirty="0">
              <a:solidFill>
                <a:srgbClr val="0000CC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400" b="1" dirty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Провести анализ </a:t>
            </a:r>
            <a:r>
              <a:rPr lang="ru-RU" sz="2400" b="1" dirty="0" smtClean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произведения: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      - эпитеты;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b="1" dirty="0" smtClean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     - сравнения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      - метафоры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b="1" dirty="0" smtClean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     - олицетворения</a:t>
            </a:r>
            <a:endParaRPr lang="ru-RU" sz="2400" b="1" dirty="0">
              <a:solidFill>
                <a:srgbClr val="0000CC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3)  Составить    </a:t>
            </a:r>
            <a:r>
              <a:rPr lang="ru-RU" sz="2400" b="1" dirty="0">
                <a:solidFill>
                  <a:srgbClr val="0000CC"/>
                </a:solidFill>
                <a:latin typeface="Times New Roman"/>
                <a:ea typeface="Calibri"/>
                <a:cs typeface="Times New Roman"/>
              </a:rPr>
              <a:t>характеристику героя.  </a:t>
            </a:r>
            <a:endParaRPr lang="ru-RU" sz="2400" b="1" dirty="0">
              <a:solidFill>
                <a:srgbClr val="0000CC"/>
              </a:solidFill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1412776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00CC"/>
                </a:solidFill>
              </a:rPr>
              <a:t>План исследования:</a:t>
            </a:r>
            <a:endParaRPr lang="ru-RU" sz="3200" b="1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73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A02B51-99FB-405D-A8F2-3DE909D59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CC311-B8A0-4995-AF0C-4B5CB80DB6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2" descr="Аудио: Некрасов Н - &quot;Мороз-воевода&quot; (из &quot;Мороз, Красный нос&quot;) чит. А.Гриб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2286000" cy="332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8593" y="4725144"/>
            <a:ext cx="26172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</a:rPr>
              <a:t>Грибов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</a:rPr>
              <a:t>Алексей Николаевич,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kern="0" dirty="0">
                <a:solidFill>
                  <a:srgbClr val="000000"/>
                </a:solidFill>
                <a:latin typeface="Tahoma"/>
              </a:rPr>
              <a:t>н</a:t>
            </a:r>
            <a:r>
              <a:rPr kumimoji="0" lang="ru-RU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</a:rPr>
              <a:t>ародный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</a:rPr>
              <a:t> артист СССР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7" name="Picture 4" descr="Аудио: Некрасов Н - &quot;Мороз-воевода&quot; (из &quot;Мороз, Красный нос&quot;) чит. А.Грибо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96752"/>
            <a:ext cx="228600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dedukaz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566112"/>
            <a:ext cx="1872208" cy="3909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N.A.Nekrasov_-_Moroz-voevoda_iz_poemy_Moroz_Krasnyj_nos_chitaet_A.Pozharov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-34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40860" y="2451661"/>
            <a:ext cx="814407" cy="81440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145336" y="4666300"/>
            <a:ext cx="2862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prstClr val="black"/>
                </a:solidFill>
              </a:rPr>
              <a:t>Некрасов</a:t>
            </a:r>
          </a:p>
          <a:p>
            <a:pPr lvl="0" algn="ctr"/>
            <a:r>
              <a:rPr lang="ru-RU" sz="2000" dirty="0" smtClean="0"/>
              <a:t>Николай Алексеевич, поэт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3607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нежинки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Снежинки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812</Words>
  <Application>Microsoft Office PowerPoint</Application>
  <PresentationFormat>Экран (4:3)</PresentationFormat>
  <Paragraphs>227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Тема Office</vt:lpstr>
      <vt:lpstr>Снежинки 1</vt:lpstr>
      <vt:lpstr>1_Снежинки 1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 напоследок я скажу…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42</cp:revision>
  <dcterms:created xsi:type="dcterms:W3CDTF">2016-02-23T05:18:11Z</dcterms:created>
  <dcterms:modified xsi:type="dcterms:W3CDTF">2016-02-27T03:41:37Z</dcterms:modified>
</cp:coreProperties>
</file>