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4" r:id="rId2"/>
    <p:sldId id="282" r:id="rId3"/>
    <p:sldId id="290" r:id="rId4"/>
    <p:sldId id="286" r:id="rId5"/>
    <p:sldId id="287" r:id="rId6"/>
    <p:sldId id="285" r:id="rId7"/>
    <p:sldId id="267" r:id="rId8"/>
    <p:sldId id="273" r:id="rId9"/>
    <p:sldId id="274" r:id="rId10"/>
    <p:sldId id="275" r:id="rId11"/>
    <p:sldId id="276" r:id="rId12"/>
    <p:sldId id="277" r:id="rId13"/>
    <p:sldId id="268" r:id="rId14"/>
    <p:sldId id="272" r:id="rId15"/>
    <p:sldId id="278" r:id="rId16"/>
    <p:sldId id="279" r:id="rId17"/>
    <p:sldId id="281" r:id="rId18"/>
    <p:sldId id="280" r:id="rId19"/>
    <p:sldId id="283" r:id="rId20"/>
    <p:sldId id="292" r:id="rId21"/>
    <p:sldId id="291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CE1D0"/>
    <a:srgbClr val="FFFF99"/>
    <a:srgbClr val="00FF99"/>
    <a:srgbClr val="66FF99"/>
    <a:srgbClr val="99FFCC"/>
    <a:srgbClr val="FCC0C1"/>
    <a:srgbClr val="FFFFCC"/>
    <a:srgbClr val="FFFAF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11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C09C1-9524-4A67-9649-5C8A9A4BBA50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271C0-0BFB-4856-AA36-15B82AC2B1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из электронного учебника Мякишева физика 11 класс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слева взят из виртуальной школы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 «Физика 11 класс», рисунок справа из электронного приложения к учебнику Мякишева</a:t>
            </a:r>
            <a:r>
              <a:rPr lang="ru-RU" baseline="0" dirty="0" smtClean="0"/>
              <a:t> Физика 11 класс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слева взят из виртуальной школы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 «Физика 11 класс», рисунки справа из электронного приложения к учебнику Мякишева</a:t>
            </a:r>
            <a:r>
              <a:rPr lang="ru-RU" baseline="0" dirty="0" smtClean="0"/>
              <a:t> Физика 11 класс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слева взят из </a:t>
            </a:r>
            <a:r>
              <a:rPr lang="en-US" dirty="0" smtClean="0"/>
              <a:t>www.</a:t>
            </a:r>
            <a:r>
              <a:rPr lang="ru-RU" dirty="0" smtClean="0"/>
              <a:t>Лена</a:t>
            </a:r>
            <a:r>
              <a:rPr lang="en-US" dirty="0" smtClean="0"/>
              <a:t>24</a:t>
            </a:r>
            <a:r>
              <a:rPr lang="ru-RU" dirty="0" smtClean="0"/>
              <a:t>.</a:t>
            </a:r>
            <a:r>
              <a:rPr lang="ru-RU" dirty="0" err="1" smtClean="0"/>
              <a:t>рф</a:t>
            </a:r>
            <a:r>
              <a:rPr lang="ru-RU" dirty="0" smtClean="0"/>
              <a:t>/Физика 9 </a:t>
            </a:r>
            <a:r>
              <a:rPr lang="ru-RU" dirty="0" err="1" smtClean="0"/>
              <a:t>кл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Пёрышкин</a:t>
            </a:r>
            <a:r>
              <a:rPr lang="ru-RU" baseline="0" dirty="0" smtClean="0"/>
              <a:t> ГД3/58,</a:t>
            </a:r>
            <a:r>
              <a:rPr lang="ru-RU" dirty="0" smtClean="0"/>
              <a:t> рисунок справа из виртуальной школы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 «Физика 11 класс»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271C0-0BFB-4856-AA36-15B82AC2B10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46F0D-B027-4244-9BAF-67A460E5BFE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50CC-A6F1-4712-82A0-AF02B1FF1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animation_066.sw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1.jpe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notesSlide" Target="../notesSlides/notesSlide2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../media/image1.jpe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notesSlide" Target="../notesSlides/notesSlide3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23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lib.rus.ec/i/31/446931/i_016.jpg"/>
          <p:cNvPicPr>
            <a:picLocks noChangeAspect="1" noChangeArrowheads="1"/>
          </p:cNvPicPr>
          <p:nvPr/>
        </p:nvPicPr>
        <p:blipFill>
          <a:blip r:embed="rId3"/>
          <a:srcRect l="-141" t="29209" r="62203" b="49784"/>
          <a:stretch>
            <a:fillRect/>
          </a:stretch>
        </p:blipFill>
        <p:spPr bwMode="auto">
          <a:xfrm>
            <a:off x="103879" y="142852"/>
            <a:ext cx="8942740" cy="65722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553822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800000"/>
                </a:solidFill>
                <a:cs typeface="Aharoni" pitchFamily="2" charset="-79"/>
              </a:rPr>
              <a:t>Ядерные реакции</a:t>
            </a:r>
            <a:endParaRPr lang="ru-RU" sz="8000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4320139"/>
            <a:ext cx="41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Подготовила:</a:t>
            </a:r>
          </a:p>
          <a:p>
            <a:r>
              <a:rPr lang="ru-RU" sz="2000" dirty="0" smtClean="0"/>
              <a:t>Пестрецова Ирина Витальевна</a:t>
            </a:r>
          </a:p>
          <a:p>
            <a:r>
              <a:rPr lang="ru-RU" sz="2000" dirty="0" smtClean="0"/>
              <a:t>учитель физики</a:t>
            </a:r>
          </a:p>
          <a:p>
            <a:r>
              <a:rPr lang="ru-RU" sz="2000" dirty="0" smtClean="0"/>
              <a:t>МБОУ «</a:t>
            </a:r>
            <a:r>
              <a:rPr lang="ru-RU" sz="2000" dirty="0" err="1" smtClean="0"/>
              <a:t>В-Чебулинская</a:t>
            </a:r>
            <a:r>
              <a:rPr lang="ru-RU" sz="2000" dirty="0" smtClean="0"/>
              <a:t> СОШ»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3429000"/>
            <a:ext cx="4643470" cy="5847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(урок физики в 11 классе)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57200" y="14286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800000"/>
                </a:solidFill>
              </a:rPr>
              <a:t>Особенности ядерных реакций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785794"/>
            <a:ext cx="90011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Взаимодействующие ядра или частица и ядро должны  вплотную приблизиться друг к другу (попасть в зону действия ядерных сил</a:t>
            </a:r>
            <a:r>
              <a:rPr lang="ru-RU" sz="2800" dirty="0" smtClean="0"/>
              <a:t>).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Уравнение произвольной ядерной реакции:</a:t>
            </a:r>
            <a:endParaRPr lang="en-US" sz="2800" dirty="0" smtClean="0"/>
          </a:p>
          <a:p>
            <a:pPr marL="514350" indent="-514350">
              <a:buAutoNum type="arabicPeriod"/>
            </a:pPr>
            <a:endParaRPr lang="en-US" sz="2800" dirty="0"/>
          </a:p>
          <a:p>
            <a:pPr marL="514350" indent="-514350">
              <a:buAutoNum type="arabicPeriod"/>
            </a:pPr>
            <a:r>
              <a:rPr lang="ru-RU" sz="2800" dirty="0" smtClean="0"/>
              <a:t>Выполняется закон сохранения заряда: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Выполняется </a:t>
            </a:r>
            <a:r>
              <a:rPr lang="ru-RU" sz="2800" dirty="0" smtClean="0"/>
              <a:t>закон сохранения  массового числа:</a:t>
            </a:r>
          </a:p>
          <a:p>
            <a:pPr marL="514350" indent="-514350">
              <a:buAutoNum type="arabicPeriod"/>
            </a:pPr>
            <a:endParaRPr lang="ru-RU" sz="20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Выполняется закон сохранения </a:t>
            </a:r>
            <a:r>
              <a:rPr lang="ru-RU" sz="2800" dirty="0" smtClean="0"/>
              <a:t>импульса, момента импульса.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Выполняется закон сохранения </a:t>
            </a:r>
            <a:r>
              <a:rPr lang="ru-RU" sz="2800" dirty="0" smtClean="0"/>
              <a:t>энергии (изменение кинетической энергии равно изменению энергии покоя участвующих в реакции ядер и частиц).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/>
              <a:t>С</a:t>
            </a:r>
            <a:r>
              <a:rPr lang="ru-RU" sz="2800" dirty="0" smtClean="0"/>
              <a:t>опровождаются энергетическими </a:t>
            </a:r>
            <a:r>
              <a:rPr lang="ru-RU" sz="2800" dirty="0" smtClean="0"/>
              <a:t>превращениями.</a:t>
            </a:r>
            <a:endParaRPr lang="ru-RU" sz="2800" dirty="0"/>
          </a:p>
        </p:txBody>
      </p:sp>
      <p:graphicFrame>
        <p:nvGraphicFramePr>
          <p:cNvPr id="37894" name="Object 6"/>
          <p:cNvGraphicFramePr>
            <a:graphicFrameLocks noChangeAspect="1"/>
          </p:cNvGraphicFramePr>
          <p:nvPr/>
        </p:nvGraphicFramePr>
        <p:xfrm>
          <a:off x="2165350" y="2428868"/>
          <a:ext cx="4060825" cy="627062"/>
        </p:xfrm>
        <a:graphic>
          <a:graphicData uri="http://schemas.openxmlformats.org/presentationml/2006/ole">
            <p:oleObj spid="_x0000_s39939" name="Формула" r:id="rId5" imgW="1562040" imgH="24120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6715140" y="2928934"/>
          <a:ext cx="2357454" cy="505369"/>
        </p:xfrm>
        <a:graphic>
          <a:graphicData uri="http://schemas.openxmlformats.org/presentationml/2006/ole">
            <p:oleObj spid="_x0000_s39940" name="Формула" r:id="rId6" imgW="1066680" imgH="228600" progId="Equation.3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2757488" y="3692531"/>
          <a:ext cx="2770187" cy="593725"/>
        </p:xfrm>
        <a:graphic>
          <a:graphicData uri="http://schemas.openxmlformats.org/presentationml/2006/ole">
            <p:oleObj spid="_x0000_s39941" name="Формула" r:id="rId7" imgW="10666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1142984"/>
            <a:ext cx="88583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Ядерная реакция, как правило, сопровождается испусканием частиц или </a:t>
            </a:r>
            <a:r>
              <a:rPr lang="ru-RU" sz="3200" dirty="0" err="1" smtClean="0"/>
              <a:t>γ- </a:t>
            </a:r>
            <a:r>
              <a:rPr lang="ru-RU" sz="3200" dirty="0" smtClean="0"/>
              <a:t>квантов, поэтому энергия, выделившаяся в результате ядерной реакции, может быть в виде энергии испускаемого гамма - кванта или кинетической энергии осколков.</a:t>
            </a:r>
          </a:p>
          <a:p>
            <a:endParaRPr lang="ru-RU" sz="32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Особенности выделения </a:t>
            </a:r>
            <a:r>
              <a:rPr lang="ru-RU" b="1" dirty="0" smtClean="0">
                <a:solidFill>
                  <a:srgbClr val="800000"/>
                </a:solidFill>
              </a:rPr>
              <a:t>энергии</a:t>
            </a:r>
            <a:endParaRPr lang="ru-RU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1357298"/>
            <a:ext cx="8501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Ядерные реакции бывают двух типов: с выделением и поглощением энергии.</a:t>
            </a:r>
          </a:p>
          <a:p>
            <a:r>
              <a:rPr lang="ru-RU" sz="3200" dirty="0"/>
              <a:t>Для того чтобы реакция второго типа произошла, требуется затратить энергию</a:t>
            </a:r>
            <a:r>
              <a:rPr lang="ru-RU" sz="3200" dirty="0" smtClean="0"/>
              <a:t>.</a:t>
            </a:r>
          </a:p>
          <a:p>
            <a:r>
              <a:rPr lang="ru-RU" sz="3200" b="1" dirty="0"/>
              <a:t>Энергетический выход ядерной реакции</a:t>
            </a:r>
            <a:r>
              <a:rPr lang="ru-RU" sz="3200" dirty="0"/>
              <a:t> ― это разность энергий покоя ядер и частиц, вступивших в реакцию, и энергий покоя ядер и частиц, возникших в результате реакции.</a:t>
            </a:r>
          </a:p>
          <a:p>
            <a:endParaRPr lang="ru-RU" sz="32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71438" y="-24"/>
            <a:ext cx="9286908" cy="1143000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rgbClr val="800000"/>
                </a:solidFill>
              </a:rPr>
              <a:t>Энергетический выход ядерных реакций</a:t>
            </a:r>
            <a:endParaRPr lang="ru-RU" sz="38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18" name="AutoShape 2" descr="additional_180_01.png"/>
          <p:cNvSpPr>
            <a:spLocks noChangeAspect="1" noChangeArrowheads="1"/>
          </p:cNvSpPr>
          <p:nvPr/>
        </p:nvSpPr>
        <p:spPr bwMode="auto">
          <a:xfrm>
            <a:off x="4572000" y="-1211263"/>
            <a:ext cx="1943100" cy="2952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>
            <a:off x="457200" y="14285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Энергия выделяется, если: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000108"/>
            <a:ext cx="8858280" cy="440120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 Суммарная </a:t>
            </a:r>
            <a:r>
              <a:rPr lang="ru-RU" sz="2800" dirty="0" smtClean="0"/>
              <a:t>энергия образовавшихся частиц меньше суммарной энергии частиц, вступивших в </a:t>
            </a:r>
            <a:r>
              <a:rPr lang="ru-RU" sz="2800" dirty="0" smtClean="0"/>
              <a:t>реакцию (выделившаяся энергия равна </a:t>
            </a:r>
            <a:r>
              <a:rPr lang="ru-RU" sz="2800" dirty="0" smtClean="0"/>
              <a:t>их </a:t>
            </a:r>
            <a:r>
              <a:rPr lang="ru-RU" sz="2800" dirty="0" smtClean="0"/>
              <a:t>разности)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Суммарная масса покоя образовавшихся </a:t>
            </a:r>
            <a:r>
              <a:rPr lang="ru-RU" sz="2800" dirty="0" smtClean="0"/>
              <a:t>частиц меньше суммарной </a:t>
            </a:r>
            <a:r>
              <a:rPr lang="ru-RU" sz="2800" dirty="0" smtClean="0"/>
              <a:t>массы покоя частиц</a:t>
            </a:r>
            <a:r>
              <a:rPr lang="ru-RU" sz="2800" dirty="0" smtClean="0"/>
              <a:t>, вступивших в </a:t>
            </a:r>
            <a:r>
              <a:rPr lang="ru-RU" sz="2800" dirty="0" smtClean="0"/>
              <a:t>реакцию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/>
              <a:t>К</a:t>
            </a:r>
            <a:r>
              <a:rPr lang="ru-RU" sz="2800" dirty="0" smtClean="0"/>
              <a:t>инетическая энергия продуктов реакции больше кинетической энергии частиц, вступивших в реакцию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Удельная энергия связи продуктов реакции больше удельной энергии связи </a:t>
            </a:r>
            <a:r>
              <a:rPr lang="ru-RU" sz="2800" dirty="0" smtClean="0"/>
              <a:t>частиц, вступивших в реакцию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file"/>
          </p:cNvPr>
          <p:cNvSpPr/>
          <p:nvPr/>
        </p:nvSpPr>
        <p:spPr>
          <a:xfrm>
            <a:off x="285720" y="214290"/>
            <a:ext cx="8643998" cy="78581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Механизм ядерных реакций (</a:t>
            </a:r>
            <a:r>
              <a:rPr lang="ru-RU" sz="3200" b="1" dirty="0" smtClean="0">
                <a:solidFill>
                  <a:srgbClr val="C00000"/>
                </a:solidFill>
              </a:rPr>
              <a:t>анимация)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3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406" y="831819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Используя таблицу масс атомных ядер, вычислите энергетический выход  ядерной реакции:   </a:t>
            </a:r>
            <a:endParaRPr lang="ru-RU" sz="2800" dirty="0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474687" y="1285860"/>
          <a:ext cx="2526469" cy="500066"/>
        </p:xfrm>
        <a:graphic>
          <a:graphicData uri="http://schemas.openxmlformats.org/presentationml/2006/ole">
            <p:oleObj spid="_x0000_s43010" name="Формула" r:id="rId4" imgW="1218960" imgH="241200" progId="Equation.3">
              <p:embed/>
            </p:oleObj>
          </a:graphicData>
        </a:graphic>
      </p:graphicFrame>
      <p:sp>
        <p:nvSpPr>
          <p:cNvPr id="7" name="Заголовок 5"/>
          <p:cNvSpPr txBox="1">
            <a:spLocks/>
          </p:cNvSpPr>
          <p:nvPr/>
        </p:nvSpPr>
        <p:spPr>
          <a:xfrm>
            <a:off x="-71438" y="142860"/>
            <a:ext cx="9286908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Задача 1</a:t>
            </a:r>
            <a:endParaRPr kumimoji="0" lang="ru-RU" sz="3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1" y="1857364"/>
          <a:ext cx="8715440" cy="24942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743088"/>
                <a:gridCol w="1743088"/>
                <a:gridCol w="1743088"/>
                <a:gridCol w="1743088"/>
                <a:gridCol w="17430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rgbClr val="C00000"/>
                            </a:solidFill>
                          </a:ln>
                        </a:rPr>
                        <a:t>Атомный номер</a:t>
                      </a:r>
                      <a:endParaRPr lang="ru-RU" b="0" dirty="0">
                        <a:ln>
                          <a:solidFill>
                            <a:srgbClr val="C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rgbClr val="C00000"/>
                            </a:solidFill>
                          </a:ln>
                        </a:rPr>
                        <a:t>Название элемента</a:t>
                      </a:r>
                      <a:endParaRPr lang="ru-RU" b="0" dirty="0">
                        <a:ln>
                          <a:solidFill>
                            <a:srgbClr val="C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rgbClr val="C00000"/>
                            </a:solidFill>
                          </a:ln>
                        </a:rPr>
                        <a:t>Символ элемента</a:t>
                      </a:r>
                      <a:endParaRPr lang="ru-RU" b="0" dirty="0">
                        <a:ln>
                          <a:solidFill>
                            <a:srgbClr val="C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rgbClr val="C00000"/>
                            </a:solidFill>
                          </a:ln>
                        </a:rPr>
                        <a:t>Масса атомного ядра</a:t>
                      </a:r>
                      <a:endParaRPr lang="ru-RU" b="0" dirty="0">
                        <a:ln>
                          <a:solidFill>
                            <a:srgbClr val="C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водород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1,6726</a:t>
                      </a:r>
                      <a:r>
                        <a:rPr lang="ru-RU" sz="1800" baseline="30000" dirty="0" smtClean="0"/>
                        <a:t>.</a:t>
                      </a:r>
                      <a:r>
                        <a:rPr lang="ru-RU" sz="1800" dirty="0" smtClean="0"/>
                        <a:t>10</a:t>
                      </a:r>
                      <a:r>
                        <a:rPr lang="ru-RU" sz="1800" baseline="30000" dirty="0" smtClean="0"/>
                        <a:t>-27</a:t>
                      </a:r>
                      <a:r>
                        <a:rPr lang="ru-RU" sz="1800" dirty="0" smtClean="0"/>
                        <a:t>кг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1,00727 </a:t>
                      </a:r>
                      <a:r>
                        <a:rPr lang="ru-RU" sz="1800" baseline="0" dirty="0" err="1" smtClean="0"/>
                        <a:t>а.е.м</a:t>
                      </a:r>
                      <a:r>
                        <a:rPr lang="ru-RU" sz="1800" baseline="0" dirty="0" smtClean="0"/>
                        <a:t>.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водород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3,3437</a:t>
                      </a:r>
                      <a:r>
                        <a:rPr lang="ru-RU" sz="1800" baseline="30000" dirty="0" smtClean="0"/>
                        <a:t>.</a:t>
                      </a:r>
                      <a:r>
                        <a:rPr lang="ru-RU" sz="1800" dirty="0" smtClean="0"/>
                        <a:t>10</a:t>
                      </a:r>
                      <a:r>
                        <a:rPr lang="ru-RU" sz="1800" baseline="30000" dirty="0" smtClean="0"/>
                        <a:t>-27</a:t>
                      </a:r>
                      <a:r>
                        <a:rPr lang="ru-RU" sz="1800" dirty="0" smtClean="0"/>
                        <a:t>кг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2.01355 </a:t>
                      </a:r>
                      <a:r>
                        <a:rPr lang="ru-RU" sz="1800" baseline="0" dirty="0" err="1" smtClean="0"/>
                        <a:t>а.е.м</a:t>
                      </a:r>
                      <a:r>
                        <a:rPr lang="ru-RU" sz="1800" baseline="0" dirty="0" smtClean="0"/>
                        <a:t>.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гелий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6,6449</a:t>
                      </a:r>
                      <a:r>
                        <a:rPr lang="ru-RU" sz="1800" baseline="30000" dirty="0" smtClean="0"/>
                        <a:t>.</a:t>
                      </a:r>
                      <a:r>
                        <a:rPr lang="ru-RU" sz="1800" dirty="0" smtClean="0"/>
                        <a:t>10</a:t>
                      </a:r>
                      <a:r>
                        <a:rPr lang="ru-RU" sz="1800" baseline="30000" dirty="0" smtClean="0"/>
                        <a:t>-27</a:t>
                      </a:r>
                      <a:r>
                        <a:rPr lang="ru-RU" sz="1800" dirty="0" smtClean="0"/>
                        <a:t>кг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4,00151 </a:t>
                      </a:r>
                      <a:r>
                        <a:rPr lang="ru-RU" sz="1800" baseline="0" dirty="0" err="1" smtClean="0"/>
                        <a:t>а.е.м</a:t>
                      </a:r>
                      <a:r>
                        <a:rPr lang="ru-RU" sz="1800" baseline="0" dirty="0" smtClean="0"/>
                        <a:t>.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13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алюминий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44,7937</a:t>
                      </a:r>
                      <a:r>
                        <a:rPr lang="ru-RU" sz="1800" baseline="30000" dirty="0" smtClean="0"/>
                        <a:t>.</a:t>
                      </a:r>
                      <a:r>
                        <a:rPr lang="ru-RU" sz="1800" dirty="0" smtClean="0"/>
                        <a:t>10</a:t>
                      </a:r>
                      <a:r>
                        <a:rPr lang="ru-RU" sz="1800" baseline="30000" dirty="0" smtClean="0"/>
                        <a:t>-27</a:t>
                      </a:r>
                      <a:r>
                        <a:rPr lang="ru-RU" sz="1800" dirty="0" smtClean="0"/>
                        <a:t>кг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26,97441 </a:t>
                      </a:r>
                      <a:r>
                        <a:rPr lang="ru-RU" sz="1800" baseline="0" dirty="0" err="1" smtClean="0"/>
                        <a:t>а.е.м</a:t>
                      </a:r>
                      <a:r>
                        <a:rPr lang="ru-RU" sz="1800" baseline="0" dirty="0" smtClean="0"/>
                        <a:t>.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15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фосфор 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49,7683</a:t>
                      </a:r>
                      <a:r>
                        <a:rPr lang="ru-RU" sz="1800" baseline="30000" dirty="0" smtClean="0"/>
                        <a:t>.</a:t>
                      </a:r>
                      <a:r>
                        <a:rPr lang="ru-RU" sz="1800" dirty="0" smtClean="0"/>
                        <a:t>10</a:t>
                      </a:r>
                      <a:r>
                        <a:rPr lang="ru-RU" sz="1800" baseline="30000" dirty="0" smtClean="0"/>
                        <a:t>-27</a:t>
                      </a:r>
                      <a:r>
                        <a:rPr lang="ru-RU" sz="1800" dirty="0" smtClean="0"/>
                        <a:t>кг</a:t>
                      </a:r>
                      <a:endParaRPr lang="ru-RU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29,97008 </a:t>
                      </a:r>
                      <a:r>
                        <a:rPr lang="ru-RU" sz="1800" baseline="0" dirty="0" err="1" smtClean="0"/>
                        <a:t>а.е.м</a:t>
                      </a:r>
                      <a:r>
                        <a:rPr lang="ru-RU" sz="1800" baseline="0" dirty="0" smtClean="0"/>
                        <a:t>.</a:t>
                      </a:r>
                      <a:endParaRPr lang="ru-RU" sz="120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4429124" y="4022730"/>
          <a:ext cx="334964" cy="334964"/>
        </p:xfrm>
        <a:graphic>
          <a:graphicData uri="http://schemas.openxmlformats.org/presentationml/2006/ole">
            <p:oleObj spid="_x0000_s43011" name="Формула" r:id="rId5" imgW="241200" imgH="241200" progId="Equation.3">
              <p:embed/>
            </p:oleObj>
          </a:graphicData>
        </a:graphic>
      </p:graphicFrame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4357686" y="3643313"/>
          <a:ext cx="450850" cy="357187"/>
        </p:xfrm>
        <a:graphic>
          <a:graphicData uri="http://schemas.openxmlformats.org/presentationml/2006/ole">
            <p:oleObj spid="_x0000_s43012" name="Формула" r:id="rId6" imgW="304560" imgH="241200" progId="Equation.3">
              <p:embed/>
            </p:oleObj>
          </a:graphicData>
        </a:graphic>
      </p:graphicFrame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4484688" y="2509838"/>
          <a:ext cx="338137" cy="338137"/>
        </p:xfrm>
        <a:graphic>
          <a:graphicData uri="http://schemas.openxmlformats.org/presentationml/2006/ole">
            <p:oleObj spid="_x0000_s43013" name="Формула" r:id="rId7" imgW="228600" imgH="228600" progId="Equation.3">
              <p:embed/>
            </p:oleObj>
          </a:graphicData>
        </a:graphic>
      </p:graphicFrame>
      <p:graphicFrame>
        <p:nvGraphicFramePr>
          <p:cNvPr id="43014" name="Object 6"/>
          <p:cNvGraphicFramePr>
            <a:graphicFrameLocks noChangeAspect="1"/>
          </p:cNvGraphicFramePr>
          <p:nvPr/>
        </p:nvGraphicFramePr>
        <p:xfrm>
          <a:off x="4438650" y="2876550"/>
          <a:ext cx="357188" cy="338138"/>
        </p:xfrm>
        <a:graphic>
          <a:graphicData uri="http://schemas.openxmlformats.org/presentationml/2006/ole">
            <p:oleObj spid="_x0000_s43014" name="Формула" r:id="rId8" imgW="241200" imgH="228600" progId="Equation.3">
              <p:embed/>
            </p:oleObj>
          </a:graphicData>
        </a:graphic>
      </p:graphicFrame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4383088" y="3233738"/>
          <a:ext cx="431800" cy="338137"/>
        </p:xfrm>
        <a:graphic>
          <a:graphicData uri="http://schemas.openxmlformats.org/presentationml/2006/ole">
            <p:oleObj spid="_x0000_s43015" name="Формула" r:id="rId9" imgW="291960" imgH="228600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7158" y="5618165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Почему массу нейтрона нельзя находить как разность масс ядер протия и дейтерия?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57158" y="5048920"/>
            <a:ext cx="8715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таблице не дана масса нейтрона. Как её определить?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4500570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Проблемный вопрос: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3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857232"/>
            <a:ext cx="900115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Дано:					Решение: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(Al)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44,7937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	</a:t>
            </a:r>
            <a:endParaRPr lang="ru-RU" sz="2800" i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(He)=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6,6449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49,7683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749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?	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</a:t>
            </a:r>
            <a:endParaRPr lang="ru-RU" sz="2800" i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         		</a:t>
            </a:r>
          </a:p>
          <a:p>
            <a:endParaRPr lang="ru-RU" sz="2800" i="1" dirty="0" smtClean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i="1" dirty="0" smtClean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>
            <a:off x="-71438" y="142860"/>
            <a:ext cx="9286908" cy="7143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ru-RU" sz="3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й</a:t>
            </a:r>
            <a:r>
              <a:rPr kumimoji="0" lang="ru-RU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способ решения: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«В системе СИ»</a:t>
            </a:r>
            <a:endParaRPr kumimoji="0" lang="ru-RU" sz="3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786182" y="1285875"/>
          <a:ext cx="2525712" cy="500063"/>
        </p:xfrm>
        <a:graphic>
          <a:graphicData uri="http://schemas.openxmlformats.org/presentationml/2006/ole">
            <p:oleObj spid="_x0000_s44034" name="Формула" r:id="rId4" imgW="1218960" imgH="241200" progId="Equation.3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rot="5400000">
            <a:off x="1785918" y="2857496"/>
            <a:ext cx="37147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2844" y="3286124"/>
            <a:ext cx="350046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43306" y="1773784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2214554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m= 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(Al)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(He)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2714620"/>
            <a:ext cx="55006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44,7937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кг+6,6449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кг-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-49,7683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749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кг=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=-0,0046 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643306" y="3929066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=-0,0046 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-27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кг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м/с)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4429132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=-0,0414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-11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Дж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071802" y="4929198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Ответ: поглощается 4,14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-13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Дж 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85720" y="5556609"/>
            <a:ext cx="8643998" cy="1015663"/>
          </a:xfrm>
          <a:prstGeom prst="rect">
            <a:avLst/>
          </a:prstGeom>
          <a:solidFill>
            <a:srgbClr val="FFFFCC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ЗСЭ: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если суммарная энергия (масса частиц) до реакции меньше, чем после, то энергия поглощается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3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857232"/>
            <a:ext cx="90011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Дано:					Решение: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Al)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26,97441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	</a:t>
            </a:r>
            <a:endParaRPr lang="ru-RU" sz="2800" i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He)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4,00151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я(Р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29,97008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       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?	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2800" i="1" dirty="0" smtClean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800" i="1" dirty="0" smtClean="0">
              <a:ln>
                <a:solidFill>
                  <a:srgbClr val="C00000"/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 txBox="1">
            <a:spLocks/>
          </p:cNvSpPr>
          <p:nvPr/>
        </p:nvSpPr>
        <p:spPr>
          <a:xfrm>
            <a:off x="-71438" y="142860"/>
            <a:ext cx="9286908" cy="7143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800" b="1" dirty="0" smtClean="0">
                <a:solidFill>
                  <a:srgbClr val="80000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en-US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ru-RU" sz="3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й</a:t>
            </a:r>
            <a:r>
              <a:rPr kumimoji="0" lang="ru-RU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способ</a:t>
            </a:r>
            <a:r>
              <a:rPr kumimoji="0" lang="en-US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800" b="1" i="0" u="none" strike="noStrike" kern="1200" cap="none" spc="0" normalizeH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«Эквивалентная энергия»</a:t>
            </a:r>
            <a:endParaRPr kumimoji="0" lang="ru-RU" sz="3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786182" y="1285875"/>
          <a:ext cx="2525712" cy="500063"/>
        </p:xfrm>
        <a:graphic>
          <a:graphicData uri="http://schemas.openxmlformats.org/presentationml/2006/ole">
            <p:oleObj spid="_x0000_s45058" name="Формула" r:id="rId4" imgW="1218960" imgH="241200" progId="Equation.3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rot="5400000">
            <a:off x="1785918" y="2857496"/>
            <a:ext cx="37147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2844" y="3286124"/>
            <a:ext cx="350046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86050" y="5834738"/>
            <a:ext cx="3571900" cy="523220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1а.е.м.=931,5МэВ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1714488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2571744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26,97441а.е.м.+4,00151а.е.м.-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714744" y="3000372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-29,97008а.е.м.-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66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а.е.м.=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714744" y="3429000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=-0,00282а.е.м.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714744" y="3857628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=-0,00282а.е.м.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931,5МэВ/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428625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=-2,62683МэВ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3714744" y="4786322"/>
            <a:ext cx="5643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Ответ: поглощается 2,62683МэВ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3643306" y="2071678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m= 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(Al)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(He)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142852"/>
            <a:ext cx="1923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Задача 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785794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Определите энергию, выделяющуюся при ядерной реакции</a:t>
            </a:r>
            <a:r>
              <a:rPr lang="en-US" sz="2800" dirty="0" smtClean="0"/>
              <a:t>                            </a:t>
            </a:r>
            <a:r>
              <a:rPr lang="ru-RU" sz="2800" dirty="0" smtClean="0"/>
              <a:t>. Удельная энергия связи ядра лития 5,6 МэВ/нуклон, а ядра гелия 7,075 МэВ/нуклон.</a:t>
            </a:r>
            <a:endParaRPr lang="ru-RU" sz="2800" dirty="0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1785918" y="1214422"/>
          <a:ext cx="2103438" cy="500063"/>
        </p:xfrm>
        <a:graphic>
          <a:graphicData uri="http://schemas.openxmlformats.org/presentationml/2006/ole">
            <p:oleObj spid="_x0000_s61442" name="Формула" r:id="rId5" imgW="1015920" imgH="2412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71678"/>
            <a:ext cx="86439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Дано:					Решение:</a:t>
            </a:r>
          </a:p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Li)=5,6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МэВ/нуклон</a:t>
            </a:r>
          </a:p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He)=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075 МэВ/нуклон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-?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85720" y="3643314"/>
            <a:ext cx="42862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428198" y="3428206"/>
            <a:ext cx="228601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2844" y="5786454"/>
            <a:ext cx="8858312" cy="954107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Выделенная (поглощённая) энергия равна разности энергий связи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2571744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=Е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Li)-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2Е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He)=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714876" y="3071810"/>
            <a:ext cx="4286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=Е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Li)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Li) -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2Е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He)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А(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He)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714876" y="4000504"/>
            <a:ext cx="4357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5,6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МэВ/нуклон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7нукл-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075 МэВ/нуклон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4нукл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=-17,4МэВ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214810" y="5286388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Ответ: поглощается 17,4МэВ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57166"/>
            <a:ext cx="4493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Ответьте на вопросы: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1285860"/>
            <a:ext cx="90011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000" dirty="0" smtClean="0"/>
              <a:t>Какие явления называют ядерными реакциями?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928802"/>
            <a:ext cx="65722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000" dirty="0" smtClean="0"/>
              <a:t>2. Каковы </a:t>
            </a:r>
            <a:r>
              <a:rPr lang="ru-RU" sz="3000" dirty="0" smtClean="0"/>
              <a:t>виды ядерных реакций</a:t>
            </a:r>
            <a:r>
              <a:rPr lang="ru-RU" sz="3000" dirty="0" smtClean="0"/>
              <a:t>?</a:t>
            </a:r>
            <a:endParaRPr lang="ru-RU" sz="30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500306"/>
            <a:ext cx="87868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000" dirty="0" smtClean="0"/>
              <a:t>3. Как </a:t>
            </a:r>
            <a:r>
              <a:rPr lang="ru-RU" sz="3000" dirty="0" smtClean="0"/>
              <a:t>определить энергетический выход ядерной реакции</a:t>
            </a:r>
            <a:r>
              <a:rPr lang="ru-RU" sz="3000" dirty="0" smtClean="0"/>
              <a:t>?</a:t>
            </a:r>
            <a:endParaRPr lang="ru-RU" sz="30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3357562"/>
            <a:ext cx="87154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000" dirty="0" smtClean="0"/>
              <a:t>4. В </a:t>
            </a:r>
            <a:r>
              <a:rPr lang="ru-RU" sz="3000" dirty="0" smtClean="0"/>
              <a:t>каком случае ядерная реакция идет с выделением энергии?</a:t>
            </a:r>
            <a:endParaRPr lang="ru-RU" sz="3000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4429132"/>
            <a:ext cx="85725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/>
              <a:t>5. Кто осуществил первую ядерную реакцию?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457200" y="21429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 урока: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1763618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ознакомиться с особенностями ядерных реакций, научиться рассчитывать энергетический выход ядерных реакций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57166"/>
            <a:ext cx="4260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Домашнее задание: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285860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§106, </a:t>
            </a:r>
            <a:r>
              <a:rPr lang="ru-RU" sz="2800" dirty="0" err="1" smtClean="0"/>
              <a:t>упр</a:t>
            </a:r>
            <a:r>
              <a:rPr lang="ru-RU" sz="2800" dirty="0" smtClean="0"/>
              <a:t> 14(7)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95758" y="2455127"/>
            <a:ext cx="47051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800000"/>
                </a:solidFill>
              </a:rPr>
              <a:t>Спасибо за урок!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1428736"/>
            <a:ext cx="77867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solidFill>
                  <a:srgbClr val="00B050"/>
                </a:solidFill>
              </a:rPr>
              <a:t>Верно!</a:t>
            </a:r>
            <a:endParaRPr lang="ru-RU" sz="19900" b="1" dirty="0">
              <a:solidFill>
                <a:srgbClr val="00B050"/>
              </a:solidFill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rot="10800000">
            <a:off x="357158" y="6000768"/>
            <a:ext cx="642942" cy="50006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2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1428736"/>
            <a:ext cx="850112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700" b="1" dirty="0" smtClean="0">
                <a:solidFill>
                  <a:srgbClr val="FF0000"/>
                </a:solidFill>
              </a:rPr>
              <a:t>Ошибка!</a:t>
            </a:r>
            <a:endParaRPr lang="ru-RU" sz="14700" b="1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 rot="10800000">
            <a:off x="357158" y="6000768"/>
            <a:ext cx="642942" cy="50006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3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357158" y="21429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Проверка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191268"/>
            <a:ext cx="878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hlinkClick r:id="rId4" action="ppaction://hlinksldjump"/>
              </a:rPr>
              <a:t>1. Расчёт энергии связи с помощью графика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1928802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5" action="ppaction://hlinksldjump"/>
              </a:rPr>
              <a:t>2. Расчёт энергии связи через дефект масс 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85720" y="2786058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6" action="ppaction://hlinksldjump"/>
              </a:rPr>
              <a:t>3. Расчёт энергии связи через массу покоя ядра </a:t>
            </a:r>
            <a:endParaRPr lang="ru-RU" sz="2800" dirty="0"/>
          </a:p>
        </p:txBody>
      </p:sp>
      <p:sp>
        <p:nvSpPr>
          <p:cNvPr id="18" name="Стрелка вправо 17">
            <a:hlinkClick r:id="rId7" action="ppaction://hlinksldjump"/>
          </p:cNvPr>
          <p:cNvSpPr/>
          <p:nvPr/>
        </p:nvSpPr>
        <p:spPr>
          <a:xfrm>
            <a:off x="8143900" y="6072206"/>
            <a:ext cx="642942" cy="50006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357158" y="21429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Проверка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199846"/>
            <a:ext cx="5500726" cy="451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4282" y="829559"/>
            <a:ext cx="86439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Пользуясь графиком зависимости удельной энергии связи от массового числа, определите энергию связи ядра гелия          . </a:t>
            </a:r>
            <a:endParaRPr lang="ru-RU" sz="2800" dirty="0"/>
          </a:p>
        </p:txBody>
      </p:sp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2071670" y="1550192"/>
          <a:ext cx="666766" cy="521486"/>
        </p:xfrm>
        <a:graphic>
          <a:graphicData uri="http://schemas.openxmlformats.org/presentationml/2006/ole">
            <p:oleObj spid="_x0000_s65539" name="Формула" r:id="rId6" imgW="291960" imgH="2286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43636" y="226283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7" action="ppaction://hlinksldjump"/>
              </a:rPr>
              <a:t>7,1 МэВ/нуклон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143636" y="2714620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7" action="ppaction://hlinksldjump"/>
              </a:rPr>
              <a:t>7,1 МэВ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314324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7" action="ppaction://hlinksldjump"/>
              </a:rPr>
              <a:t>4 Дж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6072198" y="400050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7" action="ppaction://hlinksldjump"/>
              </a:rPr>
              <a:t>2 эВ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072198" y="357187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8" action="ppaction://hlinksldjump"/>
              </a:rPr>
              <a:t>28.4 МэВ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2325239"/>
            <a:ext cx="5000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</a:t>
            </a:r>
          </a:p>
          <a:p>
            <a:r>
              <a:rPr lang="ru-RU" sz="2800" dirty="0" smtClean="0"/>
              <a:t>2.</a:t>
            </a:r>
          </a:p>
          <a:p>
            <a:r>
              <a:rPr lang="ru-RU" sz="2800" dirty="0" smtClean="0"/>
              <a:t>3.</a:t>
            </a:r>
          </a:p>
          <a:p>
            <a:r>
              <a:rPr lang="ru-RU" sz="2800" dirty="0" smtClean="0"/>
              <a:t>4.</a:t>
            </a:r>
          </a:p>
          <a:p>
            <a:r>
              <a:rPr lang="ru-RU" sz="2800" dirty="0" smtClean="0"/>
              <a:t>5.</a:t>
            </a:r>
            <a:endParaRPr lang="ru-RU" sz="2800" dirty="0"/>
          </a:p>
        </p:txBody>
      </p:sp>
      <p:sp>
        <p:nvSpPr>
          <p:cNvPr id="18" name="Стрелка вправо 17">
            <a:hlinkClick r:id="rId9" action="ppaction://hlinksldjump"/>
          </p:cNvPr>
          <p:cNvSpPr/>
          <p:nvPr/>
        </p:nvSpPr>
        <p:spPr>
          <a:xfrm rot="10800000">
            <a:off x="5857884" y="6000768"/>
            <a:ext cx="642942" cy="50006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5"/>
          <p:cNvSpPr txBox="1">
            <a:spLocks/>
          </p:cNvSpPr>
          <p:nvPr/>
        </p:nvSpPr>
        <p:spPr>
          <a:xfrm>
            <a:off x="357158" y="21429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Проверка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043873"/>
            <a:ext cx="86439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</a:t>
            </a:r>
            <a:r>
              <a:rPr lang="ru-RU" sz="2800" dirty="0" smtClean="0"/>
              <a:t>. Дефект масс нейтрального атома гелия         равен 0,03039 </a:t>
            </a:r>
            <a:r>
              <a:rPr lang="ru-RU" sz="2800" dirty="0" err="1" smtClean="0"/>
              <a:t>а.е.м</a:t>
            </a:r>
            <a:r>
              <a:rPr lang="ru-RU" sz="2800" dirty="0" smtClean="0"/>
              <a:t>. Чему равны энергия связи и удельная энергия связи ядра гелия? </a:t>
            </a:r>
          </a:p>
          <a:p>
            <a:endParaRPr lang="ru-RU" sz="2800" dirty="0" smtClean="0"/>
          </a:p>
          <a:p>
            <a:r>
              <a:rPr lang="ru-RU" sz="2800" dirty="0" smtClean="0"/>
              <a:t>		     1.</a:t>
            </a:r>
          </a:p>
          <a:p>
            <a:r>
              <a:rPr lang="ru-RU" sz="2800" dirty="0" smtClean="0"/>
              <a:t>	</a:t>
            </a:r>
            <a:r>
              <a:rPr lang="ru-RU" sz="2800" dirty="0" smtClean="0"/>
              <a:t>	     2.</a:t>
            </a:r>
          </a:p>
          <a:p>
            <a:r>
              <a:rPr lang="ru-RU" sz="2800" dirty="0" smtClean="0"/>
              <a:t>	</a:t>
            </a:r>
            <a:r>
              <a:rPr lang="ru-RU" sz="2800" dirty="0" smtClean="0"/>
              <a:t>	     3.</a:t>
            </a:r>
          </a:p>
          <a:p>
            <a:r>
              <a:rPr lang="ru-RU" sz="2800" dirty="0" smtClean="0"/>
              <a:t>	</a:t>
            </a:r>
            <a:r>
              <a:rPr lang="ru-RU" sz="2800" dirty="0" smtClean="0"/>
              <a:t>	     4.</a:t>
            </a:r>
          </a:p>
          <a:p>
            <a:r>
              <a:rPr lang="ru-RU" sz="2800" dirty="0" smtClean="0"/>
              <a:t>	</a:t>
            </a:r>
            <a:r>
              <a:rPr lang="ru-RU" sz="2800" dirty="0" smtClean="0"/>
              <a:t>	     5.</a:t>
            </a:r>
            <a:endParaRPr lang="ru-RU" sz="2800" dirty="0"/>
          </a:p>
        </p:txBody>
      </p:sp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6643702" y="1050126"/>
          <a:ext cx="666766" cy="521486"/>
        </p:xfrm>
        <a:graphic>
          <a:graphicData uri="http://schemas.openxmlformats.org/presentationml/2006/ole">
            <p:oleObj spid="_x0000_s66562" name="Формула" r:id="rId5" imgW="291960" imgH="22860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786050" y="3571876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6" action="ppaction://hlinksldjump"/>
              </a:rPr>
              <a:t>7,1 МэВ; 1,76 МэВ/нуклон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2714620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6" action="ppaction://hlinksldjump"/>
              </a:rPr>
              <a:t>28,3 Дж; 7,07707 Дж/нуклон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786050" y="3143248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7" action="ppaction://hlinksldjump"/>
              </a:rPr>
              <a:t>28,3 МэВ; 7,07707 МэВ/нуклон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786050" y="4000504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6" action="ppaction://hlinksldjump"/>
              </a:rPr>
              <a:t>4 МэВ; 2 МэВ/нуклон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429132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6" action="ppaction://hlinksldjump"/>
              </a:rPr>
              <a:t>112,3 МэВ; 56 МэВ/</a:t>
            </a:r>
            <a:r>
              <a:rPr lang="ru-RU" sz="2800" dirty="0" err="1" smtClean="0">
                <a:hlinkClick r:id="rId6" action="ppaction://hlinksldjump"/>
              </a:rPr>
              <a:t>нукл</a:t>
            </a:r>
            <a:endParaRPr lang="ru-RU" sz="2800" dirty="0"/>
          </a:p>
        </p:txBody>
      </p:sp>
      <p:sp>
        <p:nvSpPr>
          <p:cNvPr id="14" name="Стрелка вправо 13">
            <a:hlinkClick r:id="rId8" action="ppaction://hlinksldjump"/>
          </p:cNvPr>
          <p:cNvSpPr/>
          <p:nvPr/>
        </p:nvSpPr>
        <p:spPr>
          <a:xfrm rot="10800000">
            <a:off x="357158" y="6000768"/>
            <a:ext cx="642942" cy="50006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142852"/>
            <a:ext cx="28991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</a:rPr>
              <a:t>Проверка </a:t>
            </a:r>
            <a:r>
              <a:rPr lang="ru-RU" sz="3600" b="1" dirty="0" err="1" smtClean="0">
                <a:solidFill>
                  <a:srgbClr val="800000"/>
                </a:solidFill>
              </a:rPr>
              <a:t>д</a:t>
            </a:r>
            <a:r>
              <a:rPr lang="ru-RU" sz="3600" b="1" dirty="0" smtClean="0">
                <a:solidFill>
                  <a:srgbClr val="800000"/>
                </a:solidFill>
              </a:rPr>
              <a:t>/</a:t>
            </a:r>
            <a:r>
              <a:rPr lang="ru-RU" sz="3600" b="1" dirty="0" err="1" smtClean="0">
                <a:solidFill>
                  <a:srgbClr val="800000"/>
                </a:solidFill>
              </a:rPr>
              <a:t>з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785794"/>
            <a:ext cx="87154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3. </a:t>
            </a:r>
            <a:r>
              <a:rPr lang="ru-RU" sz="2800" dirty="0" smtClean="0"/>
              <a:t>Задача. </a:t>
            </a:r>
            <a:r>
              <a:rPr lang="ru-RU" sz="2800" dirty="0" smtClean="0"/>
              <a:t>Определите </a:t>
            </a:r>
            <a:r>
              <a:rPr lang="ru-RU" sz="2800" dirty="0" smtClean="0"/>
              <a:t>энергию связи и удельную энергию связи в ядре атома ртути 200. Масса покоя ядра 200,028 </a:t>
            </a:r>
            <a:r>
              <a:rPr lang="ru-RU" sz="2800" dirty="0" err="1" smtClean="0"/>
              <a:t>а.е.м</a:t>
            </a:r>
            <a:r>
              <a:rPr lang="ru-RU" sz="2800" smtClean="0"/>
              <a:t>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2000240"/>
            <a:ext cx="864399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Дано:	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	Решение: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я(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Hg)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=200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,028а.е.м.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,008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       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dirty="0" smtClean="0"/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,00727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       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-?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85720" y="4427544"/>
            <a:ext cx="328614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286778" y="3571876"/>
            <a:ext cx="257176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14744" y="242886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931,5МэВ/нуклон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3071802" y="6120490"/>
            <a:ext cx="60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1484,14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МэВ;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7,42МэВ/нуклон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14282" y="2500306"/>
          <a:ext cx="932453" cy="571504"/>
        </p:xfrm>
        <a:graphic>
          <a:graphicData uri="http://schemas.openxmlformats.org/presentationml/2006/ole">
            <p:oleObj spid="_x0000_s62467" name="Формула" r:id="rId5" imgW="393480" imgH="241200" progId="Equation.3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714744" y="2928934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m=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(A-z)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(Hg)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714744" y="3500438"/>
            <a:ext cx="52864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(80 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,00727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а.е.м.+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+(200-80)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,00866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FontTx/>
              <a:buChar char="-"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200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,028а.е.м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en-US" sz="2800" i="1" baseline="30000" dirty="0" smtClean="0"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931,5МэВ/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а.е.м.=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=1484,14 МэВ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71802" y="5191796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=Е</a:t>
            </a:r>
            <a:r>
              <a:rPr lang="ru-RU" sz="2800" i="1" baseline="-25000" dirty="0" err="1" smtClean="0">
                <a:latin typeface="Times New Roman" pitchFamily="18" charset="0"/>
                <a:cs typeface="Times New Roman" pitchFamily="18" charset="0"/>
              </a:rPr>
              <a:t>св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/А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1802" y="5691862"/>
            <a:ext cx="60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=1484,14 МэВ/200=7,42МэВ/нуклон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  <p:bldP spid="16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/>
          <a:srcRect l="3815" t="22167" r="53750" b="51548"/>
          <a:stretch>
            <a:fillRect/>
          </a:stretch>
        </p:blipFill>
        <p:spPr bwMode="auto">
          <a:xfrm>
            <a:off x="1000100" y="5000636"/>
            <a:ext cx="307183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1073522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– это процесс, в котором</a:t>
            </a:r>
            <a:r>
              <a:rPr lang="ru-RU" sz="3200" dirty="0"/>
              <a:t> </a:t>
            </a:r>
            <a:r>
              <a:rPr lang="ru-RU" sz="3200" dirty="0" smtClean="0"/>
              <a:t>изменяется состав атомных ядер </a:t>
            </a:r>
            <a:r>
              <a:rPr lang="ru-RU" sz="3200" dirty="0"/>
              <a:t>при взаимодействии </a:t>
            </a:r>
            <a:r>
              <a:rPr lang="ru-RU" sz="3200" dirty="0" smtClean="0"/>
              <a:t>ядер друг с другом или с элементарными частицами.</a:t>
            </a:r>
            <a:endParaRPr lang="ru-RU" sz="3200" dirty="0"/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57200" y="14286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800000"/>
                </a:solidFill>
              </a:rPr>
              <a:t>Ядерная реакция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643182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Первая ядерная реакция осуществлена </a:t>
            </a:r>
          </a:p>
          <a:p>
            <a:r>
              <a:rPr lang="ru-RU" sz="3200" dirty="0" smtClean="0"/>
              <a:t>Э. Резерфордом в 1919 г.</a:t>
            </a:r>
            <a:endParaRPr lang="ru-RU" sz="3200" dirty="0"/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500035" y="3857628"/>
          <a:ext cx="4071965" cy="805967"/>
        </p:xfrm>
        <a:graphic>
          <a:graphicData uri="http://schemas.openxmlformats.org/presentationml/2006/ole">
            <p:oleObj spid="_x0000_s25604" name="Формула" r:id="rId6" imgW="1218960" imgH="241200" progId="Equation.3">
              <p:embed/>
            </p:oleObj>
          </a:graphicData>
        </a:graphic>
      </p:graphicFrame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7"/>
          <a:srcRect r="10375"/>
          <a:stretch>
            <a:fillRect/>
          </a:stretch>
        </p:blipFill>
        <p:spPr bwMode="auto">
          <a:xfrm>
            <a:off x="5532462" y="3220079"/>
            <a:ext cx="2611438" cy="342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073522"/>
            <a:ext cx="47149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– искусственное превращение атомных ядер с получением радиоактивных изотопов, не встречающихся в природе.</a:t>
            </a:r>
            <a:endParaRPr lang="ru-RU" sz="3200" dirty="0"/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57200" y="14286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800000"/>
                </a:solidFill>
              </a:rPr>
              <a:t>Искусственная радиоактивность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4071942"/>
            <a:ext cx="43576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/>
              <a:t>Фредерик и </a:t>
            </a:r>
            <a:r>
              <a:rPr lang="ru-RU" sz="3000" dirty="0" err="1" smtClean="0"/>
              <a:t>Ирен</a:t>
            </a:r>
            <a:r>
              <a:rPr lang="ru-RU" sz="3000" dirty="0" smtClean="0"/>
              <a:t> </a:t>
            </a:r>
          </a:p>
          <a:p>
            <a:pPr algn="ctr"/>
            <a:r>
              <a:rPr lang="ru-RU" sz="3000" dirty="0" err="1" smtClean="0"/>
              <a:t>Жолио-Кюри</a:t>
            </a:r>
            <a:endParaRPr lang="ru-RU" sz="3000" dirty="0" smtClean="0"/>
          </a:p>
          <a:p>
            <a:pPr algn="ctr"/>
            <a:r>
              <a:rPr lang="ru-RU" sz="2400" dirty="0" smtClean="0"/>
              <a:t>Нобелевские лауреаты 1935 г.</a:t>
            </a:r>
            <a:endParaRPr lang="ru-RU" sz="2400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 r="18437" b="6648"/>
          <a:stretch>
            <a:fillRect/>
          </a:stretch>
        </p:blipFill>
        <p:spPr bwMode="auto">
          <a:xfrm>
            <a:off x="4786314" y="1214422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 descr="Joliot-curi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160485"/>
            <a:ext cx="2000264" cy="2830375"/>
          </a:xfrm>
          <a:prstGeom prst="rect">
            <a:avLst/>
          </a:prstGeom>
          <a:noFill/>
        </p:spPr>
      </p:pic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642910" y="4116396"/>
          <a:ext cx="3745571" cy="741364"/>
        </p:xfrm>
        <a:graphic>
          <a:graphicData uri="http://schemas.openxmlformats.org/presentationml/2006/ole">
            <p:oleObj spid="_x0000_s26631" name="Формула" r:id="rId7" imgW="1218960" imgH="241200" progId="Equation.3">
              <p:embed/>
            </p:oleObj>
          </a:graphicData>
        </a:graphic>
      </p:graphicFrame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/>
          <a:srcRect l="3947" t="22342" r="51645" b="51373"/>
          <a:stretch>
            <a:fillRect/>
          </a:stretch>
        </p:blipFill>
        <p:spPr bwMode="auto">
          <a:xfrm>
            <a:off x="857224" y="5000636"/>
            <a:ext cx="321471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politova.ucoz.ru/fon/10.jpg"/>
          <p:cNvPicPr>
            <a:picLocks noChangeAspect="1" noChangeArrowheads="1"/>
          </p:cNvPicPr>
          <p:nvPr/>
        </p:nvPicPr>
        <p:blipFill>
          <a:blip r:embed="rId4"/>
          <a:srcRect l="1563" t="2083" r="1562" b="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rgbClr val="FF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08774"/>
            <a:ext cx="4214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реакции деления ядер тяжёлых элементов – </a:t>
            </a:r>
            <a:r>
              <a:rPr lang="ru-RU" sz="2800" dirty="0" smtClean="0"/>
              <a:t>тяжёлые ядра делятся на более лёгкие</a:t>
            </a:r>
            <a:endParaRPr lang="ru-RU" sz="3200" dirty="0"/>
          </a:p>
        </p:txBody>
      </p:sp>
      <p:sp>
        <p:nvSpPr>
          <p:cNvPr id="7" name="Заголовок 5"/>
          <p:cNvSpPr txBox="1">
            <a:spLocks/>
          </p:cNvSpPr>
          <p:nvPr/>
        </p:nvSpPr>
        <p:spPr>
          <a:xfrm>
            <a:off x="457200" y="14286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800000"/>
                </a:solidFill>
              </a:rPr>
              <a:t>Виды ядерных реакций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5214942" y="5929330"/>
          <a:ext cx="3357586" cy="716960"/>
        </p:xfrm>
        <a:graphic>
          <a:graphicData uri="http://schemas.openxmlformats.org/presentationml/2006/ole">
            <p:oleObj spid="_x0000_s37890" name="Формула" r:id="rId5" imgW="1130040" imgH="241200" progId="Equation.3">
              <p:embed/>
            </p:oleObj>
          </a:graphicData>
        </a:graphic>
      </p:graphicFrame>
      <p:sp>
        <p:nvSpPr>
          <p:cNvPr id="13" name="Стрелка вниз 12"/>
          <p:cNvSpPr/>
          <p:nvPr/>
        </p:nvSpPr>
        <p:spPr>
          <a:xfrm rot="3333580">
            <a:off x="2816255" y="709603"/>
            <a:ext cx="176618" cy="686019"/>
          </a:xfrm>
          <a:prstGeom prst="downArrow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300000">
            <a:off x="5393452" y="711866"/>
            <a:ext cx="176618" cy="686019"/>
          </a:xfrm>
          <a:prstGeom prst="downArrow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1214422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реакции ядерного синтеза – </a:t>
            </a:r>
            <a:r>
              <a:rPr lang="ru-RU" sz="2800" dirty="0" smtClean="0"/>
              <a:t>лёгкие ядра объединяются, образуя более тяжёлые ядра</a:t>
            </a:r>
            <a:endParaRPr lang="ru-RU" sz="3200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6"/>
          <a:srcRect l="14671" t="22167" r="62632" b="46291"/>
          <a:stretch>
            <a:fillRect/>
          </a:stretch>
        </p:blipFill>
        <p:spPr bwMode="auto">
          <a:xfrm>
            <a:off x="5572132" y="3143248"/>
            <a:ext cx="2571768" cy="268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http://www.xn--24-6kct3an.xn--p1ai/%D0%A4%D0%B8%D0%B7%D0%B8%D0%BA%D0%B0_9_%D0%BA%D0%BB_%D0%9F%D0%B5%D1%80%D1%8B%D1%88%D0%BA%D0%B8%D0%BD_%D0%93%D0%94%D0%97/58.1.jpg"/>
          <p:cNvPicPr>
            <a:picLocks noChangeAspect="1" noChangeArrowheads="1"/>
          </p:cNvPicPr>
          <p:nvPr/>
        </p:nvPicPr>
        <p:blipFill>
          <a:blip r:embed="rId7"/>
          <a:srcRect b="28435"/>
          <a:stretch>
            <a:fillRect/>
          </a:stretch>
        </p:blipFill>
        <p:spPr bwMode="auto">
          <a:xfrm>
            <a:off x="928662" y="3071810"/>
            <a:ext cx="2436876" cy="2786082"/>
          </a:xfrm>
          <a:prstGeom prst="rect">
            <a:avLst/>
          </a:prstGeom>
          <a:noFill/>
        </p:spPr>
      </p:pic>
      <p:graphicFrame>
        <p:nvGraphicFramePr>
          <p:cNvPr id="37894" name="Object 6"/>
          <p:cNvGraphicFramePr>
            <a:graphicFrameLocks noChangeAspect="1"/>
          </p:cNvGraphicFramePr>
          <p:nvPr/>
        </p:nvGraphicFramePr>
        <p:xfrm>
          <a:off x="214282" y="5945201"/>
          <a:ext cx="4390429" cy="627071"/>
        </p:xfrm>
        <a:graphic>
          <a:graphicData uri="http://schemas.openxmlformats.org/presentationml/2006/ole">
            <p:oleObj spid="_x0000_s37894" name="Формула" r:id="rId8" imgW="168876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959</Words>
  <Application>Microsoft Office PowerPoint</Application>
  <PresentationFormat>Экран (4:3)</PresentationFormat>
  <Paragraphs>199</Paragraphs>
  <Slides>23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Формула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Особенности выделения энергии</vt:lpstr>
      <vt:lpstr>Энергетический выход ядерных реакций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Витальевна</dc:creator>
  <cp:lastModifiedBy>Ирина Витальевна</cp:lastModifiedBy>
  <cp:revision>12</cp:revision>
  <dcterms:created xsi:type="dcterms:W3CDTF">2016-02-24T15:48:54Z</dcterms:created>
  <dcterms:modified xsi:type="dcterms:W3CDTF">2016-02-29T12:52:15Z</dcterms:modified>
</cp:coreProperties>
</file>