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57" r:id="rId4"/>
    <p:sldId id="258" r:id="rId5"/>
    <p:sldId id="259" r:id="rId6"/>
    <p:sldId id="260" r:id="rId7"/>
    <p:sldId id="261" r:id="rId8"/>
    <p:sldId id="262" r:id="rId9"/>
    <p:sldId id="263" r:id="rId10"/>
    <p:sldId id="264" r:id="rId11"/>
    <p:sldId id="265" r:id="rId12"/>
    <p:sldId id="266" r:id="rId13"/>
    <p:sldId id="267" r:id="rId14"/>
    <p:sldId id="268"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53AECD9-02AA-4E53-95CD-AF4DCF787627}" type="datetimeFigureOut">
              <a:rPr lang="ru-RU" smtClean="0"/>
              <a:t>28.02.2016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CC095BF-CBC9-4D0E-93E8-A4A303FF5402}"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53AECD9-02AA-4E53-95CD-AF4DCF787627}" type="datetimeFigureOut">
              <a:rPr lang="ru-RU" smtClean="0"/>
              <a:t>28.02.2016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CC095BF-CBC9-4D0E-93E8-A4A303FF5402}"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53AECD9-02AA-4E53-95CD-AF4DCF787627}" type="datetimeFigureOut">
              <a:rPr lang="ru-RU" smtClean="0"/>
              <a:t>28.02.2016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CC095BF-CBC9-4D0E-93E8-A4A303FF5402}"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53AECD9-02AA-4E53-95CD-AF4DCF787627}" type="datetimeFigureOut">
              <a:rPr lang="ru-RU" smtClean="0"/>
              <a:t>28.02.2016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CC095BF-CBC9-4D0E-93E8-A4A303FF5402}"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53AECD9-02AA-4E53-95CD-AF4DCF787627}" type="datetimeFigureOut">
              <a:rPr lang="ru-RU" smtClean="0"/>
              <a:t>28.02.2016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CC095BF-CBC9-4D0E-93E8-A4A303FF5402}"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F53AECD9-02AA-4E53-95CD-AF4DCF787627}" type="datetimeFigureOut">
              <a:rPr lang="ru-RU" smtClean="0"/>
              <a:t>28.02.2016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CC095BF-CBC9-4D0E-93E8-A4A303FF5402}"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53AECD9-02AA-4E53-95CD-AF4DCF787627}" type="datetimeFigureOut">
              <a:rPr lang="ru-RU" smtClean="0"/>
              <a:t>28.02.2016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CC095BF-CBC9-4D0E-93E8-A4A303FF5402}"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F53AECD9-02AA-4E53-95CD-AF4DCF787627}" type="datetimeFigureOut">
              <a:rPr lang="ru-RU" smtClean="0"/>
              <a:t>28.02.2016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CC095BF-CBC9-4D0E-93E8-A4A303FF5402}"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F53AECD9-02AA-4E53-95CD-AF4DCF787627}" type="datetimeFigureOut">
              <a:rPr lang="ru-RU" smtClean="0"/>
              <a:t>28.02.2016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CC095BF-CBC9-4D0E-93E8-A4A303FF5402}"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53AECD9-02AA-4E53-95CD-AF4DCF787627}" type="datetimeFigureOut">
              <a:rPr lang="ru-RU" smtClean="0"/>
              <a:t>28.02.2016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CC095BF-CBC9-4D0E-93E8-A4A303FF5402}"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53AECD9-02AA-4E53-95CD-AF4DCF787627}" type="datetimeFigureOut">
              <a:rPr lang="ru-RU" smtClean="0"/>
              <a:t>28.02.2016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CC095BF-CBC9-4D0E-93E8-A4A303FF5402}"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53AECD9-02AA-4E53-95CD-AF4DCF787627}" type="datetimeFigureOut">
              <a:rPr lang="ru-RU" smtClean="0"/>
              <a:t>28.02.2016</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CC095BF-CBC9-4D0E-93E8-A4A303FF5402}"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76673"/>
            <a:ext cx="7772400" cy="2016223"/>
          </a:xfrm>
        </p:spPr>
        <p:txBody>
          <a:bodyPr>
            <a:normAutofit/>
          </a:bodyPr>
          <a:lstStyle/>
          <a:p>
            <a:r>
              <a:rPr lang="en-US" sz="5400" b="1" dirty="0" smtClean="0"/>
              <a:t>Keep Environment Clean. Conditionals.</a:t>
            </a:r>
            <a:endParaRPr lang="ru-RU" sz="5400" b="1" dirty="0"/>
          </a:p>
        </p:txBody>
      </p:sp>
      <p:sp>
        <p:nvSpPr>
          <p:cNvPr id="3" name="Подзаголовок 2"/>
          <p:cNvSpPr>
            <a:spLocks noGrp="1"/>
          </p:cNvSpPr>
          <p:nvPr>
            <p:ph type="subTitle" idx="1"/>
          </p:nvPr>
        </p:nvSpPr>
        <p:spPr>
          <a:xfrm>
            <a:off x="5004048" y="3212976"/>
            <a:ext cx="3888432" cy="2425824"/>
          </a:xfrm>
        </p:spPr>
        <p:txBody>
          <a:bodyPr>
            <a:normAutofit/>
          </a:bodyPr>
          <a:lstStyle/>
          <a:p>
            <a:pPr algn="l"/>
            <a:r>
              <a:rPr lang="ru-RU" sz="1800" b="1" dirty="0" smtClean="0"/>
              <a:t>Урок английского языка в 8 классе</a:t>
            </a:r>
          </a:p>
          <a:p>
            <a:pPr algn="l"/>
            <a:r>
              <a:rPr lang="ru-RU" sz="1800" b="1" i="1" dirty="0" smtClean="0"/>
              <a:t>МБОУ «СОШ №13» г. Северодвинска Архангельской области</a:t>
            </a:r>
          </a:p>
          <a:p>
            <a:pPr algn="l"/>
            <a:r>
              <a:rPr lang="ru-RU" sz="1800" b="1" u="sng" dirty="0" smtClean="0"/>
              <a:t>Автор</a:t>
            </a:r>
            <a:r>
              <a:rPr lang="ru-RU" sz="2000" b="1" u="sng" dirty="0" smtClean="0"/>
              <a:t>: </a:t>
            </a:r>
            <a:r>
              <a:rPr lang="ru-RU" sz="1600" b="1" i="1" dirty="0" err="1" smtClean="0"/>
              <a:t>Булатецкая</a:t>
            </a:r>
            <a:r>
              <a:rPr lang="ru-RU" sz="1600" b="1" i="1" dirty="0" smtClean="0"/>
              <a:t> Татьяна Павловна, учитель высшей категории</a:t>
            </a:r>
            <a:endParaRPr lang="ru-RU" sz="1600" b="1" i="1" dirty="0"/>
          </a:p>
        </p:txBody>
      </p:sp>
      <p:pic>
        <p:nvPicPr>
          <p:cNvPr id="4" name="Рисунок 3" descr="C:\Users\Сергей\Desktop\IMG_5011.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5" y="2636912"/>
            <a:ext cx="4248472" cy="3384376"/>
          </a:xfrm>
          <a:prstGeom prst="rect">
            <a:avLst/>
          </a:prstGeom>
          <a:noFill/>
          <a:ln>
            <a:noFill/>
          </a:ln>
        </p:spPr>
      </p:pic>
    </p:spTree>
    <p:extLst>
      <p:ext uri="{BB962C8B-B14F-4D97-AF65-F5344CB8AC3E}">
        <p14:creationId xmlns:p14="http://schemas.microsoft.com/office/powerpoint/2010/main" val="19047166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420888"/>
            <a:ext cx="8229600" cy="3705275"/>
          </a:xfrm>
        </p:spPr>
        <p:txBody>
          <a:bodyPr>
            <a:normAutofit/>
          </a:bodyPr>
          <a:lstStyle/>
          <a:p>
            <a:r>
              <a:rPr lang="en-US" b="1" dirty="0" smtClean="0"/>
              <a:t>Group№</a:t>
            </a:r>
            <a:r>
              <a:rPr lang="en-US" b="1" dirty="0"/>
              <a:t>1: </a:t>
            </a:r>
            <a:r>
              <a:rPr lang="en-US" dirty="0"/>
              <a:t>Watch the film, do the schemes and tell what is the film about.</a:t>
            </a:r>
            <a:r>
              <a:rPr lang="en-US" i="1" dirty="0"/>
              <a:t> Propose three ways to save the Earth</a:t>
            </a:r>
            <a:r>
              <a:rPr lang="en-US" i="1" dirty="0" smtClean="0"/>
              <a:t>.</a:t>
            </a:r>
          </a:p>
          <a:p>
            <a:r>
              <a:rPr lang="en-US" b="1" dirty="0" smtClean="0"/>
              <a:t>Group№</a:t>
            </a:r>
            <a:r>
              <a:rPr lang="en-US" b="1" dirty="0"/>
              <a:t>2:</a:t>
            </a:r>
            <a:r>
              <a:rPr lang="en-US" dirty="0"/>
              <a:t> Watch the film, make up questions and ask them to other groups.</a:t>
            </a:r>
            <a:r>
              <a:rPr lang="en-US" i="1" dirty="0"/>
              <a:t> Propose three ways to save the Earth</a:t>
            </a:r>
            <a:r>
              <a:rPr lang="en-US" i="1" dirty="0" smtClean="0"/>
              <a:t>.</a:t>
            </a:r>
          </a:p>
          <a:p>
            <a:r>
              <a:rPr lang="en-US" b="1" dirty="0" smtClean="0"/>
              <a:t>Group№</a:t>
            </a:r>
            <a:r>
              <a:rPr lang="en-US" b="1" dirty="0"/>
              <a:t>3:</a:t>
            </a:r>
            <a:r>
              <a:rPr lang="en-US" dirty="0"/>
              <a:t> Watch the film and make up six sentences about environmental problems. </a:t>
            </a:r>
            <a:r>
              <a:rPr lang="en-US" i="1" dirty="0" smtClean="0"/>
              <a:t>Propose </a:t>
            </a:r>
            <a:r>
              <a:rPr lang="en-US" i="1" dirty="0"/>
              <a:t>three ways to save the Earth</a:t>
            </a:r>
            <a:r>
              <a:rPr lang="en-US" dirty="0"/>
              <a:t>.</a:t>
            </a:r>
            <a:endParaRPr lang="ru-RU" dirty="0"/>
          </a:p>
          <a:p>
            <a:endParaRPr lang="ru-RU" dirty="0"/>
          </a:p>
          <a:p>
            <a:endParaRPr lang="ru-RU" dirty="0"/>
          </a:p>
          <a:p>
            <a:endParaRPr lang="ru-RU" dirty="0"/>
          </a:p>
        </p:txBody>
      </p:sp>
      <p:sp>
        <p:nvSpPr>
          <p:cNvPr id="2" name="Заголовок 1"/>
          <p:cNvSpPr>
            <a:spLocks noGrp="1"/>
          </p:cNvSpPr>
          <p:nvPr>
            <p:ph type="title"/>
          </p:nvPr>
        </p:nvSpPr>
        <p:spPr>
          <a:xfrm>
            <a:off x="457200" y="274638"/>
            <a:ext cx="8229600" cy="922114"/>
          </a:xfrm>
        </p:spPr>
        <p:txBody>
          <a:bodyPr>
            <a:normAutofit/>
          </a:bodyPr>
          <a:lstStyle/>
          <a:p>
            <a:r>
              <a:rPr lang="en-US" sz="4800" b="1" dirty="0" smtClean="0"/>
              <a:t>Tasks for Groups</a:t>
            </a:r>
            <a:endParaRPr lang="ru-RU" sz="4800" b="1" dirty="0"/>
          </a:p>
        </p:txBody>
      </p:sp>
    </p:spTree>
    <p:extLst>
      <p:ext uri="{BB962C8B-B14F-4D97-AF65-F5344CB8AC3E}">
        <p14:creationId xmlns:p14="http://schemas.microsoft.com/office/powerpoint/2010/main" val="17729973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908720"/>
            <a:ext cx="8064896" cy="5544616"/>
          </a:xfrm>
        </p:spPr>
        <p:txBody>
          <a:bodyPr/>
          <a:lstStyle/>
          <a:p>
            <a:pPr marL="0" indent="0">
              <a:buNone/>
            </a:pPr>
            <a:r>
              <a:rPr lang="en-US" sz="1800" b="1" dirty="0"/>
              <a:t>The Dead Sea, the saltiest body of water of the earth and a wonderful natural treasure, is becoming smaller and smaller because of decisions by people to use part of its waters. </a:t>
            </a:r>
            <a:endParaRPr lang="en-US" sz="1800" b="1" dirty="0" smtClean="0"/>
          </a:p>
          <a:p>
            <a:pPr marL="0" indent="0">
              <a:buNone/>
            </a:pPr>
            <a:r>
              <a:rPr lang="en-US" sz="1800" b="1" dirty="0"/>
              <a:t>The Dead Sea is located at the lowest point of the earth, almost 400 </a:t>
            </a:r>
            <a:r>
              <a:rPr lang="en-US" sz="1800" b="1" dirty="0" smtClean="0"/>
              <a:t>meters </a:t>
            </a:r>
            <a:r>
              <a:rPr lang="en-US" sz="1800" b="1" dirty="0"/>
              <a:t>below sea level. It is 50 </a:t>
            </a:r>
            <a:r>
              <a:rPr lang="en-US" sz="1800" b="1" dirty="0" smtClean="0"/>
              <a:t>kilometers </a:t>
            </a:r>
            <a:r>
              <a:rPr lang="en-US" sz="1800" b="1" dirty="0"/>
              <a:t>long. Just 40 years ago it stretched 80 </a:t>
            </a:r>
            <a:r>
              <a:rPr lang="en-US" sz="1800" b="1" dirty="0" smtClean="0"/>
              <a:t>kilometers </a:t>
            </a:r>
            <a:r>
              <a:rPr lang="en-US" sz="1800" b="1" dirty="0"/>
              <a:t>in length</a:t>
            </a:r>
            <a:r>
              <a:rPr lang="en-US" sz="1800" dirty="0"/>
              <a:t>. </a:t>
            </a:r>
            <a:endParaRPr lang="en-US" sz="1800" dirty="0" smtClean="0"/>
          </a:p>
          <a:p>
            <a:pPr marL="0" indent="0">
              <a:buNone/>
            </a:pPr>
            <a:r>
              <a:rPr lang="en-US" sz="1800" b="1" dirty="0"/>
              <a:t>One of the main reasons for the sea’s shrinking is lack of water. 90% of the waters that flow from the Jordan River, which traditionally goes into the Dead Sea, is taken for drinking and agriculture in Israel and Jordan</a:t>
            </a:r>
            <a:r>
              <a:rPr lang="en-US" sz="1800" b="1" dirty="0" smtClean="0"/>
              <a:t>.</a:t>
            </a:r>
          </a:p>
          <a:p>
            <a:pPr marL="0" indent="0">
              <a:buNone/>
            </a:pPr>
            <a:r>
              <a:rPr lang="en-US" sz="1800" b="1" dirty="0"/>
              <a:t>Besides, local industry adds to the Dead Sea’s problems. They use the water for getting necessary minerals. It’s a real disaster for the Sea</a:t>
            </a:r>
            <a:r>
              <a:rPr lang="en-US" sz="1800" b="1" dirty="0" smtClean="0"/>
              <a:t>.</a:t>
            </a:r>
          </a:p>
          <a:p>
            <a:pPr marL="0" indent="0">
              <a:buNone/>
            </a:pPr>
            <a:r>
              <a:rPr lang="en-US" sz="1800" b="1" dirty="0"/>
              <a:t>Now hundreds of thousands of tourists come to the Dead Sea every year. Its water is so salty that a man can read a newspaper comfortably while lying on his back on the water. The water contain a lot of </a:t>
            </a:r>
            <a:r>
              <a:rPr lang="en-US" sz="1800" b="1" dirty="0" err="1"/>
              <a:t>sulphur</a:t>
            </a:r>
            <a:r>
              <a:rPr lang="en-US" sz="1800" b="1" dirty="0"/>
              <a:t>, and the thick black mud that is found at the sea’s beach is very useful for people with skin diseases. Tourists treat their bodies with the black mud, but they don’t think  about the Dead Sea’s troubles</a:t>
            </a:r>
            <a:r>
              <a:rPr lang="en-US" sz="1800" b="1" dirty="0" smtClean="0"/>
              <a:t>.</a:t>
            </a:r>
          </a:p>
          <a:p>
            <a:pPr marL="0" indent="0">
              <a:buNone/>
            </a:pPr>
            <a:r>
              <a:rPr lang="en-US" sz="1800" b="1" dirty="0"/>
              <a:t>It can be saved – but time is running out.</a:t>
            </a:r>
            <a:endParaRPr lang="ru-RU" sz="1800" b="1" dirty="0"/>
          </a:p>
          <a:p>
            <a:pPr marL="0" indent="0">
              <a:buNone/>
            </a:pPr>
            <a:endParaRPr lang="ru-RU" sz="1800" b="1" dirty="0"/>
          </a:p>
          <a:p>
            <a:pPr marL="0" indent="0">
              <a:buNone/>
            </a:pPr>
            <a:endParaRPr lang="ru-RU" sz="1800" b="1" dirty="0"/>
          </a:p>
          <a:p>
            <a:pPr marL="0" indent="0">
              <a:buNone/>
            </a:pPr>
            <a:endParaRPr lang="ru-RU" sz="1800" b="1" dirty="0"/>
          </a:p>
          <a:p>
            <a:pPr marL="0" indent="0">
              <a:buNone/>
            </a:pPr>
            <a:endParaRPr lang="ru-RU" sz="1800" dirty="0"/>
          </a:p>
          <a:p>
            <a:pPr marL="0" indent="0">
              <a:buNone/>
            </a:pPr>
            <a:endParaRPr lang="ru-RU" sz="1800" b="1" dirty="0"/>
          </a:p>
          <a:p>
            <a:pPr marL="0" indent="0">
              <a:buNone/>
            </a:pPr>
            <a:endParaRPr lang="ru-RU" dirty="0"/>
          </a:p>
        </p:txBody>
      </p:sp>
      <p:sp>
        <p:nvSpPr>
          <p:cNvPr id="2" name="Заголовок 1"/>
          <p:cNvSpPr>
            <a:spLocks noGrp="1"/>
          </p:cNvSpPr>
          <p:nvPr>
            <p:ph type="title"/>
          </p:nvPr>
        </p:nvSpPr>
        <p:spPr>
          <a:xfrm>
            <a:off x="457200" y="274638"/>
            <a:ext cx="8229600" cy="706090"/>
          </a:xfrm>
        </p:spPr>
        <p:txBody>
          <a:bodyPr>
            <a:normAutofit fontScale="90000"/>
          </a:bodyPr>
          <a:lstStyle/>
          <a:p>
            <a:r>
              <a:rPr lang="en-US" b="1" dirty="0"/>
              <a:t>The Dead Sea in Danger</a:t>
            </a:r>
            <a:endParaRPr lang="ru-RU" dirty="0"/>
          </a:p>
        </p:txBody>
      </p:sp>
    </p:spTree>
    <p:extLst>
      <p:ext uri="{BB962C8B-B14F-4D97-AF65-F5344CB8AC3E}">
        <p14:creationId xmlns:p14="http://schemas.microsoft.com/office/powerpoint/2010/main" val="9320399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Do the Tasks to the Text:</a:t>
            </a:r>
            <a:endParaRPr lang="ru-RU" b="1" dirty="0"/>
          </a:p>
        </p:txBody>
      </p:sp>
      <p:sp>
        <p:nvSpPr>
          <p:cNvPr id="3" name="Объект 2"/>
          <p:cNvSpPr>
            <a:spLocks noGrp="1"/>
          </p:cNvSpPr>
          <p:nvPr>
            <p:ph sz="quarter" idx="13"/>
          </p:nvPr>
        </p:nvSpPr>
        <p:spPr/>
        <p:txBody>
          <a:bodyPr>
            <a:normAutofit fontScale="85000" lnSpcReduction="10000"/>
          </a:bodyPr>
          <a:lstStyle/>
          <a:p>
            <a:pPr marL="0" indent="0">
              <a:buNone/>
            </a:pPr>
            <a:r>
              <a:rPr lang="en-US" sz="2000" b="1" dirty="0"/>
              <a:t>1.Where is the Dead Sea located?</a:t>
            </a:r>
            <a:endParaRPr lang="ru-RU" sz="2000" b="1" dirty="0"/>
          </a:p>
          <a:p>
            <a:r>
              <a:rPr lang="en-US" sz="2000" dirty="0"/>
              <a:t>a) At the highest point of the Earth.</a:t>
            </a:r>
            <a:endParaRPr lang="ru-RU" sz="2000" dirty="0"/>
          </a:p>
          <a:p>
            <a:r>
              <a:rPr lang="en-US" sz="2000" dirty="0"/>
              <a:t>b) At the hottest place of the Earth.</a:t>
            </a:r>
            <a:endParaRPr lang="ru-RU" sz="2000" dirty="0"/>
          </a:p>
          <a:p>
            <a:r>
              <a:rPr lang="en-US" sz="2000" dirty="0"/>
              <a:t>c) At the lowest point of the Earth.</a:t>
            </a:r>
            <a:endParaRPr lang="ru-RU" sz="2000" dirty="0"/>
          </a:p>
          <a:p>
            <a:r>
              <a:rPr lang="en-US" sz="2000" dirty="0"/>
              <a:t>d) At the coolest place of the Earth</a:t>
            </a:r>
            <a:r>
              <a:rPr lang="en-US" sz="2000" dirty="0" smtClean="0"/>
              <a:t>.</a:t>
            </a:r>
          </a:p>
          <a:p>
            <a:pPr marL="0" indent="0">
              <a:buNone/>
            </a:pPr>
            <a:r>
              <a:rPr lang="en-US" sz="2000" b="1" dirty="0"/>
              <a:t>2.How long is the Dead Sea now (according to the text)?</a:t>
            </a:r>
            <a:endParaRPr lang="ru-RU" sz="2000" b="1" dirty="0"/>
          </a:p>
          <a:p>
            <a:r>
              <a:rPr lang="en-US" sz="2000" dirty="0"/>
              <a:t>a) 400 </a:t>
            </a:r>
            <a:r>
              <a:rPr lang="en-US" sz="2000" dirty="0" smtClean="0"/>
              <a:t>meters</a:t>
            </a:r>
            <a:endParaRPr lang="ru-RU" sz="2000" dirty="0"/>
          </a:p>
          <a:p>
            <a:r>
              <a:rPr lang="en-US" sz="2000" dirty="0"/>
              <a:t>b) 50 </a:t>
            </a:r>
            <a:r>
              <a:rPr lang="en-US" sz="2000" dirty="0" smtClean="0"/>
              <a:t>kilometers</a:t>
            </a:r>
            <a:endParaRPr lang="ru-RU" sz="2000" dirty="0"/>
          </a:p>
          <a:p>
            <a:r>
              <a:rPr lang="en-US" sz="2000" dirty="0"/>
              <a:t>c) 80 </a:t>
            </a:r>
            <a:r>
              <a:rPr lang="en-US" sz="2000" dirty="0" smtClean="0"/>
              <a:t>kilometers</a:t>
            </a:r>
            <a:endParaRPr lang="ru-RU" sz="2000" dirty="0"/>
          </a:p>
          <a:p>
            <a:r>
              <a:rPr lang="en-US" sz="2000" dirty="0"/>
              <a:t>d) 40 </a:t>
            </a:r>
            <a:r>
              <a:rPr lang="en-US" sz="2000" dirty="0" smtClean="0"/>
              <a:t>kilometers</a:t>
            </a:r>
          </a:p>
          <a:p>
            <a:endParaRPr lang="en-US" sz="1800" dirty="0" smtClean="0"/>
          </a:p>
          <a:p>
            <a:pPr marL="0" indent="0">
              <a:buNone/>
            </a:pPr>
            <a:endParaRPr lang="ru-RU" sz="1800" dirty="0"/>
          </a:p>
          <a:p>
            <a:pPr marL="0" indent="0">
              <a:buNone/>
            </a:pPr>
            <a:endParaRPr lang="ru-RU" sz="1800" dirty="0"/>
          </a:p>
          <a:p>
            <a:endParaRPr lang="ru-RU" dirty="0"/>
          </a:p>
        </p:txBody>
      </p:sp>
      <p:sp>
        <p:nvSpPr>
          <p:cNvPr id="4" name="Объект 3"/>
          <p:cNvSpPr>
            <a:spLocks noGrp="1"/>
          </p:cNvSpPr>
          <p:nvPr>
            <p:ph sz="quarter" idx="14"/>
          </p:nvPr>
        </p:nvSpPr>
        <p:spPr/>
        <p:txBody>
          <a:bodyPr>
            <a:normAutofit/>
          </a:bodyPr>
          <a:lstStyle/>
          <a:p>
            <a:pPr marL="0" indent="0">
              <a:buNone/>
            </a:pPr>
            <a:r>
              <a:rPr lang="en-US" sz="2400" b="1" dirty="0"/>
              <a:t>3.Find in the text </a:t>
            </a:r>
            <a:r>
              <a:rPr lang="en-US" sz="2400" dirty="0"/>
              <a:t>and underline the sentence that says why the Dead Sea is in danger</a:t>
            </a:r>
            <a:r>
              <a:rPr lang="en-US" sz="2400" dirty="0" smtClean="0"/>
              <a:t>.</a:t>
            </a:r>
          </a:p>
          <a:p>
            <a:pPr marL="0" indent="0">
              <a:buNone/>
            </a:pPr>
            <a:r>
              <a:rPr lang="en-US" sz="2400" b="1" dirty="0"/>
              <a:t>4.Why</a:t>
            </a:r>
            <a:r>
              <a:rPr lang="en-US" sz="2400" dirty="0"/>
              <a:t> does the text finish with the words: It can be saved but time is running out?</a:t>
            </a:r>
            <a:endParaRPr lang="ru-RU" sz="2400" dirty="0"/>
          </a:p>
          <a:p>
            <a:pPr marL="0" indent="0">
              <a:buNone/>
            </a:pPr>
            <a:endParaRPr lang="ru-RU" sz="2400" dirty="0"/>
          </a:p>
        </p:txBody>
      </p:sp>
    </p:spTree>
    <p:extLst>
      <p:ext uri="{BB962C8B-B14F-4D97-AF65-F5344CB8AC3E}">
        <p14:creationId xmlns:p14="http://schemas.microsoft.com/office/powerpoint/2010/main" val="16041819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en-US" dirty="0" smtClean="0"/>
              <a:t>1 – c</a:t>
            </a:r>
          </a:p>
          <a:p>
            <a:r>
              <a:rPr lang="en-US" dirty="0" smtClean="0"/>
              <a:t>2 – b</a:t>
            </a:r>
          </a:p>
          <a:p>
            <a:r>
              <a:rPr lang="en-US" dirty="0" smtClean="0"/>
              <a:t>3 - 90% of the waters that flow from the Jordan River, which traditionally goes into the Dead Sea, is taken for drinking and agriculture in Israel and Jordan.</a:t>
            </a:r>
          </a:p>
          <a:p>
            <a:pPr marL="0" indent="0">
              <a:buNone/>
            </a:pPr>
            <a:endParaRPr lang="en-US" dirty="0" smtClean="0"/>
          </a:p>
          <a:p>
            <a:endParaRPr lang="en-US" dirty="0" smtClean="0"/>
          </a:p>
          <a:p>
            <a:endParaRPr lang="ru-RU" dirty="0"/>
          </a:p>
        </p:txBody>
      </p:sp>
      <p:sp>
        <p:nvSpPr>
          <p:cNvPr id="2" name="Заголовок 1"/>
          <p:cNvSpPr>
            <a:spLocks noGrp="1"/>
          </p:cNvSpPr>
          <p:nvPr>
            <p:ph type="title"/>
          </p:nvPr>
        </p:nvSpPr>
        <p:spPr>
          <a:xfrm>
            <a:off x="457200" y="274638"/>
            <a:ext cx="8229600" cy="994122"/>
          </a:xfrm>
        </p:spPr>
        <p:txBody>
          <a:bodyPr>
            <a:normAutofit/>
          </a:bodyPr>
          <a:lstStyle/>
          <a:p>
            <a:r>
              <a:rPr lang="en-US" sz="5400" b="1" dirty="0" smtClean="0"/>
              <a:t>Check Up!</a:t>
            </a:r>
            <a:endParaRPr lang="ru-RU" sz="5400" b="1" dirty="0"/>
          </a:p>
        </p:txBody>
      </p:sp>
    </p:spTree>
    <p:extLst>
      <p:ext uri="{BB962C8B-B14F-4D97-AF65-F5344CB8AC3E}">
        <p14:creationId xmlns:p14="http://schemas.microsoft.com/office/powerpoint/2010/main" val="7450567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20000"/>
          </a:bodyPr>
          <a:lstStyle/>
          <a:p>
            <a:r>
              <a:rPr lang="en-US" sz="2800" b="1" dirty="0" smtClean="0"/>
              <a:t>Communicative skills: </a:t>
            </a:r>
            <a:r>
              <a:rPr lang="ru-RU" sz="2800" dirty="0" smtClean="0"/>
              <a:t>(описание картинки, фронтальная беседа по теме, выступление в групповых проектах);</a:t>
            </a:r>
          </a:p>
          <a:p>
            <a:r>
              <a:rPr lang="en-US" sz="2800" b="1" dirty="0" smtClean="0"/>
              <a:t>Comprehension skills: </a:t>
            </a:r>
            <a:r>
              <a:rPr lang="en-US" sz="2800" dirty="0" smtClean="0"/>
              <a:t>(</a:t>
            </a:r>
            <a:r>
              <a:rPr lang="ru-RU" sz="2800" dirty="0" smtClean="0"/>
              <a:t>просмотр и понимание мультфильма, выполнение заданий в групповой работе</a:t>
            </a:r>
            <a:r>
              <a:rPr lang="en-US" sz="2800" dirty="0" smtClean="0"/>
              <a:t>)</a:t>
            </a:r>
            <a:r>
              <a:rPr lang="ru-RU" sz="2800" dirty="0" smtClean="0"/>
              <a:t>;</a:t>
            </a:r>
            <a:endParaRPr lang="en-US" sz="2800" dirty="0" smtClean="0"/>
          </a:p>
          <a:p>
            <a:r>
              <a:rPr lang="en-US" sz="2800" b="1" dirty="0" smtClean="0"/>
              <a:t>Grammar skills: </a:t>
            </a:r>
            <a:r>
              <a:rPr lang="en-US" sz="2800" dirty="0" smtClean="0"/>
              <a:t>(</a:t>
            </a:r>
            <a:r>
              <a:rPr lang="ru-RU" sz="2800" dirty="0" smtClean="0"/>
              <a:t>перевод предложений с </a:t>
            </a:r>
            <a:r>
              <a:rPr lang="en-US" sz="2800" dirty="0" smtClean="0"/>
              <a:t>Conditionals)</a:t>
            </a:r>
            <a:r>
              <a:rPr lang="ru-RU" sz="2800" dirty="0" smtClean="0"/>
              <a:t>;</a:t>
            </a:r>
          </a:p>
          <a:p>
            <a:r>
              <a:rPr lang="en-US" sz="2800" b="1" dirty="0" smtClean="0"/>
              <a:t>Reading skills:</a:t>
            </a:r>
            <a:r>
              <a:rPr lang="en-US" sz="2800" dirty="0" smtClean="0"/>
              <a:t> (</a:t>
            </a:r>
            <a:r>
              <a:rPr lang="ru-RU" sz="2800" dirty="0" smtClean="0"/>
              <a:t>чтение и понимание текста</a:t>
            </a:r>
            <a:r>
              <a:rPr lang="en-US" sz="2800" dirty="0" smtClean="0"/>
              <a:t>)</a:t>
            </a:r>
            <a:r>
              <a:rPr lang="ru-RU" sz="2800" dirty="0" smtClean="0"/>
              <a:t>.</a:t>
            </a:r>
            <a:endParaRPr lang="en-US" sz="2800" dirty="0" smtClean="0"/>
          </a:p>
          <a:p>
            <a:pPr marL="0" indent="0">
              <a:buNone/>
            </a:pPr>
            <a:endParaRPr lang="ru-RU" sz="2800" dirty="0" smtClean="0"/>
          </a:p>
          <a:p>
            <a:pPr marL="0" indent="0">
              <a:buNone/>
            </a:pPr>
            <a:endParaRPr lang="ru-RU" sz="2800" dirty="0"/>
          </a:p>
        </p:txBody>
      </p:sp>
      <p:sp>
        <p:nvSpPr>
          <p:cNvPr id="2" name="Заголовок 1"/>
          <p:cNvSpPr>
            <a:spLocks noGrp="1"/>
          </p:cNvSpPr>
          <p:nvPr>
            <p:ph type="title"/>
          </p:nvPr>
        </p:nvSpPr>
        <p:spPr/>
        <p:txBody>
          <a:bodyPr>
            <a:normAutofit/>
          </a:bodyPr>
          <a:lstStyle/>
          <a:p>
            <a:r>
              <a:rPr lang="en-US" b="1" dirty="0" smtClean="0"/>
              <a:t>Self-Estimation</a:t>
            </a:r>
            <a:endParaRPr lang="ru-RU" b="1" dirty="0"/>
          </a:p>
        </p:txBody>
      </p:sp>
    </p:spTree>
    <p:extLst>
      <p:ext uri="{BB962C8B-B14F-4D97-AF65-F5344CB8AC3E}">
        <p14:creationId xmlns:p14="http://schemas.microsoft.com/office/powerpoint/2010/main" val="7557489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331640" y="2132856"/>
            <a:ext cx="6624736" cy="3993307"/>
          </a:xfrm>
        </p:spPr>
        <p:txBody>
          <a:bodyPr>
            <a:normAutofit/>
          </a:bodyPr>
          <a:lstStyle/>
          <a:p>
            <a:r>
              <a:rPr lang="en-US" sz="2800" b="1" dirty="0"/>
              <a:t>What did you learn at the lesson today?</a:t>
            </a:r>
          </a:p>
          <a:p>
            <a:r>
              <a:rPr lang="en-US" sz="2800" b="1" dirty="0"/>
              <a:t>What was remembered today?</a:t>
            </a:r>
          </a:p>
          <a:p>
            <a:r>
              <a:rPr lang="en-US" sz="2800" b="1" dirty="0"/>
              <a:t>What was the most useful for you at the lesson?</a:t>
            </a:r>
          </a:p>
          <a:p>
            <a:r>
              <a:rPr lang="en-US" sz="2800" b="1" dirty="0" smtClean="0"/>
              <a:t>What have you done best?</a:t>
            </a:r>
          </a:p>
          <a:p>
            <a:r>
              <a:rPr lang="en-US" sz="2800" b="1" dirty="0" smtClean="0"/>
              <a:t>How can you describe your results at the lesson in few words?</a:t>
            </a:r>
            <a:endParaRPr lang="ru-RU" sz="2800" b="1" dirty="0"/>
          </a:p>
        </p:txBody>
      </p:sp>
      <p:sp>
        <p:nvSpPr>
          <p:cNvPr id="3" name="Заголовок 2"/>
          <p:cNvSpPr>
            <a:spLocks noGrp="1"/>
          </p:cNvSpPr>
          <p:nvPr>
            <p:ph type="title"/>
          </p:nvPr>
        </p:nvSpPr>
        <p:spPr/>
        <p:txBody>
          <a:bodyPr>
            <a:normAutofit/>
          </a:bodyPr>
          <a:lstStyle/>
          <a:p>
            <a:r>
              <a:rPr lang="en-US" sz="5400" b="1" dirty="0" smtClean="0"/>
              <a:t>REFLEXION</a:t>
            </a:r>
            <a:endParaRPr lang="ru-RU" sz="5400" b="1" dirty="0"/>
          </a:p>
        </p:txBody>
      </p:sp>
    </p:spTree>
    <p:extLst>
      <p:ext uri="{BB962C8B-B14F-4D97-AF65-F5344CB8AC3E}">
        <p14:creationId xmlns:p14="http://schemas.microsoft.com/office/powerpoint/2010/main" val="26587529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483768" y="2708920"/>
            <a:ext cx="3384376" cy="2448272"/>
          </a:xfrm>
        </p:spPr>
        <p:txBody>
          <a:bodyPr/>
          <a:lstStyle/>
          <a:p>
            <a:endParaRPr lang="ru-RU"/>
          </a:p>
        </p:txBody>
      </p:sp>
      <p:sp>
        <p:nvSpPr>
          <p:cNvPr id="2" name="Заголовок 1"/>
          <p:cNvSpPr>
            <a:spLocks noGrp="1"/>
          </p:cNvSpPr>
          <p:nvPr>
            <p:ph type="title"/>
          </p:nvPr>
        </p:nvSpPr>
        <p:spPr>
          <a:xfrm>
            <a:off x="457200" y="274638"/>
            <a:ext cx="8229600" cy="922114"/>
          </a:xfrm>
        </p:spPr>
        <p:txBody>
          <a:bodyPr>
            <a:normAutofit/>
          </a:bodyPr>
          <a:lstStyle/>
          <a:p>
            <a:r>
              <a:rPr lang="en-US" sz="4800" b="1" dirty="0" smtClean="0"/>
              <a:t>Let’s Describe the Picture</a:t>
            </a:r>
            <a:endParaRPr lang="ru-RU" sz="4800" b="1" dirty="0"/>
          </a:p>
        </p:txBody>
      </p:sp>
      <p:pic>
        <p:nvPicPr>
          <p:cNvPr id="4" name="Рисунок 3" descr="C:\Users\Сергей\Desktop\IMG_5009.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1601" y="1196752"/>
            <a:ext cx="7344816" cy="5040560"/>
          </a:xfrm>
          <a:prstGeom prst="rect">
            <a:avLst/>
          </a:prstGeom>
          <a:noFill/>
          <a:ln>
            <a:noFill/>
          </a:ln>
        </p:spPr>
      </p:pic>
    </p:spTree>
    <p:extLst>
      <p:ext uri="{BB962C8B-B14F-4D97-AF65-F5344CB8AC3E}">
        <p14:creationId xmlns:p14="http://schemas.microsoft.com/office/powerpoint/2010/main" val="18248030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4800" b="1" dirty="0" smtClean="0"/>
              <a:t>Let’s do a </a:t>
            </a:r>
            <a:r>
              <a:rPr lang="en-US" sz="4800" b="1" dirty="0" err="1" smtClean="0"/>
              <a:t>Sinquan</a:t>
            </a:r>
            <a:endParaRPr lang="ru-RU" sz="4800" b="1" dirty="0"/>
          </a:p>
        </p:txBody>
      </p:sp>
      <p:sp>
        <p:nvSpPr>
          <p:cNvPr id="3" name="Объект 2"/>
          <p:cNvSpPr>
            <a:spLocks noGrp="1"/>
          </p:cNvSpPr>
          <p:nvPr>
            <p:ph sz="quarter" idx="13"/>
          </p:nvPr>
        </p:nvSpPr>
        <p:spPr/>
        <p:txBody>
          <a:bodyPr/>
          <a:lstStyle/>
          <a:p>
            <a:r>
              <a:rPr lang="en-US" sz="3200" b="1" dirty="0"/>
              <a:t>1 …………………. </a:t>
            </a:r>
            <a:endParaRPr lang="ru-RU" sz="3200" b="1" dirty="0" smtClean="0"/>
          </a:p>
          <a:p>
            <a:r>
              <a:rPr lang="en-US" sz="3200" b="1" dirty="0" smtClean="0"/>
              <a:t>2.Clean</a:t>
            </a:r>
            <a:r>
              <a:rPr lang="en-US" sz="3200" b="1" dirty="0"/>
              <a:t>, polluted</a:t>
            </a:r>
            <a:endParaRPr lang="ru-RU" sz="3200" b="1" dirty="0"/>
          </a:p>
          <a:p>
            <a:r>
              <a:rPr lang="en-US" sz="3200" b="1" dirty="0"/>
              <a:t>3.To protect, to prohibit, to reduce</a:t>
            </a:r>
            <a:endParaRPr lang="ru-RU" sz="3200" b="1" dirty="0"/>
          </a:p>
          <a:p>
            <a:r>
              <a:rPr lang="en-US" sz="3200" b="1" dirty="0"/>
              <a:t>4.Keep in order</a:t>
            </a:r>
            <a:endParaRPr lang="ru-RU" sz="3200" b="1" dirty="0"/>
          </a:p>
          <a:p>
            <a:r>
              <a:rPr lang="en-US" sz="3200" b="1" dirty="0"/>
              <a:t>5.Nature</a:t>
            </a:r>
            <a:endParaRPr lang="ru-RU" sz="3200" b="1" dirty="0"/>
          </a:p>
          <a:p>
            <a:pPr marL="0" indent="0">
              <a:buNone/>
            </a:pPr>
            <a:endParaRPr lang="ru-RU" dirty="0"/>
          </a:p>
        </p:txBody>
      </p:sp>
      <p:sp>
        <p:nvSpPr>
          <p:cNvPr id="4" name="Объект 3"/>
          <p:cNvSpPr>
            <a:spLocks noGrp="1"/>
          </p:cNvSpPr>
          <p:nvPr>
            <p:ph sz="quarter" idx="14"/>
          </p:nvPr>
        </p:nvSpPr>
        <p:spPr/>
        <p:txBody>
          <a:bodyPr/>
          <a:lstStyle/>
          <a:p>
            <a:r>
              <a:rPr lang="en-US" sz="3200" b="1" i="1" dirty="0" smtClean="0"/>
              <a:t>1.Environment</a:t>
            </a:r>
            <a:endParaRPr lang="ru-RU" sz="3200" b="1" i="1" dirty="0" smtClean="0"/>
          </a:p>
          <a:p>
            <a:r>
              <a:rPr lang="en-US" sz="3200" b="1" dirty="0" smtClean="0"/>
              <a:t>2.Clean, polluted</a:t>
            </a:r>
            <a:endParaRPr lang="ru-RU" sz="3200" b="1" dirty="0" smtClean="0"/>
          </a:p>
          <a:p>
            <a:r>
              <a:rPr lang="en-US" sz="3200" b="1" dirty="0" smtClean="0"/>
              <a:t>3.To protect, to prohibit, to reduce</a:t>
            </a:r>
            <a:endParaRPr lang="ru-RU" sz="3200" b="1" dirty="0" smtClean="0"/>
          </a:p>
          <a:p>
            <a:r>
              <a:rPr lang="en-US" sz="3200" b="1" dirty="0" smtClean="0"/>
              <a:t>4.Keep in order</a:t>
            </a:r>
            <a:endParaRPr lang="ru-RU" sz="3200" b="1" dirty="0" smtClean="0"/>
          </a:p>
          <a:p>
            <a:r>
              <a:rPr lang="en-US" sz="3200" b="1" dirty="0" smtClean="0"/>
              <a:t>5.Nature</a:t>
            </a:r>
            <a:endParaRPr lang="ru-RU" sz="3200" b="1" dirty="0" smtClean="0"/>
          </a:p>
          <a:p>
            <a:pPr marL="0" indent="0">
              <a:buNone/>
            </a:pPr>
            <a:endParaRPr lang="ru-RU" dirty="0"/>
          </a:p>
        </p:txBody>
      </p:sp>
    </p:spTree>
    <p:extLst>
      <p:ext uri="{BB962C8B-B14F-4D97-AF65-F5344CB8AC3E}">
        <p14:creationId xmlns:p14="http://schemas.microsoft.com/office/powerpoint/2010/main" val="9159393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4800" b="1" i="1" dirty="0"/>
              <a:t>Find the unnecessary word</a:t>
            </a:r>
            <a:endParaRPr lang="ru-RU" sz="4800" dirty="0"/>
          </a:p>
        </p:txBody>
      </p:sp>
      <p:sp>
        <p:nvSpPr>
          <p:cNvPr id="3" name="Объект 2"/>
          <p:cNvSpPr>
            <a:spLocks noGrp="1"/>
          </p:cNvSpPr>
          <p:nvPr>
            <p:ph sz="quarter" idx="13"/>
          </p:nvPr>
        </p:nvSpPr>
        <p:spPr/>
        <p:txBody>
          <a:bodyPr>
            <a:normAutofit fontScale="92500" lnSpcReduction="10000"/>
          </a:bodyPr>
          <a:lstStyle/>
          <a:p>
            <a:pPr marL="0" indent="0">
              <a:buNone/>
            </a:pPr>
            <a:r>
              <a:rPr lang="en-US" b="1" i="1" u="sng" dirty="0"/>
              <a:t>Variant I</a:t>
            </a:r>
            <a:endParaRPr lang="ru-RU" b="1" dirty="0"/>
          </a:p>
          <a:p>
            <a:r>
              <a:rPr lang="en-US" b="1" dirty="0"/>
              <a:t>Protect                     </a:t>
            </a:r>
            <a:endParaRPr lang="ru-RU" b="1" dirty="0"/>
          </a:p>
          <a:p>
            <a:r>
              <a:rPr lang="en-US" b="1" dirty="0"/>
              <a:t>Waste                      </a:t>
            </a:r>
            <a:endParaRPr lang="ru-RU" b="1" dirty="0"/>
          </a:p>
          <a:p>
            <a:r>
              <a:rPr lang="en-US" b="1" dirty="0" smtClean="0"/>
              <a:t>Invite</a:t>
            </a:r>
          </a:p>
          <a:p>
            <a:r>
              <a:rPr lang="en-US" b="1" dirty="0" smtClean="0"/>
              <a:t>Pack</a:t>
            </a:r>
          </a:p>
          <a:p>
            <a:r>
              <a:rPr lang="en-US" b="1" dirty="0" smtClean="0"/>
              <a:t>Pollute</a:t>
            </a:r>
          </a:p>
          <a:p>
            <a:r>
              <a:rPr lang="en-US" b="1" dirty="0" smtClean="0"/>
              <a:t>Throw</a:t>
            </a:r>
          </a:p>
          <a:p>
            <a:r>
              <a:rPr lang="en-US" b="1" dirty="0" smtClean="0"/>
              <a:t>Clean</a:t>
            </a:r>
          </a:p>
          <a:p>
            <a:r>
              <a:rPr lang="en-US" b="1" dirty="0" smtClean="0"/>
              <a:t>Recycle</a:t>
            </a:r>
            <a:endParaRPr lang="ru-RU" b="1" dirty="0"/>
          </a:p>
          <a:p>
            <a:endParaRPr lang="ru-RU" dirty="0"/>
          </a:p>
        </p:txBody>
      </p:sp>
      <p:sp>
        <p:nvSpPr>
          <p:cNvPr id="4" name="Объект 3"/>
          <p:cNvSpPr>
            <a:spLocks noGrp="1"/>
          </p:cNvSpPr>
          <p:nvPr>
            <p:ph sz="quarter" idx="14"/>
          </p:nvPr>
        </p:nvSpPr>
        <p:spPr/>
        <p:txBody>
          <a:bodyPr>
            <a:normAutofit fontScale="92500" lnSpcReduction="10000"/>
          </a:bodyPr>
          <a:lstStyle/>
          <a:p>
            <a:pPr marL="0" indent="0">
              <a:buNone/>
            </a:pPr>
            <a:r>
              <a:rPr lang="en-US" b="1" i="1" u="sng" dirty="0"/>
              <a:t>Variant II</a:t>
            </a:r>
            <a:endParaRPr lang="ru-RU" b="1" dirty="0"/>
          </a:p>
          <a:p>
            <a:r>
              <a:rPr lang="en-US" b="1" dirty="0"/>
              <a:t>Responsible            </a:t>
            </a:r>
            <a:endParaRPr lang="ru-RU" b="1" dirty="0"/>
          </a:p>
          <a:p>
            <a:r>
              <a:rPr lang="en-US" b="1" dirty="0"/>
              <a:t>Protective               </a:t>
            </a:r>
            <a:endParaRPr lang="ru-RU" b="1" dirty="0"/>
          </a:p>
          <a:p>
            <a:r>
              <a:rPr lang="en-US" b="1" dirty="0"/>
              <a:t>Recycling               </a:t>
            </a:r>
            <a:endParaRPr lang="ru-RU" b="1" dirty="0"/>
          </a:p>
          <a:p>
            <a:r>
              <a:rPr lang="en-US" b="1" dirty="0"/>
              <a:t>Dangerous             </a:t>
            </a:r>
            <a:endParaRPr lang="en-US" b="1" dirty="0" smtClean="0"/>
          </a:p>
          <a:p>
            <a:r>
              <a:rPr lang="en-US" b="1" dirty="0" smtClean="0"/>
              <a:t>Environmental</a:t>
            </a:r>
          </a:p>
          <a:p>
            <a:r>
              <a:rPr lang="en-US" b="1" dirty="0" smtClean="0"/>
              <a:t>Throwaway</a:t>
            </a:r>
          </a:p>
          <a:p>
            <a:r>
              <a:rPr lang="en-US" b="1" dirty="0" smtClean="0"/>
              <a:t>Polluting</a:t>
            </a:r>
          </a:p>
          <a:p>
            <a:r>
              <a:rPr lang="en-US" b="1" dirty="0" smtClean="0"/>
              <a:t>Poisonous</a:t>
            </a:r>
            <a:endParaRPr lang="ru-RU" b="1" dirty="0"/>
          </a:p>
          <a:p>
            <a:endParaRPr lang="ru-RU" dirty="0"/>
          </a:p>
        </p:txBody>
      </p:sp>
    </p:spTree>
    <p:extLst>
      <p:ext uri="{BB962C8B-B14F-4D97-AF65-F5344CB8AC3E}">
        <p14:creationId xmlns:p14="http://schemas.microsoft.com/office/powerpoint/2010/main" val="12676530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5400" b="1" dirty="0" smtClean="0"/>
              <a:t>Check up!</a:t>
            </a:r>
            <a:endParaRPr lang="ru-RU" sz="5400" b="1" dirty="0"/>
          </a:p>
        </p:txBody>
      </p:sp>
      <p:sp>
        <p:nvSpPr>
          <p:cNvPr id="3" name="Объект 2"/>
          <p:cNvSpPr>
            <a:spLocks noGrp="1"/>
          </p:cNvSpPr>
          <p:nvPr>
            <p:ph sz="quarter" idx="13"/>
          </p:nvPr>
        </p:nvSpPr>
        <p:spPr/>
        <p:txBody>
          <a:bodyPr>
            <a:normAutofit/>
          </a:bodyPr>
          <a:lstStyle/>
          <a:p>
            <a:r>
              <a:rPr lang="en-US" sz="4800" b="1" dirty="0" smtClean="0"/>
              <a:t>Invite</a:t>
            </a:r>
            <a:endParaRPr lang="ru-RU" sz="4800" b="1" dirty="0"/>
          </a:p>
        </p:txBody>
      </p:sp>
      <p:sp>
        <p:nvSpPr>
          <p:cNvPr id="4" name="Объект 3"/>
          <p:cNvSpPr>
            <a:spLocks noGrp="1"/>
          </p:cNvSpPr>
          <p:nvPr>
            <p:ph sz="quarter" idx="14"/>
          </p:nvPr>
        </p:nvSpPr>
        <p:spPr/>
        <p:txBody>
          <a:bodyPr>
            <a:normAutofit/>
          </a:bodyPr>
          <a:lstStyle/>
          <a:p>
            <a:r>
              <a:rPr lang="en-US" sz="4800" b="1" dirty="0"/>
              <a:t>Responsible</a:t>
            </a:r>
            <a:endParaRPr lang="ru-RU" sz="4800" b="1" dirty="0"/>
          </a:p>
        </p:txBody>
      </p:sp>
    </p:spTree>
    <p:extLst>
      <p:ext uri="{BB962C8B-B14F-4D97-AF65-F5344CB8AC3E}">
        <p14:creationId xmlns:p14="http://schemas.microsoft.com/office/powerpoint/2010/main" val="19996866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5400" b="1" i="1" dirty="0"/>
              <a:t>Find the synonyms</a:t>
            </a:r>
            <a:endParaRPr lang="ru-RU" sz="5400" dirty="0"/>
          </a:p>
        </p:txBody>
      </p:sp>
      <p:sp>
        <p:nvSpPr>
          <p:cNvPr id="3" name="Объект 2"/>
          <p:cNvSpPr>
            <a:spLocks noGrp="1"/>
          </p:cNvSpPr>
          <p:nvPr>
            <p:ph sz="quarter" idx="13"/>
          </p:nvPr>
        </p:nvSpPr>
        <p:spPr>
          <a:xfrm>
            <a:off x="539552" y="1600200"/>
            <a:ext cx="3672408" cy="4525963"/>
          </a:xfrm>
        </p:spPr>
        <p:txBody>
          <a:bodyPr/>
          <a:lstStyle/>
          <a:p>
            <a:pPr marL="0" indent="0">
              <a:buNone/>
            </a:pPr>
            <a:r>
              <a:rPr lang="en-US" sz="2400" b="1" i="1" u="sng" dirty="0"/>
              <a:t>Variant I</a:t>
            </a:r>
            <a:endParaRPr lang="ru-RU" sz="2400" b="1" dirty="0"/>
          </a:p>
          <a:p>
            <a:r>
              <a:rPr lang="en-US" sz="2400" b="1" dirty="0"/>
              <a:t>1.Damage                      </a:t>
            </a:r>
            <a:endParaRPr lang="en-US" sz="2400" b="1" dirty="0" smtClean="0"/>
          </a:p>
          <a:p>
            <a:r>
              <a:rPr lang="en-US" sz="2400" b="1" dirty="0" smtClean="0"/>
              <a:t>2.To </a:t>
            </a:r>
            <a:r>
              <a:rPr lang="en-US" sz="2400" b="1" dirty="0"/>
              <a:t>get rid of             </a:t>
            </a:r>
            <a:endParaRPr lang="en-US" sz="2400" b="1" dirty="0" smtClean="0"/>
          </a:p>
          <a:p>
            <a:r>
              <a:rPr lang="en-US" sz="2400" b="1" dirty="0" smtClean="0"/>
              <a:t>3.The </a:t>
            </a:r>
            <a:r>
              <a:rPr lang="en-US" sz="2400" b="1" dirty="0"/>
              <a:t>packaging         </a:t>
            </a:r>
            <a:endParaRPr lang="en-US" sz="2400" b="1" dirty="0" smtClean="0"/>
          </a:p>
          <a:p>
            <a:r>
              <a:rPr lang="en-US" sz="2400" b="1" dirty="0" smtClean="0"/>
              <a:t>4.Litter                           </a:t>
            </a:r>
          </a:p>
          <a:p>
            <a:r>
              <a:rPr lang="en-US" sz="2400" b="1" dirty="0" err="1" smtClean="0"/>
              <a:t>a.rubbish</a:t>
            </a:r>
            <a:endParaRPr lang="en-US" sz="2400" b="1" dirty="0" smtClean="0"/>
          </a:p>
          <a:p>
            <a:r>
              <a:rPr lang="en-US" sz="2400" b="1" dirty="0" err="1" smtClean="0"/>
              <a:t>b.the</a:t>
            </a:r>
            <a:r>
              <a:rPr lang="en-US" sz="2400" b="1" dirty="0" smtClean="0"/>
              <a:t> wrapping</a:t>
            </a:r>
          </a:p>
          <a:p>
            <a:r>
              <a:rPr lang="en-US" sz="2400" b="1" dirty="0" err="1" smtClean="0"/>
              <a:t>c.hurt</a:t>
            </a:r>
            <a:endParaRPr lang="en-US" sz="2400" b="1" dirty="0" smtClean="0"/>
          </a:p>
          <a:p>
            <a:r>
              <a:rPr lang="en-US" sz="2400" b="1" dirty="0" err="1" smtClean="0"/>
              <a:t>d.throw</a:t>
            </a:r>
            <a:r>
              <a:rPr lang="en-US" sz="2400" b="1" dirty="0" smtClean="0"/>
              <a:t> away</a:t>
            </a:r>
          </a:p>
          <a:p>
            <a:endParaRPr lang="ru-RU" sz="2000" dirty="0" smtClean="0"/>
          </a:p>
          <a:p>
            <a:endParaRPr lang="ru-RU" sz="2000" dirty="0" smtClean="0"/>
          </a:p>
          <a:p>
            <a:endParaRPr lang="en-US" sz="2000" dirty="0" smtClean="0"/>
          </a:p>
          <a:p>
            <a:endParaRPr lang="ru-RU" sz="2000" dirty="0"/>
          </a:p>
          <a:p>
            <a:endParaRPr lang="ru-RU" dirty="0"/>
          </a:p>
        </p:txBody>
      </p:sp>
      <p:sp>
        <p:nvSpPr>
          <p:cNvPr id="4" name="Объект 3"/>
          <p:cNvSpPr>
            <a:spLocks noGrp="1"/>
          </p:cNvSpPr>
          <p:nvPr>
            <p:ph sz="quarter" idx="14"/>
          </p:nvPr>
        </p:nvSpPr>
        <p:spPr>
          <a:xfrm>
            <a:off x="4788024" y="1600200"/>
            <a:ext cx="3898776" cy="4525963"/>
          </a:xfrm>
        </p:spPr>
        <p:txBody>
          <a:bodyPr/>
          <a:lstStyle/>
          <a:p>
            <a:pPr marL="0" indent="0">
              <a:buNone/>
            </a:pPr>
            <a:r>
              <a:rPr lang="en-US" sz="2400" b="1" i="1" u="sng" dirty="0"/>
              <a:t>Variant II</a:t>
            </a:r>
            <a:endParaRPr lang="ru-RU" sz="2400" b="1" dirty="0"/>
          </a:p>
          <a:p>
            <a:r>
              <a:rPr lang="en-US" sz="2400" b="1" dirty="0"/>
              <a:t>1.Make                           </a:t>
            </a:r>
            <a:endParaRPr lang="ru-RU" sz="2400" b="1" dirty="0"/>
          </a:p>
          <a:p>
            <a:r>
              <a:rPr lang="en-US" sz="2400" b="1" dirty="0"/>
              <a:t>2.Material                       </a:t>
            </a:r>
            <a:endParaRPr lang="ru-RU" sz="2400" b="1" dirty="0"/>
          </a:p>
          <a:p>
            <a:r>
              <a:rPr lang="en-US" sz="2400" b="1" dirty="0"/>
              <a:t>3.Save                             </a:t>
            </a:r>
            <a:endParaRPr lang="ru-RU" sz="2400" b="1" dirty="0"/>
          </a:p>
          <a:p>
            <a:r>
              <a:rPr lang="en-US" sz="2400" b="1" dirty="0"/>
              <a:t>4.Horrible                        </a:t>
            </a:r>
            <a:endParaRPr lang="en-US" sz="2400" b="1" dirty="0" smtClean="0"/>
          </a:p>
          <a:p>
            <a:r>
              <a:rPr lang="en-US" sz="2400" b="1" dirty="0" err="1" smtClean="0"/>
              <a:t>a.terrible</a:t>
            </a:r>
            <a:endParaRPr lang="en-US" sz="2400" b="1" dirty="0" smtClean="0"/>
          </a:p>
          <a:p>
            <a:r>
              <a:rPr lang="en-US" sz="2400" b="1" dirty="0" smtClean="0"/>
              <a:t>b.do</a:t>
            </a:r>
          </a:p>
          <a:p>
            <a:r>
              <a:rPr lang="en-US" sz="2400" b="1" dirty="0" err="1" smtClean="0"/>
              <a:t>c.stuff</a:t>
            </a:r>
            <a:endParaRPr lang="en-US" sz="2400" b="1" dirty="0" smtClean="0"/>
          </a:p>
          <a:p>
            <a:r>
              <a:rPr lang="en-US" sz="2400" b="1" dirty="0" err="1" smtClean="0"/>
              <a:t>d.protect</a:t>
            </a:r>
            <a:endParaRPr lang="en-US" sz="2400" b="1" dirty="0" smtClean="0"/>
          </a:p>
          <a:p>
            <a:pPr marL="0" indent="0">
              <a:buNone/>
            </a:pPr>
            <a:endParaRPr lang="ru-RU" sz="2400" dirty="0" smtClean="0"/>
          </a:p>
          <a:p>
            <a:endParaRPr lang="ru-RU" sz="2400" dirty="0" smtClean="0"/>
          </a:p>
          <a:p>
            <a:endParaRPr lang="ru-RU" sz="2400" dirty="0" smtClean="0"/>
          </a:p>
          <a:p>
            <a:endParaRPr lang="ru-RU" sz="2400" dirty="0"/>
          </a:p>
          <a:p>
            <a:pPr marL="0" indent="0">
              <a:buNone/>
            </a:pPr>
            <a:endParaRPr lang="ru-RU" sz="2400" dirty="0" smtClean="0"/>
          </a:p>
          <a:p>
            <a:endParaRPr lang="ru-RU" sz="2400" dirty="0" smtClean="0"/>
          </a:p>
          <a:p>
            <a:endParaRPr lang="ru-RU" sz="2400" dirty="0" smtClean="0"/>
          </a:p>
          <a:p>
            <a:endParaRPr lang="ru-RU" sz="2400" dirty="0"/>
          </a:p>
          <a:p>
            <a:endParaRPr lang="ru-RU" dirty="0"/>
          </a:p>
        </p:txBody>
      </p:sp>
    </p:spTree>
    <p:extLst>
      <p:ext uri="{BB962C8B-B14F-4D97-AF65-F5344CB8AC3E}">
        <p14:creationId xmlns:p14="http://schemas.microsoft.com/office/powerpoint/2010/main" val="2859196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6600" b="1" dirty="0" smtClean="0"/>
              <a:t>Check Up!</a:t>
            </a:r>
            <a:endParaRPr lang="ru-RU" sz="6600" b="1" dirty="0"/>
          </a:p>
        </p:txBody>
      </p:sp>
      <p:sp>
        <p:nvSpPr>
          <p:cNvPr id="3" name="Объект 2"/>
          <p:cNvSpPr>
            <a:spLocks noGrp="1"/>
          </p:cNvSpPr>
          <p:nvPr>
            <p:ph sz="quarter" idx="13"/>
          </p:nvPr>
        </p:nvSpPr>
        <p:spPr>
          <a:xfrm>
            <a:off x="1115616" y="1600200"/>
            <a:ext cx="3380184" cy="4525963"/>
          </a:xfrm>
        </p:spPr>
        <p:txBody>
          <a:bodyPr/>
          <a:lstStyle/>
          <a:p>
            <a:r>
              <a:rPr lang="en-US" sz="4000" b="1" dirty="0" smtClean="0"/>
              <a:t>1 – c</a:t>
            </a:r>
          </a:p>
          <a:p>
            <a:r>
              <a:rPr lang="en-US" sz="4000" b="1" dirty="0" smtClean="0"/>
              <a:t>2 – d</a:t>
            </a:r>
          </a:p>
          <a:p>
            <a:r>
              <a:rPr lang="en-US" sz="4000" b="1" dirty="0" smtClean="0"/>
              <a:t>3 – b</a:t>
            </a:r>
          </a:p>
          <a:p>
            <a:r>
              <a:rPr lang="en-US" sz="4000" b="1" dirty="0" smtClean="0"/>
              <a:t>4 - a</a:t>
            </a:r>
          </a:p>
          <a:p>
            <a:endParaRPr lang="en-US" dirty="0" smtClean="0"/>
          </a:p>
          <a:p>
            <a:endParaRPr lang="ru-RU" dirty="0"/>
          </a:p>
        </p:txBody>
      </p:sp>
      <p:sp>
        <p:nvSpPr>
          <p:cNvPr id="4" name="Объект 3"/>
          <p:cNvSpPr>
            <a:spLocks noGrp="1"/>
          </p:cNvSpPr>
          <p:nvPr>
            <p:ph sz="quarter" idx="14"/>
          </p:nvPr>
        </p:nvSpPr>
        <p:spPr>
          <a:xfrm>
            <a:off x="5076056" y="1600200"/>
            <a:ext cx="3610744" cy="4525963"/>
          </a:xfrm>
        </p:spPr>
        <p:txBody>
          <a:bodyPr/>
          <a:lstStyle/>
          <a:p>
            <a:r>
              <a:rPr lang="en-US" sz="4000" b="1" dirty="0" smtClean="0"/>
              <a:t>1 – b</a:t>
            </a:r>
          </a:p>
          <a:p>
            <a:r>
              <a:rPr lang="en-US" sz="4000" b="1" dirty="0" smtClean="0"/>
              <a:t>2 – c</a:t>
            </a:r>
          </a:p>
          <a:p>
            <a:r>
              <a:rPr lang="en-US" sz="4000" b="1" dirty="0" smtClean="0"/>
              <a:t>3 – d</a:t>
            </a:r>
          </a:p>
          <a:p>
            <a:r>
              <a:rPr lang="en-US" sz="4000" b="1" dirty="0" smtClean="0"/>
              <a:t>4 – a</a:t>
            </a:r>
          </a:p>
          <a:p>
            <a:pPr marL="0" indent="0">
              <a:buNone/>
            </a:pPr>
            <a:endParaRPr lang="en-US" dirty="0" smtClean="0"/>
          </a:p>
          <a:p>
            <a:endParaRPr lang="ru-RU" dirty="0"/>
          </a:p>
        </p:txBody>
      </p:sp>
    </p:spTree>
    <p:extLst>
      <p:ext uri="{BB962C8B-B14F-4D97-AF65-F5344CB8AC3E}">
        <p14:creationId xmlns:p14="http://schemas.microsoft.com/office/powerpoint/2010/main" val="8325297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ru-RU" b="1" i="1" dirty="0"/>
              <a:t>1.Если бы люди больше думали о своем будущем, они бы не загрязняли реки</a:t>
            </a:r>
            <a:r>
              <a:rPr lang="ru-RU" b="1" i="1" dirty="0" smtClean="0"/>
              <a:t>.</a:t>
            </a:r>
            <a:endParaRPr lang="en-US" b="1" i="1" dirty="0" smtClean="0"/>
          </a:p>
          <a:p>
            <a:pPr marL="0" indent="0">
              <a:buNone/>
            </a:pPr>
            <a:endParaRPr lang="ru-RU" b="1" i="1" dirty="0"/>
          </a:p>
          <a:p>
            <a:r>
              <a:rPr lang="ru-RU" b="1" i="1" dirty="0"/>
              <a:t>2.Если бы люди не выбрасывали так много мусора, город был бы сейчас чище</a:t>
            </a:r>
            <a:r>
              <a:rPr lang="ru-RU" b="1" i="1" dirty="0" smtClean="0"/>
              <a:t>.</a:t>
            </a:r>
            <a:endParaRPr lang="en-US" b="1" i="1" dirty="0" smtClean="0"/>
          </a:p>
          <a:p>
            <a:pPr marL="0" indent="0">
              <a:buNone/>
            </a:pPr>
            <a:endParaRPr lang="ru-RU" b="1" i="1" dirty="0"/>
          </a:p>
          <a:p>
            <a:r>
              <a:rPr lang="ru-RU" b="1" i="1" dirty="0"/>
              <a:t>3.Если бы люди не использовали ядовитые вещества, воздух был бы чище.</a:t>
            </a:r>
          </a:p>
          <a:p>
            <a:pPr marL="0" indent="0">
              <a:buNone/>
            </a:pPr>
            <a:endParaRPr lang="ru-RU" dirty="0"/>
          </a:p>
        </p:txBody>
      </p:sp>
      <p:sp>
        <p:nvSpPr>
          <p:cNvPr id="2" name="Заголовок 1"/>
          <p:cNvSpPr>
            <a:spLocks noGrp="1"/>
          </p:cNvSpPr>
          <p:nvPr>
            <p:ph type="title"/>
          </p:nvPr>
        </p:nvSpPr>
        <p:spPr/>
        <p:txBody>
          <a:bodyPr>
            <a:normAutofit/>
          </a:bodyPr>
          <a:lstStyle/>
          <a:p>
            <a:r>
              <a:rPr lang="en-US" sz="5400" b="1" i="1" dirty="0"/>
              <a:t>Translate the </a:t>
            </a:r>
            <a:r>
              <a:rPr lang="en-US" sz="5400" b="1" i="1" dirty="0" smtClean="0"/>
              <a:t>sentences</a:t>
            </a:r>
            <a:endParaRPr lang="ru-RU" sz="5400" dirty="0"/>
          </a:p>
        </p:txBody>
      </p:sp>
    </p:spTree>
    <p:extLst>
      <p:ext uri="{BB962C8B-B14F-4D97-AF65-F5344CB8AC3E}">
        <p14:creationId xmlns:p14="http://schemas.microsoft.com/office/powerpoint/2010/main" val="13665520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en-US" dirty="0" smtClean="0"/>
              <a:t>If people had thought more about their future, they wouldn’t have polluted rivers.</a:t>
            </a:r>
          </a:p>
          <a:p>
            <a:endParaRPr lang="en-US" dirty="0"/>
          </a:p>
          <a:p>
            <a:r>
              <a:rPr lang="en-US" dirty="0" smtClean="0"/>
              <a:t>If people hadn’t thrown away so much rubbish, the town would have been cleaner.</a:t>
            </a:r>
          </a:p>
          <a:p>
            <a:pPr marL="0" indent="0">
              <a:buNone/>
            </a:pPr>
            <a:endParaRPr lang="en-US" dirty="0" smtClean="0"/>
          </a:p>
          <a:p>
            <a:r>
              <a:rPr lang="en-US" dirty="0" smtClean="0"/>
              <a:t>If people hadn’t used poisonous materials, air would have been cleaner.</a:t>
            </a:r>
            <a:endParaRPr lang="ru-RU" dirty="0"/>
          </a:p>
        </p:txBody>
      </p:sp>
      <p:sp>
        <p:nvSpPr>
          <p:cNvPr id="2" name="Заголовок 1"/>
          <p:cNvSpPr>
            <a:spLocks noGrp="1"/>
          </p:cNvSpPr>
          <p:nvPr>
            <p:ph type="title"/>
          </p:nvPr>
        </p:nvSpPr>
        <p:spPr/>
        <p:txBody>
          <a:bodyPr>
            <a:normAutofit/>
          </a:bodyPr>
          <a:lstStyle/>
          <a:p>
            <a:r>
              <a:rPr lang="en-US" sz="5400" b="1" dirty="0" smtClean="0"/>
              <a:t>Check Up!</a:t>
            </a:r>
            <a:endParaRPr lang="ru-RU" sz="5400" b="1" dirty="0"/>
          </a:p>
        </p:txBody>
      </p:sp>
    </p:spTree>
    <p:extLst>
      <p:ext uri="{BB962C8B-B14F-4D97-AF65-F5344CB8AC3E}">
        <p14:creationId xmlns:p14="http://schemas.microsoft.com/office/powerpoint/2010/main" val="24238041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239</TotalTime>
  <Words>837</Words>
  <Application>Microsoft Office PowerPoint</Application>
  <PresentationFormat>Экран (4:3)</PresentationFormat>
  <Paragraphs>135</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Волна</vt:lpstr>
      <vt:lpstr>Keep Environment Clean. Conditionals.</vt:lpstr>
      <vt:lpstr>Let’s Describe the Picture</vt:lpstr>
      <vt:lpstr>Let’s do a Sinquan</vt:lpstr>
      <vt:lpstr>Find the unnecessary word</vt:lpstr>
      <vt:lpstr>Check up!</vt:lpstr>
      <vt:lpstr>Find the synonyms</vt:lpstr>
      <vt:lpstr>Check Up!</vt:lpstr>
      <vt:lpstr>Translate the sentences</vt:lpstr>
      <vt:lpstr>Check Up!</vt:lpstr>
      <vt:lpstr>Tasks for Groups</vt:lpstr>
      <vt:lpstr>The Dead Sea in Danger</vt:lpstr>
      <vt:lpstr>Do the Tasks to the Text:</vt:lpstr>
      <vt:lpstr>Check Up!</vt:lpstr>
      <vt:lpstr>Self-Estimation</vt:lpstr>
      <vt:lpstr>REFLEXION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Keep Environment Clean. Conditionals.</dc:title>
  <dc:creator>Сергей</dc:creator>
  <cp:lastModifiedBy>Сергей</cp:lastModifiedBy>
  <cp:revision>17</cp:revision>
  <dcterms:created xsi:type="dcterms:W3CDTF">2016-02-21T20:23:53Z</dcterms:created>
  <dcterms:modified xsi:type="dcterms:W3CDTF">2016-02-28T20:55:53Z</dcterms:modified>
</cp:coreProperties>
</file>